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9" r:id="rId10"/>
    <p:sldId id="270" r:id="rId11"/>
    <p:sldId id="271" r:id="rId12"/>
    <p:sldId id="272" r:id="rId13"/>
    <p:sldId id="273" r:id="rId14"/>
    <p:sldId id="274" r:id="rId15"/>
    <p:sldId id="275" r:id="rId16"/>
    <p:sldId id="276" r:id="rId17"/>
    <p:sldId id="277" r:id="rId18"/>
    <p:sldId id="278" r:id="rId19"/>
    <p:sldId id="279" r:id="rId20"/>
    <p:sldId id="313" r:id="rId21"/>
    <p:sldId id="314" r:id="rId22"/>
    <p:sldId id="315"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36" r:id="rId45"/>
    <p:sldId id="312"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30" r:id="rId60"/>
    <p:sldId id="338" r:id="rId61"/>
    <p:sldId id="339" r:id="rId62"/>
    <p:sldId id="340" r:id="rId63"/>
    <p:sldId id="337" r:id="rId64"/>
    <p:sldId id="290" r:id="rId65"/>
    <p:sldId id="332" r:id="rId66"/>
    <p:sldId id="333" r:id="rId67"/>
    <p:sldId id="334" r:id="rId68"/>
    <p:sldId id="341" r:id="rId69"/>
    <p:sldId id="342" r:id="rId70"/>
    <p:sldId id="343" r:id="rId71"/>
    <p:sldId id="335" r:id="rId72"/>
  </p:sldIdLst>
  <p:sldSz cx="9144000" cy="5143500" type="screen16x9"/>
  <p:notesSz cx="6889750" cy="1001871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378"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th-TH"/>
          </a:p>
        </p:txBody>
      </p:sp>
      <p:sp>
        <p:nvSpPr>
          <p:cNvPr id="3" name="ตัวแทนวันที่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5A77C6FE-68F6-4412-BA2C-2AB037BC1E43}" type="datetimeFigureOut">
              <a:rPr lang="th-TH" smtClean="0"/>
              <a:t>03/11/65</a:t>
            </a:fld>
            <a:endParaRPr lang="th-TH"/>
          </a:p>
        </p:txBody>
      </p:sp>
      <p:sp>
        <p:nvSpPr>
          <p:cNvPr id="4" name="ตัวแทนรูปบนสไลด์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th-TH"/>
          </a:p>
        </p:txBody>
      </p:sp>
      <p:sp>
        <p:nvSpPr>
          <p:cNvPr id="5" name="ตัวแทนบันทึกย่อ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th-TH" smtClean="0"/>
              <a:t>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th-TH"/>
          </a:p>
        </p:txBody>
      </p:sp>
      <p:sp>
        <p:nvSpPr>
          <p:cNvPr id="7" name="ตัวแทนหมายเลขสไลด์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D7A7E394-7694-4641-9EE8-9ECD6A5359DD}" type="slidenum">
              <a:rPr lang="th-TH" smtClean="0"/>
              <a:t>‹#›</a:t>
            </a:fld>
            <a:endParaRPr lang="th-TH"/>
          </a:p>
        </p:txBody>
      </p:sp>
    </p:spTree>
    <p:extLst>
      <p:ext uri="{BB962C8B-B14F-4D97-AF65-F5344CB8AC3E}">
        <p14:creationId xmlns:p14="http://schemas.microsoft.com/office/powerpoint/2010/main" val="174794167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46</a:t>
            </a:fld>
            <a:endParaRPr lang="th-TH"/>
          </a:p>
        </p:txBody>
      </p:sp>
    </p:spTree>
    <p:extLst>
      <p:ext uri="{BB962C8B-B14F-4D97-AF65-F5344CB8AC3E}">
        <p14:creationId xmlns:p14="http://schemas.microsoft.com/office/powerpoint/2010/main" val="266783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47</a:t>
            </a:fld>
            <a:endParaRPr lang="th-TH"/>
          </a:p>
        </p:txBody>
      </p:sp>
    </p:spTree>
    <p:extLst>
      <p:ext uri="{BB962C8B-B14F-4D97-AF65-F5344CB8AC3E}">
        <p14:creationId xmlns:p14="http://schemas.microsoft.com/office/powerpoint/2010/main" val="352677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60</a:t>
            </a:fld>
            <a:endParaRPr lang="th-TH" dirty="0"/>
          </a:p>
        </p:txBody>
      </p:sp>
    </p:spTree>
    <p:extLst>
      <p:ext uri="{BB962C8B-B14F-4D97-AF65-F5344CB8AC3E}">
        <p14:creationId xmlns:p14="http://schemas.microsoft.com/office/powerpoint/2010/main" val="212364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61</a:t>
            </a:fld>
            <a:endParaRPr lang="th-TH" dirty="0"/>
          </a:p>
        </p:txBody>
      </p:sp>
    </p:spTree>
    <p:extLst>
      <p:ext uri="{BB962C8B-B14F-4D97-AF65-F5344CB8AC3E}">
        <p14:creationId xmlns:p14="http://schemas.microsoft.com/office/powerpoint/2010/main" val="350249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62</a:t>
            </a:fld>
            <a:endParaRPr lang="th-TH" dirty="0"/>
          </a:p>
        </p:txBody>
      </p:sp>
    </p:spTree>
    <p:extLst>
      <p:ext uri="{BB962C8B-B14F-4D97-AF65-F5344CB8AC3E}">
        <p14:creationId xmlns:p14="http://schemas.microsoft.com/office/powerpoint/2010/main" val="214605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สไลด์ 3"/>
          <p:cNvSpPr>
            <a:spLocks noGrp="1"/>
          </p:cNvSpPr>
          <p:nvPr>
            <p:ph type="sldNum" sz="quarter" idx="10"/>
          </p:nvPr>
        </p:nvSpPr>
        <p:spPr/>
        <p:txBody>
          <a:bodyPr/>
          <a:lstStyle/>
          <a:p>
            <a:fld id="{48F3AB80-C9EA-4CD6-9173-612E29188583}" type="slidenum">
              <a:rPr lang="th-TH" smtClean="0"/>
              <a:t>71</a:t>
            </a:fld>
            <a:endParaRPr lang="th-TH"/>
          </a:p>
        </p:txBody>
      </p:sp>
    </p:spTree>
    <p:extLst>
      <p:ext uri="{BB962C8B-B14F-4D97-AF65-F5344CB8AC3E}">
        <p14:creationId xmlns:p14="http://schemas.microsoft.com/office/powerpoint/2010/main" val="86702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1597819"/>
            <a:ext cx="7772400" cy="1102519"/>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312973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89319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154781"/>
            <a:ext cx="2057400" cy="3290888"/>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154781"/>
            <a:ext cx="6019800" cy="3290888"/>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393248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255546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3305176"/>
            <a:ext cx="7772400" cy="1021556"/>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285307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5C8D2CC5-70B6-40B1-B851-FAF2D21C00BF}" type="datetimeFigureOut">
              <a:rPr lang="th-TH" smtClean="0"/>
              <a:t>03/11/65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98486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05979"/>
            <a:ext cx="8229600" cy="857250"/>
          </a:xfrm>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5C8D2CC5-70B6-40B1-B851-FAF2D21C00BF}" type="datetimeFigureOut">
              <a:rPr lang="th-TH" smtClean="0"/>
              <a:t>03/11/65</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ภาพนิ่ง 8"/>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36916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5C8D2CC5-70B6-40B1-B851-FAF2D21C00BF}" type="datetimeFigureOut">
              <a:rPr lang="th-TH" smtClean="0"/>
              <a:t>03/11/65</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373212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5C8D2CC5-70B6-40B1-B851-FAF2D21C00BF}" type="datetimeFigureOut">
              <a:rPr lang="th-TH" smtClean="0"/>
              <a:t>03/11/65</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212512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1" y="204787"/>
            <a:ext cx="3008313" cy="8715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5C8D2CC5-70B6-40B1-B851-FAF2D21C00BF}" type="datetimeFigureOut">
              <a:rPr lang="th-TH" smtClean="0"/>
              <a:t>03/11/65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88363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3600450"/>
            <a:ext cx="5486400" cy="425054"/>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5C8D2CC5-70B6-40B1-B851-FAF2D21C00BF}" type="datetimeFigureOut">
              <a:rPr lang="th-TH" smtClean="0"/>
              <a:t>03/11/65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5F3CACAB-E064-46B7-81DB-CF413CF4A1DF}" type="slidenum">
              <a:rPr lang="th-TH" smtClean="0"/>
              <a:t>‹#›</a:t>
            </a:fld>
            <a:endParaRPr lang="th-TH"/>
          </a:p>
        </p:txBody>
      </p:sp>
    </p:spTree>
    <p:extLst>
      <p:ext uri="{BB962C8B-B14F-4D97-AF65-F5344CB8AC3E}">
        <p14:creationId xmlns:p14="http://schemas.microsoft.com/office/powerpoint/2010/main" val="384420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8D2CC5-70B6-40B1-B851-FAF2D21C00BF}" type="datetimeFigureOut">
              <a:rPr lang="th-TH" smtClean="0"/>
              <a:t>03/11/65</a:t>
            </a:fld>
            <a:endParaRPr lang="th-TH"/>
          </a:p>
        </p:txBody>
      </p:sp>
      <p:sp>
        <p:nvSpPr>
          <p:cNvPr id="5" name="ตัวแทนท้ายกระดา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ภาพนิ่ง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3CACAB-E064-46B7-81DB-CF413CF4A1DF}" type="slidenum">
              <a:rPr lang="th-TH" smtClean="0"/>
              <a:t>‹#›</a:t>
            </a:fld>
            <a:endParaRPr lang="th-TH"/>
          </a:p>
        </p:txBody>
      </p:sp>
    </p:spTree>
    <p:extLst>
      <p:ext uri="{BB962C8B-B14F-4D97-AF65-F5344CB8AC3E}">
        <p14:creationId xmlns:p14="http://schemas.microsoft.com/office/powerpoint/2010/main" val="104035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กลุ่ม 20"/>
          <p:cNvGrpSpPr/>
          <p:nvPr/>
        </p:nvGrpSpPr>
        <p:grpSpPr>
          <a:xfrm>
            <a:off x="-425532" y="4710612"/>
            <a:ext cx="5576155" cy="475468"/>
            <a:chOff x="-425532" y="4710612"/>
            <a:chExt cx="5576155" cy="475468"/>
          </a:xfrm>
        </p:grpSpPr>
        <p:grpSp>
          <p:nvGrpSpPr>
            <p:cNvPr id="22" name="กลุ่ม 21"/>
            <p:cNvGrpSpPr/>
            <p:nvPr/>
          </p:nvGrpSpPr>
          <p:grpSpPr>
            <a:xfrm>
              <a:off x="-425532" y="4710612"/>
              <a:ext cx="5576155" cy="475468"/>
              <a:chOff x="-425532" y="4710612"/>
              <a:chExt cx="5576155" cy="475468"/>
            </a:xfrm>
          </p:grpSpPr>
          <p:grpSp>
            <p:nvGrpSpPr>
              <p:cNvPr id="26" name="กลุ่ม 25"/>
              <p:cNvGrpSpPr/>
              <p:nvPr/>
            </p:nvGrpSpPr>
            <p:grpSpPr>
              <a:xfrm>
                <a:off x="-425532" y="4744286"/>
                <a:ext cx="3197332" cy="419753"/>
                <a:chOff x="-468560" y="4744285"/>
                <a:chExt cx="3197332" cy="419753"/>
              </a:xfrm>
            </p:grpSpPr>
            <p:sp>
              <p:nvSpPr>
                <p:cNvPr id="38" name="รูปห้าเหลี่ยม 3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รูปห้าเหลี่ยม 3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8" name="กลุ่ม 27"/>
              <p:cNvGrpSpPr/>
              <p:nvPr/>
            </p:nvGrpSpPr>
            <p:grpSpPr>
              <a:xfrm>
                <a:off x="2771800" y="4710612"/>
                <a:ext cx="2378823" cy="475468"/>
                <a:chOff x="3507388" y="4717424"/>
                <a:chExt cx="2378823" cy="475468"/>
              </a:xfrm>
            </p:grpSpPr>
            <p:grpSp>
              <p:nvGrpSpPr>
                <p:cNvPr id="30" name="กลุ่ม 29"/>
                <p:cNvGrpSpPr/>
                <p:nvPr/>
              </p:nvGrpSpPr>
              <p:grpSpPr>
                <a:xfrm>
                  <a:off x="4284268" y="4717424"/>
                  <a:ext cx="1601943" cy="405692"/>
                  <a:chOff x="6239008" y="4519859"/>
                  <a:chExt cx="1601943" cy="405692"/>
                </a:xfrm>
              </p:grpSpPr>
              <p:pic>
                <p:nvPicPr>
                  <p:cNvPr id="32"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3"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4" name="กลุ่ม 33"/>
                  <p:cNvGrpSpPr/>
                  <p:nvPr/>
                </p:nvGrpSpPr>
                <p:grpSpPr>
                  <a:xfrm>
                    <a:off x="6619048" y="4614121"/>
                    <a:ext cx="626890" cy="294323"/>
                    <a:chOff x="6589062" y="4638694"/>
                    <a:chExt cx="413122" cy="193959"/>
                  </a:xfrm>
                </p:grpSpPr>
                <p:pic>
                  <p:nvPicPr>
                    <p:cNvPr id="35"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6"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1"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grpSp>
        <p:nvGrpSpPr>
          <p:cNvPr id="29" name="กลุ่ม 28"/>
          <p:cNvGrpSpPr/>
          <p:nvPr/>
        </p:nvGrpSpPr>
        <p:grpSpPr>
          <a:xfrm>
            <a:off x="5597684" y="-24227"/>
            <a:ext cx="4374916" cy="579753"/>
            <a:chOff x="5597684" y="-24227"/>
            <a:chExt cx="4374916" cy="579753"/>
          </a:xfrm>
        </p:grpSpPr>
        <p:sp>
          <p:nvSpPr>
            <p:cNvPr id="37" name="รูปห้าเหลี่ยม 36">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40" name="กลุ่ม 39"/>
            <p:cNvGrpSpPr/>
            <p:nvPr/>
          </p:nvGrpSpPr>
          <p:grpSpPr>
            <a:xfrm>
              <a:off x="5724128" y="-21276"/>
              <a:ext cx="4248472" cy="576802"/>
              <a:chOff x="5940152" y="-20537"/>
              <a:chExt cx="3744416" cy="576802"/>
            </a:xfrm>
          </p:grpSpPr>
          <p:sp>
            <p:nvSpPr>
              <p:cNvPr id="43" name="รูปห้าเหลี่ยม 42">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รูปห้าเหลี่ยม 49">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41" name="Picture 2" descr="C:\Users\Administrator\Desktop\Untitled-1.png"/>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163613" y="68020"/>
              <a:ext cx="2016899" cy="415498"/>
            </a:xfrm>
            <a:prstGeom prst="rect">
              <a:avLst/>
            </a:prstGeom>
            <a:noFill/>
          </p:spPr>
          <p:txBody>
            <a:bodyPr wrap="none" rtlCol="0">
              <a:spAutoFit/>
            </a:bodyPr>
            <a:lstStyle/>
            <a:p>
              <a:r>
                <a:rPr lang="th-TH" sz="1050" b="1" dirty="0" smtClean="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smtClean="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endParaRPr lang="th-TH" sz="1050" b="1" dirty="0">
                <a:solidFill>
                  <a:schemeClr val="bg1"/>
                </a:solidFill>
                <a:latin typeface="Chulabhorn Likit Text Light๙" panose="00000400000000000000" pitchFamily="2" charset="-34"/>
                <a:cs typeface="Chulabhorn Likit Text Light๙" panose="00000400000000000000" pitchFamily="2" charset="-34"/>
              </a:endParaRPr>
            </a:p>
          </p:txBody>
        </p:sp>
      </p:grpSp>
      <p:sp>
        <p:nvSpPr>
          <p:cNvPr id="24" name="กล่องข้อความ 23"/>
          <p:cNvSpPr txBox="1"/>
          <p:nvPr/>
        </p:nvSpPr>
        <p:spPr>
          <a:xfrm>
            <a:off x="557034" y="3047193"/>
            <a:ext cx="7729183" cy="1508105"/>
          </a:xfrm>
          <a:prstGeom prst="rect">
            <a:avLst/>
          </a:prstGeom>
          <a:noFill/>
        </p:spPr>
        <p:txBody>
          <a:bodyPr wrap="square" rtlCol="0">
            <a:spAutoFit/>
          </a:bodyPr>
          <a:lstStyle/>
          <a:p>
            <a:pPr algn="ctr"/>
            <a:r>
              <a:rPr lang="th-TH" sz="2400" b="1" dirty="0">
                <a:solidFill>
                  <a:srgbClr val="002060"/>
                </a:solidFill>
                <a:latin typeface="Chulabhorn Likit Text Light" panose="00000400000000000000" pitchFamily="50" charset="-34"/>
                <a:cs typeface="Chulabhorn Likit Text Light" panose="00000400000000000000" pitchFamily="50" charset="-34"/>
              </a:rPr>
              <a:t>ผ่านระบบวีดิทัศน์ทางไกล (</a:t>
            </a:r>
            <a:r>
              <a:rPr lang="en-US" sz="2400" b="1" dirty="0">
                <a:solidFill>
                  <a:srgbClr val="002060"/>
                </a:solidFill>
                <a:latin typeface="Chulabhorn Likit Text Light" panose="00000400000000000000" pitchFamily="50" charset="-34"/>
                <a:cs typeface="Chulabhorn Likit Text Light" panose="00000400000000000000" pitchFamily="50" charset="-34"/>
              </a:rPr>
              <a:t>Video Conference</a:t>
            </a:r>
            <a:r>
              <a:rPr lang="th-TH" sz="2400" b="1" dirty="0">
                <a:solidFill>
                  <a:srgbClr val="002060"/>
                </a:solidFill>
                <a:latin typeface="Chulabhorn Likit Text Light" panose="00000400000000000000" pitchFamily="50" charset="-34"/>
                <a:cs typeface="Chulabhorn Likit Text Light" panose="00000400000000000000" pitchFamily="50" charset="-34"/>
              </a:rPr>
              <a:t>)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
            </a:r>
            <a:br>
              <a:rPr lang="th-TH" sz="2400" b="1" dirty="0" smtClean="0">
                <a:solidFill>
                  <a:srgbClr val="002060"/>
                </a:solidFill>
                <a:latin typeface="Chulabhorn Likit Text Light" panose="00000400000000000000" pitchFamily="50" charset="-34"/>
                <a:cs typeface="Chulabhorn Likit Text Light" panose="00000400000000000000" pitchFamily="50" charset="-34"/>
              </a:rPr>
            </a:br>
            <a:r>
              <a:rPr lang="th-TH" sz="2400" b="1" dirty="0" smtClean="0">
                <a:solidFill>
                  <a:srgbClr val="002060"/>
                </a:solidFill>
                <a:latin typeface="Chulabhorn Likit Text Light" panose="00000400000000000000" pitchFamily="50" charset="-34"/>
                <a:cs typeface="Chulabhorn Likit Text Light" panose="00000400000000000000" pitchFamily="50" charset="-34"/>
              </a:rPr>
              <a:t>วันพฤหัสบดีที่ 3 พฤศจิกายน 2565</a:t>
            </a:r>
            <a:r>
              <a:rPr lang="th-TH" sz="2400" b="1" dirty="0">
                <a:solidFill>
                  <a:srgbClr val="002060"/>
                </a:solidFill>
                <a:latin typeface="Chulabhorn Likit Text Light" panose="00000400000000000000" pitchFamily="50" charset="-34"/>
                <a:cs typeface="Chulabhorn Likit Text Light" panose="00000400000000000000" pitchFamily="50" charset="-34"/>
              </a:rPr>
              <a:t/>
            </a:r>
            <a:br>
              <a:rPr lang="th-TH" sz="2400" b="1" dirty="0">
                <a:solidFill>
                  <a:srgbClr val="002060"/>
                </a:solidFill>
                <a:latin typeface="Chulabhorn Likit Text Light" panose="00000400000000000000" pitchFamily="50" charset="-34"/>
                <a:cs typeface="Chulabhorn Likit Text Light" panose="00000400000000000000" pitchFamily="50" charset="-34"/>
              </a:rPr>
            </a:br>
            <a:r>
              <a:rPr lang="th-TH" sz="2400" b="1" dirty="0">
                <a:solidFill>
                  <a:srgbClr val="002060"/>
                </a:solidFill>
                <a:latin typeface="Chulabhorn Likit Text Light" panose="00000400000000000000" pitchFamily="50" charset="-34"/>
                <a:cs typeface="Chulabhorn Likit Text Light" panose="00000400000000000000" pitchFamily="50" charset="-34"/>
              </a:rPr>
              <a:t>เวลา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09.30 </a:t>
            </a:r>
            <a:r>
              <a:rPr lang="th-TH" sz="2400" b="1" dirty="0">
                <a:solidFill>
                  <a:srgbClr val="002060"/>
                </a:solidFill>
                <a:latin typeface="Chulabhorn Likit Text Light" panose="00000400000000000000" pitchFamily="50" charset="-34"/>
                <a:cs typeface="Chulabhorn Likit Text Light" panose="00000400000000000000" pitchFamily="50" charset="-34"/>
              </a:rPr>
              <a:t>–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12.00 </a:t>
            </a:r>
            <a:r>
              <a:rPr lang="th-TH" sz="2400" b="1" dirty="0">
                <a:solidFill>
                  <a:srgbClr val="002060"/>
                </a:solidFill>
                <a:latin typeface="Chulabhorn Likit Text Light" panose="00000400000000000000" pitchFamily="50" charset="-34"/>
                <a:cs typeface="Chulabhorn Likit Text Light" panose="00000400000000000000" pitchFamily="50" charset="-34"/>
              </a:rPr>
              <a:t>น.</a:t>
            </a:r>
            <a:r>
              <a:rPr lang="en-US" sz="1800" b="1" dirty="0">
                <a:solidFill>
                  <a:srgbClr val="002060"/>
                </a:solidFill>
                <a:latin typeface="Chulabhorn Likit Text Light" panose="00000400000000000000" pitchFamily="50" charset="-34"/>
                <a:cs typeface="Chulabhorn Likit Text Light" panose="00000400000000000000" pitchFamily="50" charset="-34"/>
              </a:rPr>
              <a:t/>
            </a:r>
            <a:br>
              <a:rPr lang="en-US" sz="1800" b="1" dirty="0">
                <a:solidFill>
                  <a:srgbClr val="002060"/>
                </a:solidFill>
                <a:latin typeface="Chulabhorn Likit Text Light" panose="00000400000000000000" pitchFamily="50" charset="-34"/>
                <a:cs typeface="Chulabhorn Likit Text Light" panose="00000400000000000000" pitchFamily="50" charset="-34"/>
              </a:rPr>
            </a:br>
            <a:endParaRPr lang="th-TH" sz="1800" b="1" dirty="0">
              <a:solidFill>
                <a:srgbClr val="002060"/>
              </a:solidFill>
              <a:latin typeface="Chulabhorn Likit Text Light" panose="00000400000000000000" pitchFamily="50" charset="-34"/>
              <a:cs typeface="Chulabhorn Likit Text Light" panose="00000400000000000000" pitchFamily="50" charset="-34"/>
            </a:endParaRPr>
          </a:p>
        </p:txBody>
      </p:sp>
      <p:sp>
        <p:nvSpPr>
          <p:cNvPr id="25" name="มนมุมสี่เหลี่ยมผืนผ้าด้านทแยงมุม 24"/>
          <p:cNvSpPr/>
          <p:nvPr/>
        </p:nvSpPr>
        <p:spPr>
          <a:xfrm>
            <a:off x="764765" y="1506089"/>
            <a:ext cx="6999968" cy="1439665"/>
          </a:xfrm>
          <a:prstGeom prst="round2DiagRect">
            <a:avLst>
              <a:gd name="adj1" fmla="val 0"/>
              <a:gd name="adj2" fmla="val 3243"/>
            </a:avLst>
          </a:prstGeom>
          <a:noFill/>
          <a:ln>
            <a:noFill/>
          </a:ln>
          <a:effectLst/>
          <a:scene3d>
            <a:camera prst="orthographicFront"/>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h-TH" sz="5400" b="1" dirty="0">
                <a:solidFill>
                  <a:srgbClr val="002060"/>
                </a:solidFill>
                <a:latin typeface="TH SarabunPSK" panose="020B0500040200020003" pitchFamily="34" charset="-34"/>
                <a:cs typeface="TH SarabunPSK" panose="020B0500040200020003" pitchFamily="34" charset="-34"/>
              </a:rPr>
              <a:t> </a:t>
            </a:r>
            <a:r>
              <a:rPr lang="th-TH" sz="5400" b="1" dirty="0" smtClean="0">
                <a:solidFill>
                  <a:srgbClr val="002060"/>
                </a:solidFill>
                <a:latin typeface="TH SarabunPSK" panose="020B0500040200020003" pitchFamily="34" charset="-34"/>
                <a:cs typeface="TH SarabunPSK" panose="020B0500040200020003" pitchFamily="34" charset="-34"/>
              </a:rPr>
              <a:t>  </a:t>
            </a:r>
            <a:r>
              <a:rPr lang="th-TH" sz="3200" b="1" dirty="0" smtClean="0">
                <a:solidFill>
                  <a:srgbClr val="002060"/>
                </a:solidFill>
                <a:latin typeface="Chulabhorn Likit Text Light" panose="00000400000000000000" pitchFamily="50" charset="-34"/>
                <a:cs typeface="Chulabhorn Likit Text Light" panose="00000400000000000000" pitchFamily="50" charset="-34"/>
              </a:rPr>
              <a:t>ประชุม</a:t>
            </a:r>
            <a:r>
              <a:rPr lang="th-TH" sz="3200" b="1" dirty="0">
                <a:solidFill>
                  <a:srgbClr val="002060"/>
                </a:solidFill>
                <a:latin typeface="Chulabhorn Likit Text Light" panose="00000400000000000000" pitchFamily="50" charset="-34"/>
                <a:cs typeface="Chulabhorn Likit Text Light" panose="00000400000000000000" pitchFamily="50" charset="-34"/>
              </a:rPr>
              <a:t>ชี้แจง เร่งรัด กำกับ ติดตาม </a:t>
            </a:r>
          </a:p>
          <a:p>
            <a:pPr algn="ctr"/>
            <a:r>
              <a:rPr lang="th-TH" sz="3200" b="1" dirty="0">
                <a:solidFill>
                  <a:srgbClr val="002060"/>
                </a:solidFill>
                <a:latin typeface="Chulabhorn Likit Text Light" panose="00000400000000000000" pitchFamily="50" charset="-34"/>
                <a:cs typeface="Chulabhorn Likit Text Light" panose="00000400000000000000" pitchFamily="50" charset="-34"/>
              </a:rPr>
              <a:t>การดำเนินงานกองทุนพัฒนาบทบาทสตรี</a:t>
            </a:r>
          </a:p>
        </p:txBody>
      </p:sp>
      <p:pic>
        <p:nvPicPr>
          <p:cNvPr id="27" name="รูปภาพ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437" y="851749"/>
            <a:ext cx="1149386" cy="1149386"/>
          </a:xfrm>
          <a:prstGeom prst="rect">
            <a:avLst/>
          </a:prstGeom>
        </p:spPr>
      </p:pic>
      <p:pic>
        <p:nvPicPr>
          <p:cNvPr id="44" name="รูปภาพ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2506" y="755656"/>
            <a:ext cx="1049109" cy="1122890"/>
          </a:xfrm>
          <a:prstGeom prst="rect">
            <a:avLst/>
          </a:prstGeom>
        </p:spPr>
      </p:pic>
    </p:spTree>
    <p:extLst>
      <p:ext uri="{BB962C8B-B14F-4D97-AF65-F5344CB8AC3E}">
        <p14:creationId xmlns:p14="http://schemas.microsoft.com/office/powerpoint/2010/main" val="96847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70"/>
          <p:cNvGrpSpPr/>
          <p:nvPr/>
        </p:nvGrpSpPr>
        <p:grpSpPr>
          <a:xfrm>
            <a:off x="14591" y="-321061"/>
            <a:ext cx="9184298" cy="1266725"/>
            <a:chOff x="-23581" y="-36774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827270" y="-367747"/>
              <a:ext cx="4342199" cy="1541268"/>
              <a:chOff x="5522919" y="-567803"/>
              <a:chExt cx="3907980"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522919" y="-567803"/>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2" name="สี่เหลี่ยมผืนผ้า 1"/>
          <p:cNvSpPr/>
          <p:nvPr/>
        </p:nvSpPr>
        <p:spPr>
          <a:xfrm>
            <a:off x="364503" y="32344"/>
            <a:ext cx="4572000" cy="323165"/>
          </a:xfrm>
          <a:prstGeom prst="rect">
            <a:avLst/>
          </a:prstGeom>
        </p:spPr>
        <p:txBody>
          <a:bodyPr>
            <a:spAutoFit/>
          </a:bodyPr>
          <a:lstStyle/>
          <a:p>
            <a:pPr algn="ctr" fontAlgn="ctr"/>
            <a:r>
              <a:rPr lang="th-TH" sz="1500" b="1" dirty="0">
                <a:solidFill>
                  <a:schemeClr val="bg1"/>
                </a:solidFill>
                <a:latin typeface="Chulabhorn Likit Text Light" panose="00000400000000000000" pitchFamily="50" charset="-34"/>
                <a:cs typeface="Chulabhorn Likit Text Light" panose="00000400000000000000" pitchFamily="50" charset="-34"/>
              </a:rPr>
              <a:t>การบริหารจัดการหนี้เกินกำหนดชำระ ปี 2556 - 2565</a:t>
            </a:r>
          </a:p>
        </p:txBody>
      </p:sp>
      <p:sp>
        <p:nvSpPr>
          <p:cNvPr id="43" name="สี่เหลี่ยมผืนผ้า 42"/>
          <p:cNvSpPr/>
          <p:nvPr/>
        </p:nvSpPr>
        <p:spPr>
          <a:xfrm>
            <a:off x="7025025" y="4287751"/>
            <a:ext cx="1927131" cy="253916"/>
          </a:xfrm>
          <a:prstGeom prst="rect">
            <a:avLst/>
          </a:prstGeom>
        </p:spPr>
        <p:txBody>
          <a:bodyPr wrap="none">
            <a:spAutoFit/>
          </a:bodyPr>
          <a:lstStyle/>
          <a:p>
            <a:pPr algn="r" fontAlgn="ctr"/>
            <a:r>
              <a:rPr lang="th-TH" sz="1050" b="1" dirty="0">
                <a:solidFill>
                  <a:srgbClr val="002060"/>
                </a:solidFill>
                <a:latin typeface="Chulabhorn Likit Text Light" panose="00000400000000000000" pitchFamily="50" charset="-34"/>
                <a:cs typeface="Chulabhorn Likit Text Light" panose="00000400000000000000" pitchFamily="50" charset="-34"/>
              </a:rPr>
              <a:t>ข้อมูล ณ วันที่ </a:t>
            </a:r>
            <a:r>
              <a:rPr lang="th-TH" sz="1050" b="1" dirty="0" smtClean="0">
                <a:solidFill>
                  <a:srgbClr val="002060"/>
                </a:solidFill>
                <a:latin typeface="Chulabhorn Likit Text Light" panose="00000400000000000000" pitchFamily="50" charset="-34"/>
                <a:cs typeface="Chulabhorn Likit Text Light" panose="00000400000000000000" pitchFamily="50" charset="-34"/>
              </a:rPr>
              <a:t>31 ตุลาคม 2565</a:t>
            </a:r>
            <a:endParaRPr lang="th-TH" sz="1050" b="1" dirty="0">
              <a:solidFill>
                <a:srgbClr val="002060"/>
              </a:solidFill>
              <a:latin typeface="Chulabhorn Likit Text Light" panose="00000400000000000000" pitchFamily="50" charset="-34"/>
              <a:cs typeface="Chulabhorn Likit Text Light" panose="00000400000000000000" pitchFamily="50" charset="-34"/>
            </a:endParaRPr>
          </a:p>
        </p:txBody>
      </p:sp>
      <p:graphicFrame>
        <p:nvGraphicFramePr>
          <p:cNvPr id="4" name="ตาราง 3"/>
          <p:cNvGraphicFramePr>
            <a:graphicFrameLocks noGrp="1"/>
          </p:cNvGraphicFramePr>
          <p:nvPr>
            <p:extLst>
              <p:ext uri="{D42A27DB-BD31-4B8C-83A1-F6EECF244321}">
                <p14:modId xmlns:p14="http://schemas.microsoft.com/office/powerpoint/2010/main" val="1927353008"/>
              </p:ext>
            </p:extLst>
          </p:nvPr>
        </p:nvGraphicFramePr>
        <p:xfrm>
          <a:off x="95252" y="924161"/>
          <a:ext cx="9022976" cy="3129318"/>
        </p:xfrm>
        <a:graphic>
          <a:graphicData uri="http://schemas.openxmlformats.org/drawingml/2006/table">
            <a:tbl>
              <a:tblPr>
                <a:tableStyleId>{5C22544A-7EE6-4342-B048-85BDC9FD1C3A}</a:tableStyleId>
              </a:tblPr>
              <a:tblGrid>
                <a:gridCol w="740985">
                  <a:extLst>
                    <a:ext uri="{9D8B030D-6E8A-4147-A177-3AD203B41FA5}">
                      <a16:colId xmlns:a16="http://schemas.microsoft.com/office/drawing/2014/main" val="502993503"/>
                    </a:ext>
                  </a:extLst>
                </a:gridCol>
                <a:gridCol w="1233132">
                  <a:extLst>
                    <a:ext uri="{9D8B030D-6E8A-4147-A177-3AD203B41FA5}">
                      <a16:colId xmlns:a16="http://schemas.microsoft.com/office/drawing/2014/main" val="921756269"/>
                    </a:ext>
                  </a:extLst>
                </a:gridCol>
                <a:gridCol w="662647">
                  <a:extLst>
                    <a:ext uri="{9D8B030D-6E8A-4147-A177-3AD203B41FA5}">
                      <a16:colId xmlns:a16="http://schemas.microsoft.com/office/drawing/2014/main" val="3708056837"/>
                    </a:ext>
                  </a:extLst>
                </a:gridCol>
                <a:gridCol w="1251667">
                  <a:extLst>
                    <a:ext uri="{9D8B030D-6E8A-4147-A177-3AD203B41FA5}">
                      <a16:colId xmlns:a16="http://schemas.microsoft.com/office/drawing/2014/main" val="265850852"/>
                    </a:ext>
                  </a:extLst>
                </a:gridCol>
                <a:gridCol w="441764">
                  <a:extLst>
                    <a:ext uri="{9D8B030D-6E8A-4147-A177-3AD203B41FA5}">
                      <a16:colId xmlns:a16="http://schemas.microsoft.com/office/drawing/2014/main" val="3658595995"/>
                    </a:ext>
                  </a:extLst>
                </a:gridCol>
                <a:gridCol w="1104413">
                  <a:extLst>
                    <a:ext uri="{9D8B030D-6E8A-4147-A177-3AD203B41FA5}">
                      <a16:colId xmlns:a16="http://schemas.microsoft.com/office/drawing/2014/main" val="3631727886"/>
                    </a:ext>
                  </a:extLst>
                </a:gridCol>
                <a:gridCol w="1178040">
                  <a:extLst>
                    <a:ext uri="{9D8B030D-6E8A-4147-A177-3AD203B41FA5}">
                      <a16:colId xmlns:a16="http://schemas.microsoft.com/office/drawing/2014/main" val="485795368"/>
                    </a:ext>
                  </a:extLst>
                </a:gridCol>
                <a:gridCol w="883530">
                  <a:extLst>
                    <a:ext uri="{9D8B030D-6E8A-4147-A177-3AD203B41FA5}">
                      <a16:colId xmlns:a16="http://schemas.microsoft.com/office/drawing/2014/main" val="244300978"/>
                    </a:ext>
                  </a:extLst>
                </a:gridCol>
                <a:gridCol w="1089541">
                  <a:extLst>
                    <a:ext uri="{9D8B030D-6E8A-4147-A177-3AD203B41FA5}">
                      <a16:colId xmlns:a16="http://schemas.microsoft.com/office/drawing/2014/main" val="513417683"/>
                    </a:ext>
                  </a:extLst>
                </a:gridCol>
                <a:gridCol w="437257">
                  <a:extLst>
                    <a:ext uri="{9D8B030D-6E8A-4147-A177-3AD203B41FA5}">
                      <a16:colId xmlns:a16="http://schemas.microsoft.com/office/drawing/2014/main" val="1611042329"/>
                    </a:ext>
                  </a:extLst>
                </a:gridCol>
              </a:tblGrid>
              <a:tr h="390099">
                <a:tc rowSpan="2">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ปีบัญชี</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tc>
                <a:tc gridSpan="2">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วงเงินกู้</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4">
                        <a:lumMod val="40000"/>
                        <a:lumOff val="60000"/>
                      </a:schemeClr>
                    </a:solidFill>
                  </a:tcPr>
                </a:tc>
                <a:tc hMerge="1">
                  <a:txBody>
                    <a:bodyPr/>
                    <a:lstStyle/>
                    <a:p>
                      <a:endParaRPr lang="th-TH"/>
                    </a:p>
                  </a:txBody>
                  <a:tcPr/>
                </a:tc>
                <a:tc rowSpan="2">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ชำระคืน</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6">
                        <a:lumMod val="40000"/>
                        <a:lumOff val="60000"/>
                      </a:schemeClr>
                    </a:solidFill>
                  </a:tcPr>
                </a:tc>
                <a:tc gridSpan="5">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 ลูกหนี้คงเหลือ </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1">
                        <a:lumMod val="40000"/>
                        <a:lumOff val="60000"/>
                      </a:schemeClr>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rowSpan="2">
                  <a:txBody>
                    <a:bodyPr/>
                    <a:lstStyle/>
                    <a:p>
                      <a:pPr algn="ctr" fontAlgn="ctr"/>
                      <a:r>
                        <a:rPr lang="th-TH" sz="9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ร้อยละของหนี้เกิน</a:t>
                      </a:r>
                      <a:br>
                        <a:rPr lang="th-TH" sz="9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9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กำหนดชำระ</a:t>
                      </a:r>
                      <a:br>
                        <a:rPr lang="th-TH" sz="9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9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(ฐานจากลูกหนี้คงเหลือทั้งหมด)</a:t>
                      </a:r>
                      <a:endParaRPr lang="th-TH" sz="9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4">
                        <a:lumMod val="60000"/>
                        <a:lumOff val="40000"/>
                      </a:schemeClr>
                    </a:solidFill>
                  </a:tcPr>
                </a:tc>
                <a:extLst>
                  <a:ext uri="{0D108BD9-81ED-4DB2-BD59-A6C34878D82A}">
                    <a16:rowId xmlns:a16="http://schemas.microsoft.com/office/drawing/2014/main" val="760936033"/>
                  </a:ext>
                </a:extLst>
              </a:tr>
              <a:tr h="1056374">
                <a:tc vMerge="1">
                  <a:txBody>
                    <a:bodyPr/>
                    <a:lstStyle/>
                    <a:p>
                      <a:endParaRPr lang="th-TH"/>
                    </a:p>
                  </a:txBody>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จำนวนเงิน</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4">
                        <a:lumMod val="40000"/>
                        <a:lumOff val="60000"/>
                      </a:schemeClr>
                    </a:solidFill>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สัญญา</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4">
                        <a:lumMod val="40000"/>
                        <a:lumOff val="60000"/>
                      </a:schemeClr>
                    </a:solidFill>
                  </a:tcPr>
                </a:tc>
                <a:tc vMerge="1">
                  <a:txBody>
                    <a:bodyPr/>
                    <a:lstStyle/>
                    <a:p>
                      <a:endParaRPr lang="th-TH"/>
                    </a:p>
                  </a:txBody>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สัญญา</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rgbClr val="FABEBE"/>
                    </a:solidFill>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ลูกหนี้คงเหลือ</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rgbClr val="FABEBE"/>
                    </a:solidFill>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หนี้ยังไม่ถึง</a:t>
                      </a:r>
                      <a:b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กำหนดชำระ</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chemeClr val="accent2">
                        <a:lumMod val="40000"/>
                        <a:lumOff val="60000"/>
                      </a:schemeClr>
                    </a:solidFill>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ดำเนินคดี</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rgbClr val="86F2E8"/>
                    </a:solidFill>
                  </a:tcPr>
                </a:tc>
                <a:tc>
                  <a:txBody>
                    <a:bodyPr/>
                    <a:lstStyle/>
                    <a:p>
                      <a:pPr algn="ctr" fontAlgn="ct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หนี้เกิน</a:t>
                      </a:r>
                      <a:b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11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กำหนดชำระ</a:t>
                      </a:r>
                      <a:endParaRPr lang="th-TH" sz="11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solidFill>
                      <a:srgbClr val="FBE7F8"/>
                    </a:solidFill>
                  </a:tcPr>
                </a:tc>
                <a:tc vMerge="1">
                  <a:txBody>
                    <a:bodyPr/>
                    <a:lstStyle/>
                    <a:p>
                      <a:endParaRPr lang="th-TH"/>
                    </a:p>
                  </a:txBody>
                  <a:tcPr/>
                </a:tc>
                <a:extLst>
                  <a:ext uri="{0D108BD9-81ED-4DB2-BD59-A6C34878D82A}">
                    <a16:rowId xmlns:a16="http://schemas.microsoft.com/office/drawing/2014/main" val="2474474088"/>
                  </a:ext>
                </a:extLst>
              </a:tr>
              <a:tr h="646373">
                <a:tc>
                  <a:txBody>
                    <a:bodyPr/>
                    <a:lstStyle/>
                    <a:p>
                      <a:pPr algn="ctr" fontAlgn="ctr"/>
                      <a: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กองทุนเก่า</a:t>
                      </a:r>
                      <a:b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t>(2556 - 2559)</a:t>
                      </a:r>
                      <a:endPar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7,777,462,693.69 </a:t>
                      </a:r>
                    </a:p>
                  </a:txBody>
                  <a:tcPr marL="9525" marR="9525" marT="9525" marB="0" anchor="ctr">
                    <a:solidFill>
                      <a:schemeClr val="accent4">
                        <a:lumMod val="40000"/>
                        <a:lumOff val="60000"/>
                      </a:schemeClr>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95,489</a:t>
                      </a:r>
                    </a:p>
                  </a:txBody>
                  <a:tcPr marL="9525" marR="9525" marT="9525" marB="0" anchor="ctr">
                    <a:solidFill>
                      <a:schemeClr val="accent4">
                        <a:lumMod val="40000"/>
                        <a:lumOff val="60000"/>
                      </a:schemeClr>
                    </a:solidFill>
                  </a:tcPr>
                </a:tc>
                <a:tc>
                  <a:txBody>
                    <a:bodyPr/>
                    <a:lstStyle/>
                    <a:p>
                      <a:pPr algn="ctr" fontAlgn="ctr"/>
                      <a:r>
                        <a:rPr lang="th-TH" sz="105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6,824,799,908.64 </a:t>
                      </a:r>
                      <a:endPar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accent6">
                        <a:lumMod val="40000"/>
                        <a:lumOff val="60000"/>
                      </a:schemeClr>
                    </a:solidFill>
                  </a:tcPr>
                </a:tc>
                <a:tc>
                  <a:txBody>
                    <a:bodyPr/>
                    <a:lstStyle/>
                    <a:p>
                      <a:pPr algn="ctr" fontAlgn="ctr"/>
                      <a:r>
                        <a:rPr lang="th-TH" sz="1050" b="1" i="0" u="none" strike="noStrike">
                          <a:solidFill>
                            <a:srgbClr val="002060"/>
                          </a:solidFill>
                          <a:effectLst/>
                          <a:latin typeface="Chulabhorn Likit Text Light" panose="00000400000000000000" pitchFamily="50" charset="-34"/>
                          <a:cs typeface="Chulabhorn Likit Text Light" panose="00000400000000000000" pitchFamily="50" charset="-34"/>
                        </a:rPr>
                        <a:t>15,435</a:t>
                      </a:r>
                    </a:p>
                  </a:txBody>
                  <a:tcPr marL="9525" marR="9525" marT="9525" marB="0" anchor="ctr">
                    <a:solidFill>
                      <a:srgbClr val="FABEBE"/>
                    </a:solidFill>
                  </a:tcPr>
                </a:tc>
                <a:tc>
                  <a:txBody>
                    <a:bodyPr/>
                    <a:lstStyle/>
                    <a:p>
                      <a:pPr algn="ctr" fontAlgn="ctr"/>
                      <a:r>
                        <a:rPr lang="th-TH" sz="105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952,662,785.05 </a:t>
                      </a:r>
                      <a:endPar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FABEBE"/>
                    </a:solidFill>
                  </a:tcPr>
                </a:tc>
                <a:tc>
                  <a:txBody>
                    <a:bodyPr/>
                    <a:lstStyle/>
                    <a:p>
                      <a:pPr algn="ctr" fontAlgn="ctr"/>
                      <a:r>
                        <a:rPr lang="th-TH" sz="105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492,071,939.98 </a:t>
                      </a:r>
                      <a:endPar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accent2">
                        <a:lumMod val="40000"/>
                        <a:lumOff val="60000"/>
                      </a:schemeClr>
                    </a:solidFill>
                  </a:tcPr>
                </a:tc>
                <a:tc>
                  <a:txBody>
                    <a:bodyPr/>
                    <a:lstStyle/>
                    <a:p>
                      <a:pPr algn="ctr" fontAlgn="ctr"/>
                      <a:r>
                        <a:rPr lang="th-TH" sz="105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85,513,894.15 </a:t>
                      </a:r>
                      <a:endPar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86F2E8"/>
                    </a:solidFill>
                  </a:tcPr>
                </a:tc>
                <a:tc>
                  <a:txBody>
                    <a:bodyPr/>
                    <a:lstStyle/>
                    <a:p>
                      <a:pPr algn="ctr" fontAlgn="ctr"/>
                      <a:r>
                        <a:rPr lang="th-TH" sz="105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375,076,950.92 </a:t>
                      </a:r>
                      <a:endPar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FBE7F8"/>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8.45</a:t>
                      </a:r>
                    </a:p>
                  </a:txBody>
                  <a:tcPr marL="9525" marR="9525" marT="9525" marB="0" anchor="ctr">
                    <a:solidFill>
                      <a:schemeClr val="accent4">
                        <a:lumMod val="60000"/>
                        <a:lumOff val="40000"/>
                      </a:schemeClr>
                    </a:solidFill>
                  </a:tcPr>
                </a:tc>
                <a:extLst>
                  <a:ext uri="{0D108BD9-81ED-4DB2-BD59-A6C34878D82A}">
                    <a16:rowId xmlns:a16="http://schemas.microsoft.com/office/drawing/2014/main" val="1787883984"/>
                  </a:ext>
                </a:extLst>
              </a:tr>
              <a:tr h="646373">
                <a:tc>
                  <a:txBody>
                    <a:bodyPr/>
                    <a:lstStyle/>
                    <a:p>
                      <a:pPr algn="ctr" fontAlgn="ctr"/>
                      <a: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กองทุนใหม่</a:t>
                      </a:r>
                      <a:b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t>(2560 - 2565)</a:t>
                      </a:r>
                      <a:endPar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8,634,226,450.00 </a:t>
                      </a:r>
                    </a:p>
                  </a:txBody>
                  <a:tcPr marL="9525" marR="9525" marT="9525" marB="0" anchor="ctr">
                    <a:solidFill>
                      <a:schemeClr val="accent4">
                        <a:lumMod val="40000"/>
                        <a:lumOff val="60000"/>
                      </a:schemeClr>
                    </a:solidFill>
                  </a:tcPr>
                </a:tc>
                <a:tc>
                  <a:txBody>
                    <a:bodyPr/>
                    <a:lstStyle/>
                    <a:p>
                      <a:pPr algn="ctr" fontAlgn="ctr"/>
                      <a:r>
                        <a:rPr lang="th-TH" sz="1050" b="1" i="0" u="none" strike="noStrike">
                          <a:solidFill>
                            <a:srgbClr val="002060"/>
                          </a:solidFill>
                          <a:effectLst/>
                          <a:latin typeface="Chulabhorn Likit Text Light" panose="00000400000000000000" pitchFamily="50" charset="-34"/>
                          <a:cs typeface="Chulabhorn Likit Text Light" panose="00000400000000000000" pitchFamily="50" charset="-34"/>
                        </a:rPr>
                        <a:t>66,924</a:t>
                      </a:r>
                    </a:p>
                  </a:txBody>
                  <a:tcPr marL="9525" marR="9525" marT="9525" marB="0" anchor="ctr">
                    <a:solidFill>
                      <a:schemeClr val="accent4">
                        <a:lumMod val="40000"/>
                        <a:lumOff val="60000"/>
                      </a:schemeClr>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5,150,605,709.12 </a:t>
                      </a:r>
                    </a:p>
                  </a:txBody>
                  <a:tcPr marL="9525" marR="9525" marT="9525" marB="0" anchor="ctr">
                    <a:solidFill>
                      <a:schemeClr val="accent6">
                        <a:lumMod val="40000"/>
                        <a:lumOff val="60000"/>
                      </a:schemeClr>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41,739</a:t>
                      </a:r>
                    </a:p>
                  </a:txBody>
                  <a:tcPr marL="9525" marR="9525" marT="9525" marB="0" anchor="ctr">
                    <a:solidFill>
                      <a:srgbClr val="FABEBE"/>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3,483,620,740.88 </a:t>
                      </a:r>
                    </a:p>
                  </a:txBody>
                  <a:tcPr marL="9525" marR="9525" marT="9525" marB="0" anchor="ctr">
                    <a:solidFill>
                      <a:srgbClr val="FABEBE"/>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2,714,704,634.27 </a:t>
                      </a:r>
                    </a:p>
                  </a:txBody>
                  <a:tcPr marL="9525" marR="9525" marT="9525" marB="0" anchor="ctr">
                    <a:solidFill>
                      <a:schemeClr val="accent2">
                        <a:lumMod val="40000"/>
                        <a:lumOff val="60000"/>
                      </a:schemeClr>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14,231,623.56 </a:t>
                      </a:r>
                    </a:p>
                  </a:txBody>
                  <a:tcPr marL="9525" marR="9525" marT="9525" marB="0" anchor="ctr">
                    <a:solidFill>
                      <a:srgbClr val="86F2E8"/>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754,684,483.05 </a:t>
                      </a:r>
                    </a:p>
                  </a:txBody>
                  <a:tcPr marL="9525" marR="9525" marT="9525" marB="0" anchor="ctr">
                    <a:solidFill>
                      <a:srgbClr val="FBE7F8"/>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17.01</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354903748"/>
                  </a:ext>
                </a:extLst>
              </a:tr>
              <a:tr h="390099">
                <a:tc>
                  <a:txBody>
                    <a:bodyPr/>
                    <a:lstStyle/>
                    <a:p>
                      <a:pPr algn="ctr" fontAlgn="ctr"/>
                      <a:r>
                        <a:rPr lang="th-TH" sz="10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รวม</a:t>
                      </a:r>
                      <a:endPar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6293" marR="6293" marT="6293" marB="0" anchor="ct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16,411,689,143.69 </a:t>
                      </a:r>
                    </a:p>
                  </a:txBody>
                  <a:tcPr marL="9525" marR="9525" marT="9525" marB="0" anchor="ctr">
                    <a:solidFill>
                      <a:schemeClr val="accent4">
                        <a:lumMod val="40000"/>
                        <a:lumOff val="60000"/>
                      </a:schemeClr>
                    </a:solidFill>
                  </a:tcP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162,413</a:t>
                      </a:r>
                    </a:p>
                  </a:txBody>
                  <a:tcPr marL="9525" marR="9525" marT="9525" marB="0" anchor="ctr">
                    <a:solidFill>
                      <a:schemeClr val="accent4">
                        <a:lumMod val="40000"/>
                        <a:lumOff val="60000"/>
                      </a:schemeClr>
                    </a:solidFill>
                  </a:tcP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11,975,405,617.76 </a:t>
                      </a:r>
                    </a:p>
                  </a:txBody>
                  <a:tcPr marL="9525" marR="9525" marT="9525" marB="0" anchor="ctr">
                    <a:solidFill>
                      <a:schemeClr val="accent6">
                        <a:lumMod val="40000"/>
                        <a:lumOff val="60000"/>
                      </a:schemeClr>
                    </a:solidFill>
                  </a:tcP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57,174</a:t>
                      </a:r>
                    </a:p>
                  </a:txBody>
                  <a:tcPr marL="9525" marR="9525" marT="9525" marB="0" anchor="ctr">
                    <a:solidFill>
                      <a:srgbClr val="FABEBE"/>
                    </a:solidFill>
                  </a:tcPr>
                </a:tc>
                <a:tc>
                  <a:txBody>
                    <a:bodyPr/>
                    <a:lstStyle/>
                    <a:p>
                      <a:pPr algn="ctr" fontAlgn="ctr"/>
                      <a:r>
                        <a:rPr lang="th-TH" sz="100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4,436,283,525.93 </a:t>
                      </a:r>
                      <a:endPar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FABEBE"/>
                    </a:solidFill>
                  </a:tcP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3,206,776,574.25 </a:t>
                      </a:r>
                    </a:p>
                  </a:txBody>
                  <a:tcPr marL="9525" marR="9525" marT="9525" marB="0" anchor="ctr">
                    <a:solidFill>
                      <a:schemeClr val="accent2">
                        <a:lumMod val="40000"/>
                        <a:lumOff val="60000"/>
                      </a:schemeClr>
                    </a:solidFill>
                  </a:tcPr>
                </a:tc>
                <a:tc>
                  <a:txBody>
                    <a:bodyPr/>
                    <a:lstStyle/>
                    <a:p>
                      <a:pPr algn="ctr" fontAlgn="ctr"/>
                      <a:r>
                        <a:rPr lang="th-TH" sz="1000" b="1" i="0" u="none" strike="noStrike" dirty="0" smtClean="0">
                          <a:solidFill>
                            <a:srgbClr val="002060"/>
                          </a:solidFill>
                          <a:effectLst/>
                          <a:latin typeface="Chulabhorn Likit Text Light" panose="00000400000000000000" pitchFamily="50" charset="-34"/>
                          <a:cs typeface="Chulabhorn Likit Text Light" panose="00000400000000000000" pitchFamily="50" charset="-34"/>
                        </a:rPr>
                        <a:t>99,745,517.71 </a:t>
                      </a:r>
                      <a:endPar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86F2E8"/>
                    </a:solidFill>
                  </a:tcPr>
                </a:tc>
                <a:tc>
                  <a:txBody>
                    <a:bodyPr/>
                    <a:lstStyle/>
                    <a:p>
                      <a:pPr algn="ctr" fontAlgn="ctr"/>
                      <a:r>
                        <a:rPr lang="th-TH" sz="100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 1,129,761,433.97 </a:t>
                      </a:r>
                    </a:p>
                  </a:txBody>
                  <a:tcPr marL="9525" marR="9525" marT="9525" marB="0" anchor="ctr">
                    <a:solidFill>
                      <a:srgbClr val="FBE7F8"/>
                    </a:solidFill>
                  </a:tcPr>
                </a:tc>
                <a:tc>
                  <a:txBody>
                    <a:bodyPr/>
                    <a:lstStyle/>
                    <a:p>
                      <a:pPr algn="ctr" fontAlgn="ctr"/>
                      <a:r>
                        <a:rPr lang="th-TH" sz="1050" b="1" i="0" u="none" strike="noStrike" dirty="0">
                          <a:solidFill>
                            <a:srgbClr val="002060"/>
                          </a:solidFill>
                          <a:effectLst/>
                          <a:latin typeface="Chulabhorn Likit Text Light" panose="00000400000000000000" pitchFamily="50" charset="-34"/>
                          <a:cs typeface="Chulabhorn Likit Text Light" panose="00000400000000000000" pitchFamily="50" charset="-34"/>
                        </a:rPr>
                        <a:t>25.47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1084027077"/>
                  </a:ext>
                </a:extLst>
              </a:tr>
            </a:tbl>
          </a:graphicData>
        </a:graphic>
      </p:graphicFrame>
      <p:grpSp>
        <p:nvGrpSpPr>
          <p:cNvPr id="34" name="กลุ่ม 33"/>
          <p:cNvGrpSpPr/>
          <p:nvPr/>
        </p:nvGrpSpPr>
        <p:grpSpPr>
          <a:xfrm>
            <a:off x="-425532" y="4710612"/>
            <a:ext cx="5576155" cy="475468"/>
            <a:chOff x="-425532" y="4710612"/>
            <a:chExt cx="5576155" cy="475468"/>
          </a:xfrm>
        </p:grpSpPr>
        <p:grpSp>
          <p:nvGrpSpPr>
            <p:cNvPr id="35" name="กลุ่ม 34"/>
            <p:cNvGrpSpPr/>
            <p:nvPr/>
          </p:nvGrpSpPr>
          <p:grpSpPr>
            <a:xfrm>
              <a:off x="-425532" y="4710612"/>
              <a:ext cx="5576155" cy="475468"/>
              <a:chOff x="-425532" y="4710612"/>
              <a:chExt cx="5576155" cy="475468"/>
            </a:xfrm>
          </p:grpSpPr>
          <p:grpSp>
            <p:nvGrpSpPr>
              <p:cNvPr id="37" name="กลุ่ม 36"/>
              <p:cNvGrpSpPr/>
              <p:nvPr/>
            </p:nvGrpSpPr>
            <p:grpSpPr>
              <a:xfrm>
                <a:off x="-425532" y="4744286"/>
                <a:ext cx="3197332" cy="419753"/>
                <a:chOff x="-468560" y="4744285"/>
                <a:chExt cx="3197332" cy="419753"/>
              </a:xfrm>
            </p:grpSpPr>
            <p:sp>
              <p:nvSpPr>
                <p:cNvPr id="47" name="รูปห้าเหลี่ยม 4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รูปห้าเหลี่ยม 4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8" name="กลุ่ม 37"/>
              <p:cNvGrpSpPr/>
              <p:nvPr/>
            </p:nvGrpSpPr>
            <p:grpSpPr>
              <a:xfrm>
                <a:off x="2771800" y="4710612"/>
                <a:ext cx="2378823" cy="475468"/>
                <a:chOff x="3507388" y="4717424"/>
                <a:chExt cx="2378823" cy="475468"/>
              </a:xfrm>
            </p:grpSpPr>
            <p:grpSp>
              <p:nvGrpSpPr>
                <p:cNvPr id="39" name="กลุ่ม 38"/>
                <p:cNvGrpSpPr/>
                <p:nvPr/>
              </p:nvGrpSpPr>
              <p:grpSpPr>
                <a:xfrm>
                  <a:off x="4284268" y="4717424"/>
                  <a:ext cx="1601943" cy="405692"/>
                  <a:chOff x="6239008" y="4519859"/>
                  <a:chExt cx="1601943" cy="405692"/>
                </a:xfrm>
              </p:grpSpPr>
              <p:pic>
                <p:nvPicPr>
                  <p:cNvPr id="4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2"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4" name="กลุ่ม 43"/>
                  <p:cNvGrpSpPr/>
                  <p:nvPr/>
                </p:nvGrpSpPr>
                <p:grpSpPr>
                  <a:xfrm>
                    <a:off x="6619048" y="4614121"/>
                    <a:ext cx="626890" cy="294323"/>
                    <a:chOff x="6589062" y="4638694"/>
                    <a:chExt cx="413122" cy="193959"/>
                  </a:xfrm>
                </p:grpSpPr>
                <p:pic>
                  <p:nvPicPr>
                    <p:cNvPr id="4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426131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าราง 3"/>
          <p:cNvGraphicFramePr>
            <a:graphicFrameLocks noGrp="1"/>
          </p:cNvGraphicFramePr>
          <p:nvPr>
            <p:extLst>
              <p:ext uri="{D42A27DB-BD31-4B8C-83A1-F6EECF244321}">
                <p14:modId xmlns:p14="http://schemas.microsoft.com/office/powerpoint/2010/main" val="3820274318"/>
              </p:ext>
            </p:extLst>
          </p:nvPr>
        </p:nvGraphicFramePr>
        <p:xfrm>
          <a:off x="95356"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745971">
                  <a:extLst>
                    <a:ext uri="{9D8B030D-6E8A-4147-A177-3AD203B41FA5}">
                      <a16:colId xmlns:a16="http://schemas.microsoft.com/office/drawing/2014/main" val="2451655850"/>
                    </a:ext>
                  </a:extLst>
                </a:gridCol>
                <a:gridCol w="1128331">
                  <a:extLst>
                    <a:ext uri="{9D8B030D-6E8A-4147-A177-3AD203B41FA5}">
                      <a16:colId xmlns:a16="http://schemas.microsoft.com/office/drawing/2014/main" val="3247372663"/>
                    </a:ext>
                  </a:extLst>
                </a:gridCol>
                <a:gridCol w="1112390">
                  <a:extLst>
                    <a:ext uri="{9D8B030D-6E8A-4147-A177-3AD203B41FA5}">
                      <a16:colId xmlns:a16="http://schemas.microsoft.com/office/drawing/2014/main" val="1351279866"/>
                    </a:ext>
                  </a:extLst>
                </a:gridCol>
                <a:gridCol w="1150486">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a:t>
                      </a: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อ่างทอง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169,847,655.00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124,084,510.05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45,763,144.95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37,347,556.65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6,013,914.02</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2,401,674.28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5.25</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a:t>
                      </a: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ชัยภูมิ</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412,404,824.00</a:t>
                      </a:r>
                    </a:p>
                  </a:txBody>
                  <a:tcPr marL="9525" marR="9525" marT="9525" marB="0" anchor="ctr">
                    <a:solidFill>
                      <a:schemeClr val="accent1">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363,862,043.25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48,542,780.75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44,744,561.32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833,800.46</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2,964,418.97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6.11</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a:t>
                      </a: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สมุทรสาคร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103,687,864.00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63,373,913.32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40,313,950.68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35,954,620.25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1,607,916.92</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2,751,413.51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6.82</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4</a:t>
                      </a: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สุโขทัย</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254,761,415.00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204,510,208.18</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50,251,206.82</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46,344,058.47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3,907,148.35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7.78</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a:t>
                      </a: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สระแก้ว</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189,878,438.00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154,488,525.00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35,389,913.00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32,546,694.62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2,843,218.38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8.03</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6</a:t>
                      </a: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ราชบุรี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220,098,056.00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168,378,488.89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51,719,567.11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45,920,454.22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670,000.00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5,129,112.89</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9.92</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7</a:t>
                      </a: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เชียงราย</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281,142,803.00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219,592,920.09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61,549,882.91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54,648,945.37</a:t>
                      </a:r>
                    </a:p>
                  </a:txBody>
                  <a:tcPr marL="9525" marR="9525" marT="9525" marB="0" anchor="ctr">
                    <a:solidFill>
                      <a:schemeClr val="accent4">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527,710.00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6,373,227.54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10.35</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8</a:t>
                      </a: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แม่ฮ่องสอน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183,302,513.00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137,277,755.97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46,024,757.03</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40,834,756.08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5,190,000.95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11.28</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9</a:t>
                      </a: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แพร่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169,829,500.00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134,920,766.77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34,908,733.23</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30,920,852.08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3,987,881.15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11.42</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10</a:t>
                      </a: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พิจิตร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171,656,575.00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118,618,588.61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53,037,986.39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46,073,718.73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634,921.51</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6,329,346.15</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11.93</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sp>
        <p:nvSpPr>
          <p:cNvPr id="9" name="สี่เหลี่ยมผืนผ้า 8">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10" name="สี่เหลี่ยมผืนผ้า 9">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11"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pSp>
        <p:nvGrpSpPr>
          <p:cNvPr id="6" name="กลุ่ม 5"/>
          <p:cNvGrpSpPr/>
          <p:nvPr/>
        </p:nvGrpSpPr>
        <p:grpSpPr>
          <a:xfrm>
            <a:off x="-425532" y="4710612"/>
            <a:ext cx="5576155" cy="47546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373612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959999934"/>
              </p:ext>
            </p:extLst>
          </p:nvPr>
        </p:nvGraphicFramePr>
        <p:xfrm>
          <a:off x="184107"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801236">
                  <a:extLst>
                    <a:ext uri="{9D8B030D-6E8A-4147-A177-3AD203B41FA5}">
                      <a16:colId xmlns:a16="http://schemas.microsoft.com/office/drawing/2014/main" val="2451655850"/>
                    </a:ext>
                  </a:extLst>
                </a:gridCol>
                <a:gridCol w="1152128">
                  <a:extLst>
                    <a:ext uri="{9D8B030D-6E8A-4147-A177-3AD203B41FA5}">
                      <a16:colId xmlns:a16="http://schemas.microsoft.com/office/drawing/2014/main" val="3247372663"/>
                    </a:ext>
                  </a:extLst>
                </a:gridCol>
                <a:gridCol w="1033328">
                  <a:extLst>
                    <a:ext uri="{9D8B030D-6E8A-4147-A177-3AD203B41FA5}">
                      <a16:colId xmlns:a16="http://schemas.microsoft.com/office/drawing/2014/main" val="1351279866"/>
                    </a:ext>
                  </a:extLst>
                </a:gridCol>
                <a:gridCol w="1150486">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เชียงใหม่</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281,204,710.00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221,819,840.56</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59,384,869.44</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50,647,247.00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1,374,325.10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7,363,297.34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12.40</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อุทัยธานี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140,632,865.00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95,827,848.07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44,805,016.93</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39,034,045.58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150,327.00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5,620,644.35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12.54</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ตาก</a:t>
                      </a:r>
                    </a:p>
                  </a:txBody>
                  <a:tcPr marL="9525" marR="9525" marT="9525"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184,729,674.00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138,679,121.64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46,050,552.36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39,310,071.81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764,616.43</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5,975,864.12</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12.98</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เพชรบุรี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116,802,670.00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72,903,917.52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43,898,752.48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37,803,394.82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192,871.88</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5,902,485.78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13.45</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กาญจนบุรี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265,690,519.00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215,876,562.37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49,813,956.63</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41,965,090.64</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1,071,443.84</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6,777,422.15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13.61</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หนองคาย</a:t>
                      </a:r>
                    </a:p>
                  </a:txBody>
                  <a:tcPr marL="9525" marR="9525" marT="9525"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248,253,040.00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169,379,109.32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78,873,930.68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67,892,860.13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10,981,070.55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13.92</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น่าน</a:t>
                      </a:r>
                    </a:p>
                  </a:txBody>
                  <a:tcPr marL="9525" marR="9525" marT="9525"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215,965,701.00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187,529,518.18</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28,436,182.82</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24,402,003.47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4,034,179.35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14.19</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หนองบัวลำภู</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173,552,293.00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109,654,143.89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63,898,149.11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53,564,864.01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801,131.00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9,532,154.10</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14.92</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มหาสารคาม</a:t>
                      </a:r>
                    </a:p>
                  </a:txBody>
                  <a:tcPr marL="9525" marR="9525" marT="9525"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253,621,748.00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196,126,839.00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57,494,909.00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47,806,306.00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1,054,007.00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8,634,596.00</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15.02</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9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ประจวบคีรีขันธ์</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142,410,770.00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99,789,582.88</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42,621,187.12</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32,190,927.47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3,351,045.01</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7,079,214.64</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16.61</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11" name="กลุ่ม 10"/>
          <p:cNvGrpSpPr/>
          <p:nvPr/>
        </p:nvGrpSpPr>
        <p:grpSpPr>
          <a:xfrm>
            <a:off x="-425532" y="4710612"/>
            <a:ext cx="5576155" cy="475468"/>
            <a:chOff x="-425532" y="4710612"/>
            <a:chExt cx="5576155" cy="475468"/>
          </a:xfrm>
        </p:grpSpPr>
        <p:grpSp>
          <p:nvGrpSpPr>
            <p:cNvPr id="12" name="กลุ่ม 11"/>
            <p:cNvGrpSpPr/>
            <p:nvPr/>
          </p:nvGrpSpPr>
          <p:grpSpPr>
            <a:xfrm>
              <a:off x="-425532" y="4710612"/>
              <a:ext cx="5576155" cy="475468"/>
              <a:chOff x="-425532" y="4710612"/>
              <a:chExt cx="5576155" cy="475468"/>
            </a:xfrm>
          </p:grpSpPr>
          <p:grpSp>
            <p:nvGrpSpPr>
              <p:cNvPr id="14" name="กลุ่ม 13"/>
              <p:cNvGrpSpPr/>
              <p:nvPr/>
            </p:nvGrpSpPr>
            <p:grpSpPr>
              <a:xfrm>
                <a:off x="-425532" y="4744286"/>
                <a:ext cx="3197332" cy="419753"/>
                <a:chOff x="-468560" y="4744285"/>
                <a:chExt cx="3197332" cy="419753"/>
              </a:xfrm>
            </p:grpSpPr>
            <p:sp>
              <p:nvSpPr>
                <p:cNvPr id="23" name="รูปห้าเหลี่ยม 22">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รูปห้าเหลี่ยม 23">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5" name="กลุ่ม 14"/>
              <p:cNvGrpSpPr/>
              <p:nvPr/>
            </p:nvGrpSpPr>
            <p:grpSpPr>
              <a:xfrm>
                <a:off x="2771800" y="4710612"/>
                <a:ext cx="2378823" cy="475468"/>
                <a:chOff x="3507388" y="4717424"/>
                <a:chExt cx="2378823" cy="475468"/>
              </a:xfrm>
            </p:grpSpPr>
            <p:grpSp>
              <p:nvGrpSpPr>
                <p:cNvPr id="16" name="กลุ่ม 15"/>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81065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323879128"/>
              </p:ext>
            </p:extLst>
          </p:nvPr>
        </p:nvGraphicFramePr>
        <p:xfrm>
          <a:off x="95356"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745971">
                  <a:extLst>
                    <a:ext uri="{9D8B030D-6E8A-4147-A177-3AD203B41FA5}">
                      <a16:colId xmlns:a16="http://schemas.microsoft.com/office/drawing/2014/main" val="2451655850"/>
                    </a:ext>
                  </a:extLst>
                </a:gridCol>
                <a:gridCol w="1191900">
                  <a:extLst>
                    <a:ext uri="{9D8B030D-6E8A-4147-A177-3AD203B41FA5}">
                      <a16:colId xmlns:a16="http://schemas.microsoft.com/office/drawing/2014/main" val="3247372663"/>
                    </a:ext>
                  </a:extLst>
                </a:gridCol>
                <a:gridCol w="1048821">
                  <a:extLst>
                    <a:ext uri="{9D8B030D-6E8A-4147-A177-3AD203B41FA5}">
                      <a16:colId xmlns:a16="http://schemas.microsoft.com/office/drawing/2014/main" val="1351279866"/>
                    </a:ext>
                  </a:extLst>
                </a:gridCol>
                <a:gridCol w="1150486">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ตรัง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184,153,330.00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106,659,958.75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77,493,371.25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64,073,370.13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266,268.97</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13,153,732.15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16.97</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ลพบุรี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169,592,702.00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114,679,006.96</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54,913,695.04</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45,473,596.82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9,440,098.22</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17.19</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บุรีรัมย์</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347,377,020.00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253,340,130.33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94,036,889.67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77,332,509.65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469,138.36</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16,235,241.66</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17.26</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อุตรดิตถ์</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231,474,140.00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187,447,844.97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44,026,295.03</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36,238,378.73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7,787,916.30</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17.69</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พะเยา</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185,708,035.00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158,150,624.00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27,557,411.00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21,362,493.50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1,290,000.00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4,904,917.50</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17.80</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ปัตตานี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187,679,452.00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118,918,643.13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68,760,808.87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54,410,797.85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1,792,456.35</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12,557,554.67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18.26</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สุรินทร์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332,788,065.00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241,740,059.45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91,048,005.55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73,184,790.91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923,874.00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16,939,340.64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18.60</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พิษณุโลก</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191,615,425.00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139,698,927.71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51,916,497.29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41,926,273.76</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9,990,223.53</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19.24</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29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สกลนคร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371,691,521.00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266,283,923.46</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105,407,597.54</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84,335,089.53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492,688.00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20,579,820.01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19.52</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สิงห์บุรี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109,727,277.00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71,956,134.50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37,771,142.50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30,316,244.06</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7,454,898.44</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19.74</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3618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2673958873"/>
              </p:ext>
            </p:extLst>
          </p:nvPr>
        </p:nvGraphicFramePr>
        <p:xfrm>
          <a:off x="95356"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969682">
                  <a:extLst>
                    <a:ext uri="{9D8B030D-6E8A-4147-A177-3AD203B41FA5}">
                      <a16:colId xmlns:a16="http://schemas.microsoft.com/office/drawing/2014/main" val="2451655850"/>
                    </a:ext>
                  </a:extLst>
                </a:gridCol>
                <a:gridCol w="1144441">
                  <a:extLst>
                    <a:ext uri="{9D8B030D-6E8A-4147-A177-3AD203B41FA5}">
                      <a16:colId xmlns:a16="http://schemas.microsoft.com/office/drawing/2014/main" val="3247372663"/>
                    </a:ext>
                  </a:extLst>
                </a:gridCol>
                <a:gridCol w="1224136">
                  <a:extLst>
                    <a:ext uri="{9D8B030D-6E8A-4147-A177-3AD203B41FA5}">
                      <a16:colId xmlns:a16="http://schemas.microsoft.com/office/drawing/2014/main" val="1351279866"/>
                    </a:ext>
                  </a:extLst>
                </a:gridCol>
                <a:gridCol w="1008112">
                  <a:extLst>
                    <a:ext uri="{9D8B030D-6E8A-4147-A177-3AD203B41FA5}">
                      <a16:colId xmlns:a16="http://schemas.microsoft.com/office/drawing/2014/main" val="444969888"/>
                    </a:ext>
                  </a:extLst>
                </a:gridCol>
                <a:gridCol w="1080120">
                  <a:extLst>
                    <a:ext uri="{9D8B030D-6E8A-4147-A177-3AD203B41FA5}">
                      <a16:colId xmlns:a16="http://schemas.microsoft.com/office/drawing/2014/main" val="3751909609"/>
                    </a:ext>
                  </a:extLst>
                </a:gridCol>
                <a:gridCol w="996419">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สระบุรี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200,490,380.00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134,755,542.41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65,734,837.59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52,500,183.67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213,670.00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13,020,983.92</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19.81</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พัทลุง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113,769,649.00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70,241,685.94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43,527,963.06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31,592,552.94</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3,221,371.45</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8,714,038.67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20.02</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พระนครศรีอยุธยา</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167,018,951.00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110,899,982.31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56,118,968.69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40,922,594.72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3,715,741.80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11,480,632.17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20.46</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กาฬสินธุ์</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273,948,330.00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201,283,417.13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72,664,912.87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56,912,488.00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15,752,424.87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21.68</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ชลบุรี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164,289,065.00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118,434,741.73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45,854,323.27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30,643,329.10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4,892,978.20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10,318,015.97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22.50</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จันทบุรี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140,135,656.75</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85,386,315.91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54,749,340.84</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42,155,850.37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248,709.00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12,344,781.47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22.55</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ศรีสะเกษ</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378,098,128.00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294,307,738.49</a:t>
                      </a:r>
                    </a:p>
                  </a:txBody>
                  <a:tcPr marL="9525" marR="9525" marT="9525" marB="0" anchor="ctr">
                    <a:solidFill>
                      <a:schemeClr val="accent6">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83,790,389.51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63,883,597.50</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199,188.00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19,707,604.01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23.52</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กำแพงเพชร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271,154,720.00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226,617,018.22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44,537,701.78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31,532,055.14</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2,313,674.00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10,691,972.64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24.01</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39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ระยอง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167,818,719.00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138,716,496.52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29,102,222.48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22,114,514.87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6,987,707.61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24.01</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ยโสธร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189,249,139.00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147,265,566.65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41,983,572.35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31,763,236.48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10,220,335.87</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24.34</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32586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1129652727"/>
              </p:ext>
            </p:extLst>
          </p:nvPr>
        </p:nvGraphicFramePr>
        <p:xfrm>
          <a:off x="95356"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911212">
                  <a:extLst>
                    <a:ext uri="{9D8B030D-6E8A-4147-A177-3AD203B41FA5}">
                      <a16:colId xmlns:a16="http://schemas.microsoft.com/office/drawing/2014/main" val="2451655850"/>
                    </a:ext>
                  </a:extLst>
                </a:gridCol>
                <a:gridCol w="1130903">
                  <a:extLst>
                    <a:ext uri="{9D8B030D-6E8A-4147-A177-3AD203B41FA5}">
                      <a16:colId xmlns:a16="http://schemas.microsoft.com/office/drawing/2014/main" val="3247372663"/>
                    </a:ext>
                  </a:extLst>
                </a:gridCol>
                <a:gridCol w="1080120">
                  <a:extLst>
                    <a:ext uri="{9D8B030D-6E8A-4147-A177-3AD203B41FA5}">
                      <a16:colId xmlns:a16="http://schemas.microsoft.com/office/drawing/2014/main" val="1351279866"/>
                    </a:ext>
                  </a:extLst>
                </a:gridCol>
                <a:gridCol w="1014943">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สุพรรณบุรี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198,996,399.00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168,369,249.61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30,627,149.39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23,077,237.61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7,549,911.78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24.65</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ลำพูน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164,521,225.00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122,113,752.29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42,407,472.71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31,028,346.53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863,330.00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10,515,796.18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24.80</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สมุทรปราการ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168,248,718.00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92,830,856.73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75,417,861.27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41,117,188.64</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15,466,741.88</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18,833,930.75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24.97</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มุกดาหาร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178,214,624.00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109,823,014.94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68,391,609.06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50,555,108.71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648,337.81</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17,188,162.54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25.13</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เพชรบูรณ์</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310,169,615.00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273,061,401.14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37,108,213.86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27,670,659.48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9,437,554.38</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25.43</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ตราด</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169,200,044.00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121,513,871.30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47,686,172.70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34,591,714.38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799,784.97</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12,294,673.35</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25.78</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เลย</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279,416,342.00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185,378,833.29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94,037,508.71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67,295,983.39</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2,451,850.00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24,289,675.32</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25.83</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นครพนม</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355,450,366.00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290,039,854.81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65,410,511.19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48,056,239.65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17,354,271.54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26.53</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ลำปาง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203,184,994.00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139,949,674.64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63,235,319.36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45,161,738.53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1,240,804.00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16,832,776.83</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26.62</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บึงกาฬ</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167,586,580.00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109,670,129.63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57,916,450.37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41,558,236.12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331,608.63</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16,026,605.62</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27.67</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4716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2560530762"/>
              </p:ext>
            </p:extLst>
          </p:nvPr>
        </p:nvGraphicFramePr>
        <p:xfrm>
          <a:off x="95356" y="809535"/>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832522">
                  <a:extLst>
                    <a:ext uri="{9D8B030D-6E8A-4147-A177-3AD203B41FA5}">
                      <a16:colId xmlns:a16="http://schemas.microsoft.com/office/drawing/2014/main" val="2451655850"/>
                    </a:ext>
                  </a:extLst>
                </a:gridCol>
                <a:gridCol w="1137585">
                  <a:extLst>
                    <a:ext uri="{9D8B030D-6E8A-4147-A177-3AD203B41FA5}">
                      <a16:colId xmlns:a16="http://schemas.microsoft.com/office/drawing/2014/main" val="3247372663"/>
                    </a:ext>
                  </a:extLst>
                </a:gridCol>
                <a:gridCol w="1152128">
                  <a:extLst>
                    <a:ext uri="{9D8B030D-6E8A-4147-A177-3AD203B41FA5}">
                      <a16:colId xmlns:a16="http://schemas.microsoft.com/office/drawing/2014/main" val="1351279866"/>
                    </a:ext>
                  </a:extLst>
                </a:gridCol>
                <a:gridCol w="1014943">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สมุทรสงคราม</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88,523,258.00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57,145,491.71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31,377,766.29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22,136,743.58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424,889.89</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8,816,132.82</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28.10</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นครปฐม</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210,836,300.00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157,246,815.40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53,589,484.60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36,418,982.15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2,043,306.76</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15,127,195.69</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28.23</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9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นครศรีธรรมราช</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309,301,400.00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212,464,734.61</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96,836,665.39</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64,986,551.99</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3,152,234.36</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28,697,879.04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29.64</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ระนอง</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118,922,200.00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65,612,010.65</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53,310,189.35</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36,005,373.07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1,212,671.65</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16,092,144.63</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30.19</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สตูล</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113,906,898.00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79,365,646.50</a:t>
                      </a:r>
                    </a:p>
                  </a:txBody>
                  <a:tcPr marL="9525" marR="9525" marT="9525" marB="0" anchor="ctr">
                    <a:solidFill>
                      <a:schemeClr val="accent6">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34,541,251.50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21,063,108.17</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2,950,993.17</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10,527,150.16</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30.48</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นนทบุรี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203,778,443.00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127,612,101.22</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76,166,341.78</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49,903,907.73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2,915,412.52</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23,347,021.53</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30.65</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ปราจีนบุรี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181,301,740.00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137,377,850.03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43,923,889.97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25,058,398.46</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4,974,422.37</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13,891,069.14</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31.63</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ชัยนาท</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216,441,698.00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149,281,191.70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67,160,506.30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44,665,718.71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1,110,426.63</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21,384,360.96</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31.84</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59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ขอนแก่น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319,046,962.00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249,018,889.14</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70,028,072.86</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47,350,979.95</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286,129.00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22,390,963.91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31.97</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ร้อยเอ็ด</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346,732,600.00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312,850,882.98</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33,881,717.02</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22,333,410.01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485,125.00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11,063,182.01</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32.65</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34995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213346654"/>
              </p:ext>
            </p:extLst>
          </p:nvPr>
        </p:nvGraphicFramePr>
        <p:xfrm>
          <a:off x="179512" y="843558"/>
          <a:ext cx="8769598" cy="3909639"/>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745971">
                  <a:extLst>
                    <a:ext uri="{9D8B030D-6E8A-4147-A177-3AD203B41FA5}">
                      <a16:colId xmlns:a16="http://schemas.microsoft.com/office/drawing/2014/main" val="2451655850"/>
                    </a:ext>
                  </a:extLst>
                </a:gridCol>
                <a:gridCol w="1128331">
                  <a:extLst>
                    <a:ext uri="{9D8B030D-6E8A-4147-A177-3AD203B41FA5}">
                      <a16:colId xmlns:a16="http://schemas.microsoft.com/office/drawing/2014/main" val="3247372663"/>
                    </a:ext>
                  </a:extLst>
                </a:gridCol>
                <a:gridCol w="1112390">
                  <a:extLst>
                    <a:ext uri="{9D8B030D-6E8A-4147-A177-3AD203B41FA5}">
                      <a16:colId xmlns:a16="http://schemas.microsoft.com/office/drawing/2014/main" val="1351279866"/>
                    </a:ext>
                  </a:extLst>
                </a:gridCol>
                <a:gridCol w="1150486">
                  <a:extLst>
                    <a:ext uri="{9D8B030D-6E8A-4147-A177-3AD203B41FA5}">
                      <a16:colId xmlns:a16="http://schemas.microsoft.com/office/drawing/2014/main" val="444969888"/>
                    </a:ext>
                  </a:extLst>
                </a:gridCol>
                <a:gridCol w="1142866">
                  <a:extLst>
                    <a:ext uri="{9D8B030D-6E8A-4147-A177-3AD203B41FA5}">
                      <a16:colId xmlns:a16="http://schemas.microsoft.com/office/drawing/2014/main" val="3751909609"/>
                    </a:ext>
                  </a:extLst>
                </a:gridCol>
                <a:gridCol w="1142866">
                  <a:extLst>
                    <a:ext uri="{9D8B030D-6E8A-4147-A177-3AD203B41FA5}">
                      <a16:colId xmlns:a16="http://schemas.microsoft.com/office/drawing/2014/main" val="3307040028"/>
                    </a:ext>
                  </a:extLst>
                </a:gridCol>
                <a:gridCol w="1020961">
                  <a:extLst>
                    <a:ext uri="{9D8B030D-6E8A-4147-A177-3AD203B41FA5}">
                      <a16:colId xmlns:a16="http://schemas.microsoft.com/office/drawing/2014/main" val="2735644835"/>
                    </a:ext>
                  </a:extLst>
                </a:gridCol>
                <a:gridCol w="1051438">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00" b="1" dirty="0" smtClean="0">
                          <a:latin typeface="Chulabhorn Likit Text Light" panose="00000400000000000000" pitchFamily="50" charset="-34"/>
                          <a:cs typeface="Chulabhorn Likit Text Light" panose="00000400000000000000" pitchFamily="50" charset="-34"/>
                        </a:rPr>
                        <a:t>จังหวัด</a:t>
                      </a:r>
                      <a:endParaRPr lang="th-TH" sz="10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ปทุมธานี</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142,032,383.00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103,535,060.41</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38,497,322.59</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25,520,222.11</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137,400.37</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12,839,700.11</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33.35</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สงขลา</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297,131,334.00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182,038,697.31</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115,092,636.69</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69,408,293.89</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7,204,905.77</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38,479,437.03</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33.43</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อำนาจเจริญ</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221,205,480.00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171,964,945.98</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49,240,534.02</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30,298,730.74</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2,303,974.00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16,637,829.28</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33.79</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นราธิวาส</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132,509,924.00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70,201,106.63</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62,308,817.37</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39,342,415.22</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1,188,694.00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21,777,708.15</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34.95</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ชุมพร</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164,603,670.00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120,387,781.84</a:t>
                      </a:r>
                    </a:p>
                  </a:txBody>
                  <a:tcPr marL="9525" marR="9525" marT="9525" marB="0" anchor="ctr">
                    <a:solidFill>
                      <a:schemeClr val="accent6">
                        <a:lumMod val="20000"/>
                        <a:lumOff val="80000"/>
                      </a:schemeClr>
                    </a:solidFill>
                  </a:tcPr>
                </a:tc>
                <a:tc>
                  <a:txBody>
                    <a:bodyPr/>
                    <a:lstStyle/>
                    <a:p>
                      <a:pPr algn="r" fontAlgn="ctr"/>
                      <a:r>
                        <a:rPr lang="th-TH" sz="105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44,215,888.16</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28,740,828.44</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15,475,059.72</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35.00</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นครราชสีมา</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432,935,200.00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370,610,629.03</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62,324,570.97</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40,056,102.45</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169,032.18</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22,099,436.34</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35.46</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นครนายก</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118,504,719.00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76,630,428.93</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41,874,290.07</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26,716,619.47</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1,944.00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15,155,726.60</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36.19</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68</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กระบี่</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140,004,241.00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76,944,421.34</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63,059,819.66</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38,673,824.43</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999,370.38</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23,386,624.85</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37.09</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69</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ฉะเชิงเทรา</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228,420,235.00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175,386,932.52</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53,033,302.48</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32,183,464.90</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200,000.00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20,649,837.58</a:t>
                      </a:r>
                    </a:p>
                  </a:txBody>
                  <a:tcPr marL="9525" marR="9525" marT="9525" marB="0" anchor="ctr">
                    <a:solidFill>
                      <a:srgbClr val="FFC9C9"/>
                    </a:solidFill>
                  </a:tcPr>
                </a:tc>
                <a:tc>
                  <a:txBody>
                    <a:bodyPr/>
                    <a:lstStyle/>
                    <a:p>
                      <a:pPr algn="ctr" fontAlgn="b"/>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38.94</a:t>
                      </a:r>
                    </a:p>
                  </a:txBody>
                  <a:tcPr marL="9525" marR="9525" marT="9525" marB="0" anchor="b">
                    <a:solidFill>
                      <a:schemeClr val="bg1">
                        <a:lumMod val="85000"/>
                      </a:schemeClr>
                    </a:solidFill>
                  </a:tcPr>
                </a:tc>
                <a:extLst>
                  <a:ext uri="{0D108BD9-81ED-4DB2-BD59-A6C34878D82A}">
                    <a16:rowId xmlns:a16="http://schemas.microsoft.com/office/drawing/2014/main" val="3777884077"/>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70</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อุดรธานี</a:t>
                      </a:r>
                    </a:p>
                  </a:txBody>
                  <a:tcPr marL="9525" marR="9525" marT="9525" marB="0" anchor="ctr">
                    <a:solidFill>
                      <a:schemeClr val="bg1">
                        <a:lumMod val="85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278,987,880.00</a:t>
                      </a:r>
                    </a:p>
                  </a:txBody>
                  <a:tcPr marL="9525" marR="9525" marT="9525" marB="0" anchor="ctr">
                    <a:solidFill>
                      <a:schemeClr val="accent1">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193,787,198.00</a:t>
                      </a:r>
                    </a:p>
                  </a:txBody>
                  <a:tcPr marL="9525" marR="9525" marT="9525" marB="0" anchor="ctr">
                    <a:solidFill>
                      <a:schemeClr val="accent6">
                        <a:lumMod val="20000"/>
                        <a:lumOff val="8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85,200,682.00</a:t>
                      </a:r>
                    </a:p>
                  </a:txBody>
                  <a:tcPr marL="9525" marR="9525" marT="9525" marB="0" anchor="ctr">
                    <a:solidFill>
                      <a:srgbClr val="ECDFF5"/>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50,801,797.11</a:t>
                      </a:r>
                    </a:p>
                  </a:txBody>
                  <a:tcPr marL="9525" marR="9525" marT="9525" marB="0" anchor="ctr">
                    <a:solidFill>
                      <a:schemeClr val="accent4">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176,489.00</a:t>
                      </a:r>
                    </a:p>
                  </a:txBody>
                  <a:tcPr marL="9525" marR="9525" marT="9525" marB="0" anchor="ctr">
                    <a:solidFill>
                      <a:schemeClr val="accent1">
                        <a:lumMod val="60000"/>
                        <a:lumOff val="40000"/>
                      </a:schemeClr>
                    </a:solidFill>
                  </a:tcPr>
                </a:tc>
                <a:tc>
                  <a:txBody>
                    <a:bodyPr/>
                    <a:lstStyle/>
                    <a:p>
                      <a:pPr algn="r" fontAlgn="ctr"/>
                      <a:r>
                        <a:rPr lang="th-TH" sz="1050" b="1" i="0" u="none" strike="noStrike">
                          <a:solidFill>
                            <a:srgbClr val="000000"/>
                          </a:solidFill>
                          <a:effectLst/>
                          <a:latin typeface="Chulabhorn Likit Text Light" panose="00000400000000000000" pitchFamily="50" charset="-34"/>
                          <a:cs typeface="Chulabhorn Likit Text Light" panose="00000400000000000000" pitchFamily="50" charset="-34"/>
                        </a:rPr>
                        <a:t>34,222,395.89</a:t>
                      </a:r>
                    </a:p>
                  </a:txBody>
                  <a:tcPr marL="9525" marR="9525" marT="9525" marB="0" anchor="ctr">
                    <a:solidFill>
                      <a:srgbClr val="FFC9C9"/>
                    </a:solidFill>
                  </a:tcPr>
                </a:tc>
                <a:tc>
                  <a:txBody>
                    <a:bodyPr/>
                    <a:lstStyle/>
                    <a:p>
                      <a:pPr algn="ctr" fontAlgn="b"/>
                      <a:r>
                        <a:rPr lang="th-TH" sz="105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40.17</a:t>
                      </a:r>
                    </a:p>
                  </a:txBody>
                  <a:tcPr marL="9525" marR="9525" marT="9525" marB="0" anchor="b">
                    <a:solidFill>
                      <a:schemeClr val="bg1">
                        <a:lumMod val="85000"/>
                      </a:schemeClr>
                    </a:solidFill>
                  </a:tcPr>
                </a:tc>
                <a:extLst>
                  <a:ext uri="{0D108BD9-81ED-4DB2-BD59-A6C34878D82A}">
                    <a16:rowId xmlns:a16="http://schemas.microsoft.com/office/drawing/2014/main" val="458560867"/>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539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a:extLst>
              <a:ext uri="{FF2B5EF4-FFF2-40B4-BE49-F238E27FC236}">
                <a16:creationId xmlns:a16="http://schemas.microsoft.com/office/drawing/2014/main" id="{28191E7A-1A19-4ECF-B3AF-EE227C74ADD3}"/>
              </a:ext>
            </a:extLst>
          </p:cNvPr>
          <p:cNvSpPr/>
          <p:nvPr/>
        </p:nvSpPr>
        <p:spPr>
          <a:xfrm>
            <a:off x="-828" y="149224"/>
            <a:ext cx="4794770" cy="481767"/>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สี่เหลี่ยมผืนผ้า 5">
            <a:extLst>
              <a:ext uri="{FF2B5EF4-FFF2-40B4-BE49-F238E27FC236}">
                <a16:creationId xmlns:a16="http://schemas.microsoft.com/office/drawing/2014/main" id="{C4A287DD-056E-4ABF-A54E-9ADC687B60D1}"/>
              </a:ext>
            </a:extLst>
          </p:cNvPr>
          <p:cNvSpPr/>
          <p:nvPr/>
        </p:nvSpPr>
        <p:spPr>
          <a:xfrm>
            <a:off x="400" y="66675"/>
            <a:ext cx="4687010" cy="48176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B442122-3C34-4ECB-95EC-33BB4C3E2DEC}"/>
              </a:ext>
            </a:extLst>
          </p:cNvPr>
          <p:cNvSpPr txBox="1"/>
          <p:nvPr/>
        </p:nvSpPr>
        <p:spPr>
          <a:xfrm>
            <a:off x="95357" y="112047"/>
            <a:ext cx="4532752" cy="461665"/>
          </a:xfrm>
          <a:prstGeom prst="rect">
            <a:avLst/>
          </a:prstGeom>
          <a:noFill/>
          <a:ln>
            <a:noFill/>
          </a:ln>
        </p:spPr>
        <p:txBody>
          <a:bodyPr wrap="square" rtlCol="0">
            <a:spAutoFit/>
          </a:bodyPr>
          <a:lstStyle/>
          <a:p>
            <a:pPr algn="ctr"/>
            <a:r>
              <a:rPr lang="th-TH"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การบริหารจัดการหนี้ของกองทุนพัฒนาบทบาทสตรี</a:t>
            </a:r>
            <a:endParaRPr lang="en-US" sz="24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aphicFrame>
        <p:nvGraphicFramePr>
          <p:cNvPr id="9" name="ตาราง 8"/>
          <p:cNvGraphicFramePr>
            <a:graphicFrameLocks noGrp="1"/>
          </p:cNvGraphicFramePr>
          <p:nvPr>
            <p:extLst>
              <p:ext uri="{D42A27DB-BD31-4B8C-83A1-F6EECF244321}">
                <p14:modId xmlns:p14="http://schemas.microsoft.com/office/powerpoint/2010/main" val="343918560"/>
              </p:ext>
            </p:extLst>
          </p:nvPr>
        </p:nvGraphicFramePr>
        <p:xfrm>
          <a:off x="95356" y="809535"/>
          <a:ext cx="8769597" cy="3453855"/>
        </p:xfrm>
        <a:graphic>
          <a:graphicData uri="http://schemas.openxmlformats.org/drawingml/2006/table">
            <a:tbl>
              <a:tblPr firstRow="1" bandRow="1">
                <a:tableStyleId>{5C22544A-7EE6-4342-B048-85BDC9FD1C3A}</a:tableStyleId>
              </a:tblPr>
              <a:tblGrid>
                <a:gridCol w="274289">
                  <a:extLst>
                    <a:ext uri="{9D8B030D-6E8A-4147-A177-3AD203B41FA5}">
                      <a16:colId xmlns:a16="http://schemas.microsoft.com/office/drawing/2014/main" val="991520545"/>
                    </a:ext>
                  </a:extLst>
                </a:gridCol>
                <a:gridCol w="911212">
                  <a:extLst>
                    <a:ext uri="{9D8B030D-6E8A-4147-A177-3AD203B41FA5}">
                      <a16:colId xmlns:a16="http://schemas.microsoft.com/office/drawing/2014/main" val="2451655850"/>
                    </a:ext>
                  </a:extLst>
                </a:gridCol>
                <a:gridCol w="1188023">
                  <a:extLst>
                    <a:ext uri="{9D8B030D-6E8A-4147-A177-3AD203B41FA5}">
                      <a16:colId xmlns:a16="http://schemas.microsoft.com/office/drawing/2014/main" val="3247372663"/>
                    </a:ext>
                  </a:extLst>
                </a:gridCol>
                <a:gridCol w="1145690">
                  <a:extLst>
                    <a:ext uri="{9D8B030D-6E8A-4147-A177-3AD203B41FA5}">
                      <a16:colId xmlns:a16="http://schemas.microsoft.com/office/drawing/2014/main" val="1351279866"/>
                    </a:ext>
                  </a:extLst>
                </a:gridCol>
                <a:gridCol w="1245462">
                  <a:extLst>
                    <a:ext uri="{9D8B030D-6E8A-4147-A177-3AD203B41FA5}">
                      <a16:colId xmlns:a16="http://schemas.microsoft.com/office/drawing/2014/main" val="444969888"/>
                    </a:ext>
                  </a:extLst>
                </a:gridCol>
                <a:gridCol w="1224136">
                  <a:extLst>
                    <a:ext uri="{9D8B030D-6E8A-4147-A177-3AD203B41FA5}">
                      <a16:colId xmlns:a16="http://schemas.microsoft.com/office/drawing/2014/main" val="3751909609"/>
                    </a:ext>
                  </a:extLst>
                </a:gridCol>
                <a:gridCol w="936104">
                  <a:extLst>
                    <a:ext uri="{9D8B030D-6E8A-4147-A177-3AD203B41FA5}">
                      <a16:colId xmlns:a16="http://schemas.microsoft.com/office/drawing/2014/main" val="3307040028"/>
                    </a:ext>
                  </a:extLst>
                </a:gridCol>
                <a:gridCol w="1152128">
                  <a:extLst>
                    <a:ext uri="{9D8B030D-6E8A-4147-A177-3AD203B41FA5}">
                      <a16:colId xmlns:a16="http://schemas.microsoft.com/office/drawing/2014/main" val="2735644835"/>
                    </a:ext>
                  </a:extLst>
                </a:gridCol>
                <a:gridCol w="692553">
                  <a:extLst>
                    <a:ext uri="{9D8B030D-6E8A-4147-A177-3AD203B41FA5}">
                      <a16:colId xmlns:a16="http://schemas.microsoft.com/office/drawing/2014/main" val="4110073550"/>
                    </a:ext>
                  </a:extLst>
                </a:gridCol>
              </a:tblGrid>
              <a:tr h="228600">
                <a:tc rowSpan="2">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ที่</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rowSpan="2">
                  <a:txBody>
                    <a:bodyPr/>
                    <a:lstStyle/>
                    <a:p>
                      <a:pPr algn="ctr"/>
                      <a:r>
                        <a:rPr lang="th-TH" sz="1050" b="1" dirty="0" smtClean="0">
                          <a:latin typeface="Chulabhorn Likit Text Light" panose="00000400000000000000" pitchFamily="50" charset="-34"/>
                          <a:cs typeface="Chulabhorn Likit Text Light" panose="00000400000000000000" pitchFamily="50" charset="-34"/>
                        </a:rPr>
                        <a:t>จังหวัด</a:t>
                      </a:r>
                      <a:endParaRPr lang="th-TH" sz="1050" b="1" dirty="0">
                        <a:latin typeface="Chulabhorn Likit Text Light" panose="00000400000000000000" pitchFamily="50" charset="-34"/>
                        <a:cs typeface="Chulabhorn Likit Text Light" panose="00000400000000000000" pitchFamily="50" charset="-34"/>
                      </a:endParaRPr>
                    </a:p>
                  </a:txBody>
                  <a:tcPr marL="68580" marR="68580" marT="34290" marB="34290" anchor="ctr">
                    <a:solidFill>
                      <a:srgbClr val="4A5667"/>
                    </a:solidFill>
                  </a:tcPr>
                </a:tc>
                <a:tc gridSpan="7">
                  <a:txBody>
                    <a:bodyPr/>
                    <a:lstStyle/>
                    <a:p>
                      <a:pPr algn="ctr"/>
                      <a:r>
                        <a:rPr lang="th-TH" sz="1100" b="1" dirty="0" smtClean="0">
                          <a:latin typeface="Chulabhorn Likit Text Light" panose="00000400000000000000" pitchFamily="50" charset="-34"/>
                          <a:cs typeface="Chulabhorn Likit Text Light" panose="00000400000000000000" pitchFamily="50" charset="-34"/>
                        </a:rPr>
                        <a:t>รวมทั้งหมด ปี 2556 - 2565</a:t>
                      </a:r>
                      <a:r>
                        <a:rPr lang="th-TH" sz="1100" b="1" baseline="0" dirty="0" smtClean="0">
                          <a:latin typeface="Chulabhorn Likit Text Light" panose="00000400000000000000" pitchFamily="50" charset="-34"/>
                          <a:cs typeface="Chulabhorn Likit Text Light" panose="00000400000000000000" pitchFamily="50" charset="-34"/>
                        </a:rPr>
                        <a:t> </a:t>
                      </a:r>
                      <a:r>
                        <a:rPr lang="th-TH" sz="1100" b="1" dirty="0" smtClean="0">
                          <a:latin typeface="Chulabhorn Likit Text Light" panose="00000400000000000000" pitchFamily="50" charset="-34"/>
                          <a:cs typeface="Chulabhorn Likit Text Light" panose="00000400000000000000" pitchFamily="50" charset="-34"/>
                        </a:rPr>
                        <a:t>(ข้อมูล</a:t>
                      </a:r>
                      <a:r>
                        <a:rPr lang="th-TH" sz="1100" b="1" baseline="0" dirty="0" smtClean="0">
                          <a:latin typeface="Chulabhorn Likit Text Light" panose="00000400000000000000" pitchFamily="50" charset="-34"/>
                          <a:cs typeface="Chulabhorn Likit Text Light" panose="00000400000000000000" pitchFamily="50" charset="-34"/>
                        </a:rPr>
                        <a:t> ณ 31 ตุลาคม 2565 เวลา 08.45 น.)</a:t>
                      </a:r>
                      <a:endParaRPr lang="th-TH" sz="1100" b="1" dirty="0">
                        <a:latin typeface="Chulabhorn Likit Text Light" panose="00000400000000000000" pitchFamily="50" charset="-34"/>
                        <a:cs typeface="Chulabhorn Likit Text Light" panose="00000400000000000000" pitchFamily="50" charset="-34"/>
                      </a:endParaRPr>
                    </a:p>
                  </a:txBody>
                  <a:tcPr marL="68580" marR="68580" marT="34290" marB="34290" anchor="ctr">
                    <a:lnB w="12700" cap="flat" cmpd="sng" algn="ctr">
                      <a:solidFill>
                        <a:schemeClr val="tx1">
                          <a:lumMod val="50000"/>
                          <a:lumOff val="50000"/>
                        </a:schemeClr>
                      </a:solidFill>
                      <a:prstDash val="solid"/>
                      <a:round/>
                      <a:headEnd type="none" w="med" len="med"/>
                      <a:tailEnd type="none" w="med" len="med"/>
                    </a:lnB>
                    <a:solidFill>
                      <a:srgbClr val="4A5667"/>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65060053"/>
                  </a:ext>
                </a:extLst>
              </a:tr>
              <a:tr h="892119">
                <a:tc vMerge="1">
                  <a:txBody>
                    <a:bodyPr/>
                    <a:lstStyle/>
                    <a:p>
                      <a:endParaRPr lang="th-TH" dirty="0"/>
                    </a:p>
                  </a:txBody>
                  <a:tcPr/>
                </a:tc>
                <a:tc vMerge="1">
                  <a:txBody>
                    <a:bodyPr/>
                    <a:lstStyle/>
                    <a:p>
                      <a:endParaRPr lang="th-TH" dirty="0"/>
                    </a:p>
                  </a:txBody>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จำนวนเงินที่อนุมัติ</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ปี 2556 - 2565</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0D18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จำนวนเงินที่ชำระคืน</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6">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ลูกหนี้คงเหลือ</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81F67"/>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4">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ดำเนินคดี</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chemeClr val="accent1">
                        <a:lumMod val="75000"/>
                      </a:schemeClr>
                    </a:solidFill>
                  </a:tcPr>
                </a:tc>
                <a:tc>
                  <a:txBody>
                    <a:bodyPr/>
                    <a:lstStyle/>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หนี้เกินกำหนดชำระ</a:t>
                      </a:r>
                    </a:p>
                    <a:p>
                      <a:pPr algn="ctr"/>
                      <a:r>
                        <a:rPr lang="th-TH" sz="900" b="1" dirty="0" smtClean="0">
                          <a:solidFill>
                            <a:schemeClr val="bg1"/>
                          </a:solidFill>
                          <a:latin typeface="Chulabhorn Likit Text Light" panose="00000400000000000000" pitchFamily="50" charset="-34"/>
                          <a:cs typeface="Chulabhorn Likit Text Light" panose="00000400000000000000" pitchFamily="50" charset="-34"/>
                        </a:rPr>
                        <a:t>(บาท)</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580A1B"/>
                    </a:solidFill>
                  </a:tcPr>
                </a:tc>
                <a:tc>
                  <a:txBody>
                    <a:bodyPr/>
                    <a:lstStyle/>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ร้อยละของหนี้เกิน</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กำหนดชำระ</a:t>
                      </a:r>
                    </a:p>
                    <a:p>
                      <a:pPr algn="ct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r>
                        <a:rPr lang="en-US" sz="800" b="1" dirty="0" smtClean="0">
                          <a:solidFill>
                            <a:schemeClr val="bg1"/>
                          </a:solidFill>
                          <a:latin typeface="Chulabhorn Likit Text Light" panose="00000400000000000000" pitchFamily="50" charset="-34"/>
                          <a:cs typeface="Chulabhorn Likit Text Light" panose="00000400000000000000" pitchFamily="50" charset="-34"/>
                        </a:rPr>
                        <a:t>%</a:t>
                      </a:r>
                      <a:r>
                        <a:rPr lang="th-TH" sz="800" b="1" dirty="0" smtClean="0">
                          <a:solidFill>
                            <a:schemeClr val="bg1"/>
                          </a:solidFill>
                          <a:latin typeface="Chulabhorn Likit Text Light" panose="00000400000000000000" pitchFamily="50" charset="-34"/>
                          <a:cs typeface="Chulabhorn Likit Text Light" panose="00000400000000000000" pitchFamily="50" charset="-34"/>
                        </a:rPr>
                        <a:t>)</a:t>
                      </a:r>
                      <a:endParaRPr lang="th-TH" sz="900" b="1" dirty="0">
                        <a:solidFill>
                          <a:schemeClr val="bg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T w="12700" cap="flat" cmpd="sng" algn="ctr">
                      <a:solidFill>
                        <a:schemeClr val="tx1">
                          <a:lumMod val="50000"/>
                          <a:lumOff val="50000"/>
                        </a:schemeClr>
                      </a:solidFill>
                      <a:prstDash val="solid"/>
                      <a:round/>
                      <a:headEnd type="none" w="med" len="med"/>
                      <a:tailEnd type="none" w="med" len="med"/>
                    </a:lnT>
                    <a:solidFill>
                      <a:srgbClr val="4A5667"/>
                    </a:solidFill>
                  </a:tcPr>
                </a:tc>
                <a:extLst>
                  <a:ext uri="{0D108BD9-81ED-4DB2-BD59-A6C34878D82A}">
                    <a16:rowId xmlns:a16="http://schemas.microsoft.com/office/drawing/2014/main" val="112843470"/>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71</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นครสวรรค์</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282,254,698.00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208,523,449.50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73,731,248.50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41,297,935.83</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2,302,514.00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30,130,798.67</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40.87</a:t>
                      </a:r>
                    </a:p>
                  </a:txBody>
                  <a:tcPr marL="9525" marR="9525" marT="9525" marB="0" anchor="b">
                    <a:solidFill>
                      <a:schemeClr val="bg1">
                        <a:lumMod val="85000"/>
                      </a:schemeClr>
                    </a:solidFill>
                  </a:tcPr>
                </a:tc>
                <a:extLst>
                  <a:ext uri="{0D108BD9-81ED-4DB2-BD59-A6C34878D82A}">
                    <a16:rowId xmlns:a16="http://schemas.microsoft.com/office/drawing/2014/main" val="2296198576"/>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72</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สุราษฎร์ธานี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222,637,833.00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133,768,140.39</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88,869,692.61</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50,348,604.71</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2,054,013.59</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36,467,074.31</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41.03</a:t>
                      </a:r>
                    </a:p>
                  </a:txBody>
                  <a:tcPr marL="9525" marR="9525" marT="9525" marB="0" anchor="b">
                    <a:solidFill>
                      <a:schemeClr val="bg1">
                        <a:lumMod val="85000"/>
                      </a:schemeClr>
                    </a:solidFill>
                  </a:tcPr>
                </a:tc>
                <a:extLst>
                  <a:ext uri="{0D108BD9-81ED-4DB2-BD59-A6C34878D82A}">
                    <a16:rowId xmlns:a16="http://schemas.microsoft.com/office/drawing/2014/main" val="1234464229"/>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73</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พังงา</a:t>
                      </a:r>
                    </a:p>
                  </a:txBody>
                  <a:tcPr marL="9525" marR="9525" marT="9525"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132,961,494.00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65,596,715.93</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67,364,778.07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39,085,366.58</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28,279,411.49</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41.98</a:t>
                      </a:r>
                    </a:p>
                  </a:txBody>
                  <a:tcPr marL="9525" marR="9525" marT="9525" marB="0" anchor="b">
                    <a:solidFill>
                      <a:schemeClr val="bg1">
                        <a:lumMod val="85000"/>
                      </a:schemeClr>
                    </a:solidFill>
                  </a:tcPr>
                </a:tc>
                <a:extLst>
                  <a:ext uri="{0D108BD9-81ED-4DB2-BD59-A6C34878D82A}">
                    <a16:rowId xmlns:a16="http://schemas.microsoft.com/office/drawing/2014/main" val="2394620918"/>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74</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อุบลราชธานี</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303,621,520.00</a:t>
                      </a:r>
                    </a:p>
                  </a:txBody>
                  <a:tcPr marL="9525" marR="9525" marT="9525" marB="0" anchor="ctr">
                    <a:solidFill>
                      <a:schemeClr val="accent1">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222,829,319.55</a:t>
                      </a:r>
                    </a:p>
                  </a:txBody>
                  <a:tcPr marL="9525" marR="9525" marT="9525" marB="0" anchor="ctr">
                    <a:solidFill>
                      <a:schemeClr val="accent6">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80,792,200.45</a:t>
                      </a:r>
                    </a:p>
                  </a:txBody>
                  <a:tcPr marL="9525" marR="9525" marT="9525" marB="0" anchor="ctr">
                    <a:solidFill>
                      <a:srgbClr val="ECDFF5"/>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42,828,103.92</a:t>
                      </a:r>
                    </a:p>
                  </a:txBody>
                  <a:tcPr marL="9525" marR="9525" marT="9525" marB="0" anchor="ctr">
                    <a:solidFill>
                      <a:schemeClr val="accent4">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570,223.27</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37,393,873.26</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46.28</a:t>
                      </a:r>
                    </a:p>
                  </a:txBody>
                  <a:tcPr marL="9525" marR="9525" marT="9525" marB="0" anchor="b">
                    <a:solidFill>
                      <a:schemeClr val="bg1">
                        <a:lumMod val="85000"/>
                      </a:schemeClr>
                    </a:solidFill>
                  </a:tcPr>
                </a:tc>
                <a:extLst>
                  <a:ext uri="{0D108BD9-81ED-4DB2-BD59-A6C34878D82A}">
                    <a16:rowId xmlns:a16="http://schemas.microsoft.com/office/drawing/2014/main" val="2026859441"/>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75</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ภูเก็ต</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102,371,122.00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66,047,118.28</a:t>
                      </a:r>
                    </a:p>
                  </a:txBody>
                  <a:tcPr marL="9525" marR="9525" marT="9525" marB="0" anchor="ctr">
                    <a:solidFill>
                      <a:schemeClr val="accent6">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36,324,003.72</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19,460,967.16</a:t>
                      </a:r>
                    </a:p>
                  </a:txBody>
                  <a:tcPr marL="9525" marR="9525" marT="9525" marB="0" anchor="ctr">
                    <a:solidFill>
                      <a:schemeClr val="accent4">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16,863,036.56</a:t>
                      </a:r>
                    </a:p>
                  </a:txBody>
                  <a:tcPr marL="9525" marR="9525" marT="9525" marB="0" anchor="ctr">
                    <a:solidFill>
                      <a:srgbClr val="FFC9C9"/>
                    </a:solidFill>
                  </a:tcPr>
                </a:tc>
                <a:tc>
                  <a:txBody>
                    <a:bodyPr/>
                    <a:lstStyle/>
                    <a:p>
                      <a:pPr algn="ctr" fontAlgn="b"/>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46.42</a:t>
                      </a:r>
                    </a:p>
                  </a:txBody>
                  <a:tcPr marL="9525" marR="9525" marT="9525" marB="0" anchor="b">
                    <a:solidFill>
                      <a:schemeClr val="bg1">
                        <a:lumMod val="85000"/>
                      </a:schemeClr>
                    </a:solidFill>
                  </a:tcPr>
                </a:tc>
                <a:extLst>
                  <a:ext uri="{0D108BD9-81ED-4DB2-BD59-A6C34878D82A}">
                    <a16:rowId xmlns:a16="http://schemas.microsoft.com/office/drawing/2014/main" val="1320486314"/>
                  </a:ext>
                </a:extLst>
              </a:tr>
              <a:tr h="278130">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76</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0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กรุงเทพมหานคร</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216,453,676.94</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121,228,184.47</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95,225,492.47</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44,274,321.82</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0.00</a:t>
                      </a:r>
                    </a:p>
                  </a:txBody>
                  <a:tcPr marL="9525" marR="9525" marT="9525" marB="0" anchor="ctr">
                    <a:solidFill>
                      <a:schemeClr val="accent1">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50,951,170.65</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53.51</a:t>
                      </a:r>
                    </a:p>
                  </a:txBody>
                  <a:tcPr marL="9525" marR="9525" marT="9525" marB="0" anchor="b">
                    <a:solidFill>
                      <a:schemeClr val="bg1">
                        <a:lumMod val="85000"/>
                      </a:schemeClr>
                    </a:solidFill>
                  </a:tcPr>
                </a:tc>
                <a:extLst>
                  <a:ext uri="{0D108BD9-81ED-4DB2-BD59-A6C34878D82A}">
                    <a16:rowId xmlns:a16="http://schemas.microsoft.com/office/drawing/2014/main" val="303769616"/>
                  </a:ext>
                </a:extLst>
              </a:tr>
              <a:tr h="378606">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77</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l"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ยะลา</a:t>
                      </a:r>
                    </a:p>
                  </a:txBody>
                  <a:tcPr marL="9525" marR="9525" marT="9525" marB="0" anchor="ctr">
                    <a:solidFill>
                      <a:schemeClr val="bg1">
                        <a:lumMod val="85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134,019,990.00</a:t>
                      </a:r>
                    </a:p>
                  </a:txBody>
                  <a:tcPr marL="9525" marR="9525" marT="9525" marB="0" anchor="ctr">
                    <a:solidFill>
                      <a:schemeClr val="accent1">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71,721,273.20</a:t>
                      </a:r>
                    </a:p>
                  </a:txBody>
                  <a:tcPr marL="9525" marR="9525" marT="9525" marB="0" anchor="ctr">
                    <a:solidFill>
                      <a:schemeClr val="accent6">
                        <a:lumMod val="20000"/>
                        <a:lumOff val="8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62,298,716.80</a:t>
                      </a:r>
                    </a:p>
                  </a:txBody>
                  <a:tcPr marL="9525" marR="9525" marT="9525" marB="0" anchor="ctr">
                    <a:solidFill>
                      <a:srgbClr val="ECDFF5"/>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25,076,372.16</a:t>
                      </a:r>
                    </a:p>
                  </a:txBody>
                  <a:tcPr marL="9525" marR="9525" marT="9525" marB="0" anchor="ctr">
                    <a:solidFill>
                      <a:schemeClr val="accent4">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1,991,100.21</a:t>
                      </a:r>
                    </a:p>
                  </a:txBody>
                  <a:tcPr marL="9525" marR="9525" marT="9525" marB="0" anchor="ctr">
                    <a:solidFill>
                      <a:schemeClr val="accent1">
                        <a:lumMod val="60000"/>
                        <a:lumOff val="40000"/>
                      </a:schemeClr>
                    </a:solidFill>
                  </a:tcPr>
                </a:tc>
                <a:tc>
                  <a:txBody>
                    <a:bodyPr/>
                    <a:lstStyle/>
                    <a:p>
                      <a:pPr algn="r" fontAlgn="ctr"/>
                      <a:r>
                        <a:rPr lang="th-TH" sz="1100" b="1" i="0" u="none" strike="noStrike">
                          <a:solidFill>
                            <a:srgbClr val="000000"/>
                          </a:solidFill>
                          <a:effectLst/>
                          <a:latin typeface="Chulabhorn Likit Text Light" panose="00000400000000000000" pitchFamily="50" charset="-34"/>
                          <a:cs typeface="Chulabhorn Likit Text Light" panose="00000400000000000000" pitchFamily="50" charset="-34"/>
                        </a:rPr>
                        <a:t>35,231,244.43</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56.55</a:t>
                      </a:r>
                    </a:p>
                  </a:txBody>
                  <a:tcPr marL="9525" marR="9525" marT="9525" marB="0" anchor="b">
                    <a:solidFill>
                      <a:schemeClr val="bg1">
                        <a:lumMod val="85000"/>
                      </a:schemeClr>
                    </a:solidFill>
                  </a:tcPr>
                </a:tc>
                <a:extLst>
                  <a:ext uri="{0D108BD9-81ED-4DB2-BD59-A6C34878D82A}">
                    <a16:rowId xmlns:a16="http://schemas.microsoft.com/office/drawing/2014/main" val="1288314224"/>
                  </a:ext>
                </a:extLst>
              </a:tr>
              <a:tr h="278130">
                <a:tc>
                  <a:txBody>
                    <a:bodyPr/>
                    <a:lstStyle/>
                    <a:p>
                      <a:pPr algn="ctr" fontAlgn="ctr"/>
                      <a:endParaRPr lang="th-TH" sz="1100" b="0"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ctr" fontAlgn="ctr"/>
                      <a:r>
                        <a:rPr lang="th-TH" sz="11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รวม</a:t>
                      </a:r>
                      <a:endPar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solidFill>
                      <a:schemeClr val="bg1">
                        <a:lumMod val="85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16,411,689,143.69</a:t>
                      </a:r>
                    </a:p>
                  </a:txBody>
                  <a:tcPr marL="9525" marR="9525" marT="9525" marB="0" anchor="ctr">
                    <a:solidFill>
                      <a:schemeClr val="accent1">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11,975,405,617.76</a:t>
                      </a:r>
                    </a:p>
                  </a:txBody>
                  <a:tcPr marL="9525" marR="9525" marT="9525" marB="0" anchor="ctr">
                    <a:solidFill>
                      <a:schemeClr val="accent6">
                        <a:lumMod val="20000"/>
                        <a:lumOff val="8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4,436,283,525.93</a:t>
                      </a:r>
                    </a:p>
                  </a:txBody>
                  <a:tcPr marL="9525" marR="9525" marT="9525" marB="0" anchor="ctr">
                    <a:solidFill>
                      <a:srgbClr val="ECDFF5"/>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3,206,776,574.25</a:t>
                      </a:r>
                    </a:p>
                  </a:txBody>
                  <a:tcPr marL="9525" marR="9525" marT="9525" marB="0" anchor="ctr">
                    <a:solidFill>
                      <a:schemeClr val="accent4">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99,745,517.71</a:t>
                      </a:r>
                    </a:p>
                  </a:txBody>
                  <a:tcPr marL="9525" marR="9525" marT="9525" marB="0" anchor="ctr">
                    <a:solidFill>
                      <a:schemeClr val="accent1">
                        <a:lumMod val="60000"/>
                        <a:lumOff val="40000"/>
                      </a:schemeClr>
                    </a:solidFill>
                  </a:tcPr>
                </a:tc>
                <a:tc>
                  <a:txBody>
                    <a:bodyPr/>
                    <a:lstStyle/>
                    <a:p>
                      <a:pPr algn="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1,129,761,433.97</a:t>
                      </a:r>
                    </a:p>
                  </a:txBody>
                  <a:tcPr marL="9525" marR="9525" marT="9525" marB="0" anchor="ctr">
                    <a:solidFill>
                      <a:srgbClr val="FFC9C9"/>
                    </a:solidFill>
                  </a:tcPr>
                </a:tc>
                <a:tc>
                  <a:txBody>
                    <a:bodyPr/>
                    <a:lstStyle/>
                    <a:p>
                      <a:pPr algn="ctr" fontAlgn="b"/>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25.47</a:t>
                      </a:r>
                    </a:p>
                  </a:txBody>
                  <a:tcPr marL="9525" marR="9525" marT="9525" marB="0" anchor="b">
                    <a:solidFill>
                      <a:schemeClr val="bg1">
                        <a:lumMod val="85000"/>
                      </a:schemeClr>
                    </a:solidFill>
                  </a:tcPr>
                </a:tc>
                <a:extLst>
                  <a:ext uri="{0D108BD9-81ED-4DB2-BD59-A6C34878D82A}">
                    <a16:rowId xmlns:a16="http://schemas.microsoft.com/office/drawing/2014/main" val="1653178571"/>
                  </a:ext>
                </a:extLst>
              </a:tr>
            </a:tbl>
          </a:graphicData>
        </a:graphic>
      </p:graphicFrame>
      <p:grpSp>
        <p:nvGrpSpPr>
          <p:cNvPr id="8" name="กลุ่ม 7"/>
          <p:cNvGrpSpPr/>
          <p:nvPr/>
        </p:nvGrpSpPr>
        <p:grpSpPr>
          <a:xfrm>
            <a:off x="-425532" y="4710612"/>
            <a:ext cx="5576155" cy="475468"/>
            <a:chOff x="-425532" y="4710612"/>
            <a:chExt cx="5576155" cy="475468"/>
          </a:xfrm>
        </p:grpSpPr>
        <p:grpSp>
          <p:nvGrpSpPr>
            <p:cNvPr id="10" name="กลุ่ม 9"/>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254580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ชื่อเรื่อง 1"/>
          <p:cNvSpPr txBox="1">
            <a:spLocks noGrp="1"/>
          </p:cNvSpPr>
          <p:nvPr>
            <p:ph idx="1"/>
          </p:nvPr>
        </p:nvSpPr>
        <p:spPr>
          <a:xfrm>
            <a:off x="749674" y="1853313"/>
            <a:ext cx="7886700" cy="1114715"/>
          </a:xfrm>
          <a:prstGeom prst="rect">
            <a:avLst/>
          </a:prstGeom>
          <a:solidFill>
            <a:schemeClr val="accent2">
              <a:lumMod val="20000"/>
              <a:lumOff val="80000"/>
            </a:schemeClr>
          </a:solidFill>
          <a:ln>
            <a:solidFill>
              <a:srgbClr val="FF0000"/>
            </a:solidFill>
          </a:ln>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3000" b="1" dirty="0">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ระเบียบวาระที่ 4</a:t>
            </a:r>
            <a:r>
              <a:rPr lang="th-TH" sz="3000" b="1" dirty="0">
                <a:latin typeface="Chulabhorn Likit Text Light" panose="00000400000000000000" pitchFamily="50" charset="-34"/>
                <a:cs typeface="Chulabhorn Likit Text Light" panose="00000400000000000000" pitchFamily="50" charset="-34"/>
              </a:rPr>
              <a:t> เรื่อง เพื่อทราบ</a:t>
            </a:r>
          </a:p>
        </p:txBody>
      </p:sp>
      <p:grpSp>
        <p:nvGrpSpPr>
          <p:cNvPr id="22" name="Group 70"/>
          <p:cNvGrpSpPr/>
          <p:nvPr/>
        </p:nvGrpSpPr>
        <p:grpSpPr>
          <a:xfrm>
            <a:off x="-17686" y="-203698"/>
            <a:ext cx="9184298" cy="1266725"/>
            <a:chOff x="-23581" y="-27159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2" name="กลุ่ม 31"/>
          <p:cNvGrpSpPr/>
          <p:nvPr/>
        </p:nvGrpSpPr>
        <p:grpSpPr>
          <a:xfrm>
            <a:off x="-425532" y="4710612"/>
            <a:ext cx="5576155" cy="47546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2517852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p:cNvSpPr txBox="1"/>
          <p:nvPr/>
        </p:nvSpPr>
        <p:spPr>
          <a:xfrm>
            <a:off x="86688" y="880805"/>
            <a:ext cx="8967201" cy="39686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th-TH" sz="1350" b="1" dirty="0" smtClean="0">
              <a:solidFill>
                <a:srgbClr val="002060"/>
              </a:solidFill>
              <a:latin typeface="Chulabhorn Likit Text Light" panose="00000400000000000000" pitchFamily="50" charset="-34"/>
              <a:cs typeface="Chulabhorn Likit Text Light" panose="00000400000000000000" pitchFamily="50" charset="-34"/>
            </a:endParaRPr>
          </a:p>
          <a:p>
            <a:r>
              <a:rPr lang="th-TH" sz="1350" b="1" dirty="0" smtClean="0">
                <a:solidFill>
                  <a:srgbClr val="002060"/>
                </a:solidFill>
                <a:latin typeface="Chulabhorn Likit Text Light" panose="00000400000000000000" pitchFamily="50" charset="-34"/>
                <a:cs typeface="Chulabhorn Likit Text Light" panose="00000400000000000000" pitchFamily="50" charset="-34"/>
              </a:rPr>
              <a:t>ระเบียบ</a:t>
            </a:r>
            <a:r>
              <a:rPr lang="th-TH" sz="1350" b="1" dirty="0">
                <a:solidFill>
                  <a:srgbClr val="002060"/>
                </a:solidFill>
                <a:latin typeface="Chulabhorn Likit Text Light" panose="00000400000000000000" pitchFamily="50" charset="-34"/>
                <a:cs typeface="Chulabhorn Likit Text Light" panose="00000400000000000000" pitchFamily="50" charset="-34"/>
              </a:rPr>
              <a:t>วาระที่ 1 เรื่อง ประธานแจ้งให้ที่ประชุมทราบ</a:t>
            </a:r>
          </a:p>
          <a:p>
            <a:r>
              <a:rPr lang="th-TH" sz="1350" b="1" dirty="0">
                <a:solidFill>
                  <a:srgbClr val="002060"/>
                </a:solidFill>
                <a:latin typeface="Chulabhorn Likit Text Light" panose="00000400000000000000" pitchFamily="50" charset="-34"/>
                <a:cs typeface="Chulabhorn Likit Text Light" panose="00000400000000000000" pitchFamily="50" charset="-34"/>
              </a:rPr>
              <a:t>                        -</a:t>
            </a:r>
          </a:p>
          <a:p>
            <a:r>
              <a:rPr lang="th-TH" sz="1350" b="1" dirty="0">
                <a:solidFill>
                  <a:srgbClr val="002060"/>
                </a:solidFill>
                <a:latin typeface="Chulabhorn Likit Text Light" panose="00000400000000000000" pitchFamily="50" charset="-34"/>
                <a:cs typeface="Chulabhorn Likit Text Light" panose="00000400000000000000" pitchFamily="50" charset="-34"/>
              </a:rPr>
              <a:t>ระเบียบวาระที่ 2 เรื่อง รับรองรายงานการประชุม ครั้งที่ </a:t>
            </a:r>
            <a:r>
              <a:rPr lang="th-TH" sz="1350" b="1" dirty="0" smtClean="0">
                <a:solidFill>
                  <a:srgbClr val="002060"/>
                </a:solidFill>
                <a:latin typeface="Chulabhorn Likit Text Light" panose="00000400000000000000" pitchFamily="50" charset="-34"/>
                <a:cs typeface="Chulabhorn Likit Text Light" panose="00000400000000000000" pitchFamily="50" charset="-34"/>
              </a:rPr>
              <a:t>6/2565 </a:t>
            </a:r>
            <a:r>
              <a:rPr lang="th-TH" sz="1350" b="1" dirty="0">
                <a:solidFill>
                  <a:srgbClr val="002060"/>
                </a:solidFill>
                <a:latin typeface="Chulabhorn Likit Text Light" panose="00000400000000000000" pitchFamily="50" charset="-34"/>
                <a:cs typeface="Chulabhorn Likit Text Light" panose="00000400000000000000" pitchFamily="50" charset="-34"/>
              </a:rPr>
              <a:t>เมื่อวันที่ </a:t>
            </a:r>
            <a:r>
              <a:rPr lang="th-TH" sz="1350" b="1" dirty="0" smtClean="0">
                <a:solidFill>
                  <a:srgbClr val="002060"/>
                </a:solidFill>
                <a:latin typeface="Chulabhorn Likit Text Light" panose="00000400000000000000" pitchFamily="50" charset="-34"/>
                <a:cs typeface="Chulabhorn Likit Text Light" panose="00000400000000000000" pitchFamily="50" charset="-34"/>
              </a:rPr>
              <a:t>19 กันยายน 2565</a:t>
            </a:r>
            <a:endParaRPr lang="th-TH" sz="1350" b="1" dirty="0">
              <a:solidFill>
                <a:srgbClr val="002060"/>
              </a:solidFill>
              <a:latin typeface="Chulabhorn Likit Text Light" panose="00000400000000000000" pitchFamily="50" charset="-34"/>
              <a:cs typeface="Chulabhorn Likit Text Light" panose="00000400000000000000" pitchFamily="50" charset="-34"/>
            </a:endParaRPr>
          </a:p>
          <a:p>
            <a:r>
              <a:rPr lang="th-TH" sz="1350" b="1" dirty="0">
                <a:solidFill>
                  <a:srgbClr val="002060"/>
                </a:solidFill>
                <a:latin typeface="Chulabhorn Likit Text Light" panose="00000400000000000000" pitchFamily="50" charset="-34"/>
                <a:cs typeface="Chulabhorn Likit Text Light" panose="00000400000000000000" pitchFamily="50" charset="-34"/>
              </a:rPr>
              <a:t>                       เป็นการประชุมผ่านระบบวีดิทัศน์ทางไกล (</a:t>
            </a:r>
            <a:r>
              <a:rPr lang="en-US" sz="1350" b="1" dirty="0">
                <a:solidFill>
                  <a:srgbClr val="002060"/>
                </a:solidFill>
                <a:latin typeface="Chulabhorn Likit Text Light" panose="00000400000000000000" pitchFamily="50" charset="-34"/>
                <a:cs typeface="Chulabhorn Likit Text Light" panose="00000400000000000000" pitchFamily="50" charset="-34"/>
              </a:rPr>
              <a:t>Video Conference</a:t>
            </a:r>
            <a:r>
              <a:rPr lang="th-TH" sz="1350" b="1" dirty="0">
                <a:solidFill>
                  <a:srgbClr val="002060"/>
                </a:solidFill>
                <a:latin typeface="Chulabhorn Likit Text Light" panose="00000400000000000000" pitchFamily="50" charset="-34"/>
                <a:cs typeface="Chulabhorn Likit Text Light" panose="00000400000000000000" pitchFamily="50" charset="-34"/>
              </a:rPr>
              <a:t>) </a:t>
            </a:r>
            <a:br>
              <a:rPr lang="th-TH" sz="1350" b="1" dirty="0">
                <a:solidFill>
                  <a:srgbClr val="002060"/>
                </a:solidFill>
                <a:latin typeface="Chulabhorn Likit Text Light" panose="00000400000000000000" pitchFamily="50" charset="-34"/>
                <a:cs typeface="Chulabhorn Likit Text Light" panose="00000400000000000000" pitchFamily="50" charset="-34"/>
              </a:rPr>
            </a:br>
            <a:r>
              <a:rPr lang="th-TH" sz="1350" b="1" dirty="0">
                <a:solidFill>
                  <a:srgbClr val="002060"/>
                </a:solidFill>
                <a:latin typeface="Chulabhorn Likit Text Light" panose="00000400000000000000" pitchFamily="50" charset="-34"/>
                <a:cs typeface="Chulabhorn Likit Text Light" panose="00000400000000000000" pitchFamily="50" charset="-34"/>
              </a:rPr>
              <a:t>ระเบียบวาระที่ 3 เรื่อง </a:t>
            </a:r>
            <a:r>
              <a:rPr lang="th-TH" sz="1350" b="1" dirty="0" smtClean="0">
                <a:solidFill>
                  <a:srgbClr val="002060"/>
                </a:solidFill>
                <a:latin typeface="Chulabhorn Likit Text Light" panose="00000400000000000000" pitchFamily="50" charset="-34"/>
                <a:cs typeface="Chulabhorn Likit Text Light" panose="00000400000000000000" pitchFamily="50" charset="-34"/>
              </a:rPr>
              <a:t>สืบเนื่อง</a:t>
            </a:r>
            <a:r>
              <a:rPr lang="th-TH" sz="1350" b="1" dirty="0">
                <a:solidFill>
                  <a:srgbClr val="002060"/>
                </a:solidFill>
                <a:latin typeface="Chulabhorn Likit Text Light" panose="00000400000000000000" pitchFamily="50" charset="-34"/>
                <a:cs typeface="Chulabhorn Likit Text Light" panose="00000400000000000000" pitchFamily="50" charset="-34"/>
              </a:rPr>
              <a:t>จากการประชุม ครั้งที่ </a:t>
            </a:r>
            <a:r>
              <a:rPr lang="th-TH" sz="1350" b="1" dirty="0" smtClean="0">
                <a:solidFill>
                  <a:srgbClr val="002060"/>
                </a:solidFill>
                <a:latin typeface="Chulabhorn Likit Text Light" panose="00000400000000000000" pitchFamily="50" charset="-34"/>
                <a:cs typeface="Chulabhorn Likit Text Light" panose="00000400000000000000" pitchFamily="50" charset="-34"/>
              </a:rPr>
              <a:t>6/2565 </a:t>
            </a:r>
            <a:r>
              <a:rPr lang="th-TH" sz="1350" b="1" dirty="0">
                <a:solidFill>
                  <a:srgbClr val="002060"/>
                </a:solidFill>
                <a:latin typeface="Chulabhorn Likit Text Light" panose="00000400000000000000" pitchFamily="50" charset="-34"/>
                <a:cs typeface="Chulabhorn Likit Text Light" panose="00000400000000000000" pitchFamily="50" charset="-34"/>
              </a:rPr>
              <a:t>เมื่อวันที่ </a:t>
            </a:r>
            <a:r>
              <a:rPr lang="th-TH" sz="1350" b="1" dirty="0" smtClean="0">
                <a:solidFill>
                  <a:srgbClr val="002060"/>
                </a:solidFill>
                <a:latin typeface="Chulabhorn Likit Text Light" panose="00000400000000000000" pitchFamily="50" charset="-34"/>
                <a:cs typeface="Chulabhorn Likit Text Light" panose="00000400000000000000" pitchFamily="50" charset="-34"/>
              </a:rPr>
              <a:t>19 กันยายน 2565</a:t>
            </a:r>
            <a:endParaRPr lang="th-TH" sz="1350" b="1" dirty="0">
              <a:solidFill>
                <a:srgbClr val="002060"/>
              </a:solidFill>
              <a:latin typeface="Chulabhorn Likit Text Light" panose="00000400000000000000" pitchFamily="50" charset="-34"/>
              <a:cs typeface="Chulabhorn Likit Text Light" panose="00000400000000000000" pitchFamily="50" charset="-34"/>
            </a:endParaRPr>
          </a:p>
          <a:p>
            <a:r>
              <a:rPr lang="th-TH" sz="1350" b="1" dirty="0">
                <a:solidFill>
                  <a:srgbClr val="002060"/>
                </a:solidFill>
                <a:latin typeface="Chulabhorn Likit Text Light" panose="00000400000000000000" pitchFamily="50" charset="-34"/>
                <a:cs typeface="Chulabhorn Likit Text Light" panose="00000400000000000000" pitchFamily="50" charset="-34"/>
              </a:rPr>
              <a:t>	          </a:t>
            </a:r>
            <a:r>
              <a:rPr lang="th-TH" sz="1350" dirty="0">
                <a:solidFill>
                  <a:srgbClr val="002060"/>
                </a:solidFill>
                <a:latin typeface="Chulabhorn Likit Text Light" panose="00000400000000000000" pitchFamily="50" charset="-34"/>
                <a:cs typeface="Chulabhorn Likit Text Light" panose="00000400000000000000" pitchFamily="50" charset="-34"/>
              </a:rPr>
              <a:t>3.1 </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การ</a:t>
            </a:r>
            <a:r>
              <a:rPr lang="th-TH" sz="1350" dirty="0">
                <a:solidFill>
                  <a:srgbClr val="002060"/>
                </a:solidFill>
                <a:latin typeface="Chulabhorn Likit Text Light" panose="00000400000000000000" pitchFamily="50" charset="-34"/>
                <a:cs typeface="Chulabhorn Likit Text Light" panose="00000400000000000000" pitchFamily="50" charset="-34"/>
              </a:rPr>
              <a:t>เบิกจ่ายงบประมาณกองทุนพัฒนาบทบาทสตรี ประจำปีงบประมาณ </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พ.ศ.</a:t>
            </a:r>
            <a:r>
              <a:rPr lang="th-TH" sz="1350" dirty="0">
                <a:solidFill>
                  <a:srgbClr val="002060"/>
                </a:solidFill>
                <a:latin typeface="Chulabhorn Likit Text Light" panose="00000400000000000000" pitchFamily="50" charset="-34"/>
                <a:cs typeface="Chulabhorn Likit Text Light" panose="00000400000000000000" pitchFamily="50" charset="-34"/>
              </a:rPr>
              <a:t> 2565 (กลุ่มอำนวยการ</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a:t>
            </a:r>
            <a:r>
              <a:rPr lang="th-TH" sz="1350" dirty="0">
                <a:solidFill>
                  <a:srgbClr val="002060"/>
                </a:solidFill>
                <a:latin typeface="Chulabhorn Likit Text Light" panose="00000400000000000000" pitchFamily="50" charset="-34"/>
                <a:cs typeface="Chulabhorn Likit Text Light" panose="00000400000000000000" pitchFamily="50" charset="-34"/>
              </a:rPr>
              <a:t/>
            </a:r>
            <a:br>
              <a:rPr lang="th-TH" sz="1350" dirty="0">
                <a:solidFill>
                  <a:srgbClr val="002060"/>
                </a:solidFill>
                <a:latin typeface="Chulabhorn Likit Text Light" panose="00000400000000000000" pitchFamily="50" charset="-34"/>
                <a:cs typeface="Chulabhorn Likit Text Light" panose="00000400000000000000" pitchFamily="50" charset="-34"/>
              </a:rPr>
            </a:br>
            <a:r>
              <a:rPr lang="th-TH" sz="1350" dirty="0">
                <a:solidFill>
                  <a:srgbClr val="002060"/>
                </a:solidFill>
                <a:latin typeface="Chulabhorn Likit Text Light" panose="00000400000000000000" pitchFamily="50" charset="-34"/>
                <a:cs typeface="Chulabhorn Likit Text Light" panose="00000400000000000000" pitchFamily="50" charset="-34"/>
              </a:rPr>
              <a:t>                         </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     3.2 </a:t>
            </a:r>
            <a:r>
              <a:rPr lang="th-TH" sz="1350" dirty="0">
                <a:solidFill>
                  <a:srgbClr val="002060"/>
                </a:solidFill>
                <a:latin typeface="Chulabhorn Likit Text Light" panose="00000400000000000000" pitchFamily="50" charset="-34"/>
                <a:ea typeface="Calibri"/>
                <a:cs typeface="Chulabhorn Likit Text Light" panose="00000400000000000000" pitchFamily="50" charset="-34"/>
              </a:rPr>
              <a:t>การบริหารจัดการหนี้</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กองทุนพัฒนาบทบาทสตรี </a:t>
            </a:r>
            <a:r>
              <a:rPr lang="th-TH" sz="1350" dirty="0">
                <a:solidFill>
                  <a:srgbClr val="002060"/>
                </a:solidFill>
                <a:latin typeface="Chulabhorn Likit Text Light" panose="00000400000000000000" pitchFamily="50" charset="-34"/>
                <a:cs typeface="Chulabhorn Likit Text Light" panose="00000400000000000000" pitchFamily="50" charset="-34"/>
              </a:rPr>
              <a:t>ประจำปีงบประมาณ </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พ.ศ.</a:t>
            </a:r>
            <a:r>
              <a:rPr lang="th-TH" sz="1350" dirty="0">
                <a:solidFill>
                  <a:srgbClr val="002060"/>
                </a:solidFill>
                <a:latin typeface="Chulabhorn Likit Text Light" panose="00000400000000000000" pitchFamily="50" charset="-34"/>
                <a:cs typeface="Chulabhorn Likit Text Light" panose="00000400000000000000" pitchFamily="50" charset="-34"/>
              </a:rPr>
              <a:t> 2565 </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(กลุ่มนโยบาย</a:t>
            </a:r>
            <a:r>
              <a:rPr lang="th-TH" sz="1350"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และ</a:t>
            </a:r>
          </a:p>
          <a:p>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th-TH" sz="1350"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                                   ยุทธศาสตร์</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a:t>
            </a:r>
            <a:endParaRPr lang="th-TH" sz="1350" dirty="0">
              <a:solidFill>
                <a:srgbClr val="002060"/>
              </a:solidFill>
              <a:latin typeface="Chulabhorn Likit Text Light" panose="00000400000000000000" pitchFamily="50" charset="-34"/>
              <a:cs typeface="Chulabhorn Likit Text Light" panose="00000400000000000000" pitchFamily="50" charset="-34"/>
            </a:endParaRPr>
          </a:p>
          <a:p>
            <a:r>
              <a:rPr lang="th-TH" sz="1350" b="1" dirty="0">
                <a:solidFill>
                  <a:srgbClr val="002060"/>
                </a:solidFill>
                <a:latin typeface="Chulabhorn Likit Text Light" panose="00000400000000000000" pitchFamily="50" charset="-34"/>
                <a:cs typeface="Chulabhorn Likit Text Light" panose="00000400000000000000" pitchFamily="50" charset="-34"/>
              </a:rPr>
              <a:t>ระเบียบวาระที่ 4 เรื่อง เพื่อทราบ	 </a:t>
            </a:r>
          </a:p>
          <a:p>
            <a:pPr algn="thaiDist"/>
            <a:r>
              <a:rPr lang="th-TH" sz="1350" dirty="0">
                <a:solidFill>
                  <a:srgbClr val="002060"/>
                </a:solidFill>
                <a:latin typeface="Chulabhorn Likit Text Light" panose="00000400000000000000" pitchFamily="50" charset="-34"/>
                <a:cs typeface="Chulabhorn Likit Text Light" panose="00000400000000000000" pitchFamily="50" charset="-34"/>
              </a:rPr>
              <a:t>	           </a:t>
            </a:r>
            <a:r>
              <a:rPr lang="th-TH" sz="1350" dirty="0" smtClean="0">
                <a:solidFill>
                  <a:schemeClr val="tx2">
                    <a:lumMod val="75000"/>
                  </a:schemeClr>
                </a:solidFill>
                <a:latin typeface="Chulabhorn Likit Text Light" panose="00000400000000000000" pitchFamily="50" charset="-34"/>
                <a:cs typeface="Chulabhorn Likit Text Light" panose="00000400000000000000" pitchFamily="50" charset="-34"/>
              </a:rPr>
              <a:t>4.1 แผนการ</a:t>
            </a:r>
            <a:r>
              <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rPr>
              <a:t>ดำเนินงานและแผนการใช้</a:t>
            </a:r>
            <a:r>
              <a:rPr lang="th-TH" sz="1350" dirty="0" smtClean="0">
                <a:solidFill>
                  <a:schemeClr val="tx2">
                    <a:lumMod val="75000"/>
                  </a:schemeClr>
                </a:solidFill>
                <a:latin typeface="Chulabhorn Likit Text Light" panose="00000400000000000000" pitchFamily="50" charset="-34"/>
                <a:cs typeface="Chulabhorn Likit Text Light" panose="00000400000000000000" pitchFamily="50" charset="-34"/>
              </a:rPr>
              <a:t>จ่าย งบประมาณ</a:t>
            </a:r>
            <a:r>
              <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rPr>
              <a:t>ปีงบประมาณ </a:t>
            </a:r>
            <a:r>
              <a:rPr lang="th-TH" sz="1350" dirty="0">
                <a:solidFill>
                  <a:srgbClr val="002060"/>
                </a:solidFill>
                <a:latin typeface="Chulabhorn Likit Text Light" panose="00000400000000000000" pitchFamily="50" charset="-34"/>
                <a:cs typeface="Chulabhorn Likit Text Light" panose="00000400000000000000" pitchFamily="50" charset="-34"/>
              </a:rPr>
              <a:t>พ.ศ. </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2566 </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(กลุ่มนโยบายและยุทธศาสตร์</a:t>
            </a:r>
            <a:r>
              <a:rPr lang="th-TH" sz="1350"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a:t>
            </a:r>
            <a:endParaRPr lang="th-TH" sz="1350" dirty="0">
              <a:solidFill>
                <a:schemeClr val="bg1"/>
              </a:solidFill>
              <a:latin typeface="Chulabhorn Likit Text Light" panose="00000400000000000000" pitchFamily="50" charset="-34"/>
              <a:cs typeface="Chulabhorn Likit Text Light" panose="00000400000000000000" pitchFamily="50" charset="-34"/>
            </a:endParaRPr>
          </a:p>
          <a:p>
            <a:pPr algn="thaiDist">
              <a:lnSpc>
                <a:spcPct val="107000"/>
              </a:lnSpc>
              <a:spcAft>
                <a:spcPts val="600"/>
              </a:spcAft>
            </a:pPr>
            <a:r>
              <a:rPr lang="th-TH" sz="1350" dirty="0">
                <a:solidFill>
                  <a:srgbClr val="002060"/>
                </a:solidFill>
                <a:latin typeface="Chulabhorn Likit Text Light" panose="00000400000000000000" pitchFamily="50" charset="-34"/>
                <a:cs typeface="Chulabhorn Likit Text Light" panose="00000400000000000000" pitchFamily="50" charset="-34"/>
              </a:rPr>
              <a:t>	           </a:t>
            </a:r>
            <a:r>
              <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rPr>
              <a:t>4.2 </a:t>
            </a:r>
            <a:r>
              <a:rPr lang="th-TH" sz="1350" spc="-8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สรุปผล</a:t>
            </a:r>
            <a:r>
              <a:rPr lang="th-TH" sz="1350" spc="-80" dirty="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a:t>
            </a:r>
            <a:r>
              <a:rPr lang="th-TH" sz="1350" spc="-8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ดำเนินงานการเงิน</a:t>
            </a:r>
            <a:r>
              <a:rPr lang="th-TH" sz="1350" spc="-80" dirty="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และบัญชี ของกองทุนพัฒนาบทบาทสตรี สำหรับปีสิ้นสุดวันที่ </a:t>
            </a:r>
            <a:r>
              <a:rPr lang="th-TH" sz="1350" spc="-8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30 กันยายน 2565 </a:t>
            </a:r>
            <a:br>
              <a:rPr lang="th-TH" sz="1350" spc="-8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350" spc="-8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a:t>
            </a:r>
            <a:r>
              <a:rPr lang="th-TH" sz="1350" dirty="0">
                <a:solidFill>
                  <a:srgbClr val="002060"/>
                </a:solidFill>
                <a:latin typeface="Chulabhorn Likit Text Light" panose="00000400000000000000" pitchFamily="50" charset="-34"/>
                <a:cs typeface="Chulabhorn Likit Text Light" panose="00000400000000000000" pitchFamily="50" charset="-34"/>
              </a:rPr>
              <a:t>กลุ่มอำนวยการ</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a:t>
            </a:r>
            <a:r>
              <a:rPr lang="th-TH" sz="1350" dirty="0" smtClean="0">
                <a:solidFill>
                  <a:schemeClr val="tx2">
                    <a:lumMod val="75000"/>
                  </a:schemeClr>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350" b="1" dirty="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2565</a:t>
            </a:r>
          </a:p>
          <a:p>
            <a:r>
              <a:rPr lang="th-TH" sz="1350" dirty="0">
                <a:solidFill>
                  <a:srgbClr val="002060"/>
                </a:solidFill>
                <a:latin typeface="Chulabhorn Likit Text Light" panose="00000400000000000000" pitchFamily="50" charset="-34"/>
                <a:cs typeface="Chulabhorn Likit Text Light" panose="00000400000000000000" pitchFamily="50" charset="-34"/>
              </a:rPr>
              <a:t>	           4.3 </a:t>
            </a:r>
            <a:r>
              <a:rPr lang="th-TH" sz="1400" dirty="0">
                <a:solidFill>
                  <a:srgbClr val="002060"/>
                </a:solidFill>
                <a:latin typeface="Chulabhorn Likit Text Light" panose="00000400000000000000" pitchFamily="50" charset="-34"/>
                <a:cs typeface="Chulabhorn Likit Text Light" panose="00000400000000000000" pitchFamily="50" charset="-34"/>
              </a:rPr>
              <a:t>ประกาศคณะกรรมการบริหารกองทุนพัฒนาบทบาทสตรี </a:t>
            </a:r>
            <a:r>
              <a:rPr lang="th-TH" sz="1400" dirty="0" smtClean="0">
                <a:solidFill>
                  <a:srgbClr val="002060"/>
                </a:solidFill>
                <a:latin typeface="Chulabhorn Likit Text Light" panose="00000400000000000000" pitchFamily="50" charset="-34"/>
                <a:cs typeface="Chulabhorn Likit Text Light" panose="00000400000000000000" pitchFamily="50" charset="-34"/>
              </a:rPr>
              <a:t>เรื่อง </a:t>
            </a:r>
            <a:r>
              <a:rPr lang="th-TH" sz="1400" dirty="0">
                <a:solidFill>
                  <a:srgbClr val="002060"/>
                </a:solidFill>
                <a:latin typeface="Chulabhorn Likit Text Light" panose="00000400000000000000" pitchFamily="50" charset="-34"/>
                <a:cs typeface="Chulabhorn Likit Text Light" panose="00000400000000000000" pitchFamily="50" charset="-34"/>
              </a:rPr>
              <a:t>หลักเกณฑ์ วิธีการ และ</a:t>
            </a:r>
            <a:r>
              <a:rPr lang="th-TH" sz="1400" dirty="0" smtClean="0">
                <a:solidFill>
                  <a:srgbClr val="002060"/>
                </a:solidFill>
                <a:latin typeface="Chulabhorn Likit Text Light" panose="00000400000000000000" pitchFamily="50" charset="-34"/>
                <a:cs typeface="Chulabhorn Likit Text Light" panose="00000400000000000000" pitchFamily="50" charset="-34"/>
              </a:rPr>
              <a:t>เงื่อนไข</a:t>
            </a:r>
            <a:br>
              <a:rPr lang="th-TH" sz="1400" dirty="0" smtClean="0">
                <a:solidFill>
                  <a:srgbClr val="002060"/>
                </a:solidFill>
                <a:latin typeface="Chulabhorn Likit Text Light" panose="00000400000000000000" pitchFamily="50" charset="-34"/>
                <a:cs typeface="Chulabhorn Likit Text Light" panose="00000400000000000000" pitchFamily="50" charset="-34"/>
              </a:rPr>
            </a:br>
            <a:r>
              <a:rPr lang="th-TH" sz="1400" dirty="0" smtClean="0">
                <a:solidFill>
                  <a:srgbClr val="002060"/>
                </a:solidFill>
                <a:latin typeface="Chulabhorn Likit Text Light" panose="00000400000000000000" pitchFamily="50" charset="-34"/>
                <a:cs typeface="Chulabhorn Likit Text Light" panose="00000400000000000000" pitchFamily="50" charset="-34"/>
              </a:rPr>
              <a:t>                                   การพิจารณา </a:t>
            </a:r>
            <a:r>
              <a:rPr lang="th-TH" sz="1400" dirty="0">
                <a:solidFill>
                  <a:srgbClr val="002060"/>
                </a:solidFill>
                <a:latin typeface="Chulabhorn Likit Text Light" panose="00000400000000000000" pitchFamily="50" charset="-34"/>
                <a:cs typeface="Chulabhorn Likit Text Light" panose="00000400000000000000" pitchFamily="50" charset="-34"/>
              </a:rPr>
              <a:t>ลดหรืองดเบี้ยปรับ/ดอกเบี้ยผิดนัด ตามสัญญากู้ยืมเงินของกองทุนพัฒนาบทบาทสตรี </a:t>
            </a:r>
            <a:r>
              <a:rPr lang="th-TH" sz="1400" dirty="0" smtClean="0">
                <a:solidFill>
                  <a:srgbClr val="002060"/>
                </a:solidFill>
                <a:latin typeface="Chulabhorn Likit Text Light" panose="00000400000000000000" pitchFamily="50" charset="-34"/>
                <a:cs typeface="Chulabhorn Likit Text Light" panose="00000400000000000000" pitchFamily="50" charset="-34"/>
              </a:rPr>
              <a:t> </a:t>
            </a:r>
          </a:p>
          <a:p>
            <a:r>
              <a:rPr lang="th-TH" sz="1400" dirty="0">
                <a:solidFill>
                  <a:srgbClr val="002060"/>
                </a:solidFill>
                <a:latin typeface="Chulabhorn Likit Text Light" panose="00000400000000000000" pitchFamily="50" charset="-34"/>
                <a:cs typeface="Chulabhorn Likit Text Light" panose="00000400000000000000" pitchFamily="50" charset="-34"/>
              </a:rPr>
              <a:t> </a:t>
            </a:r>
            <a:r>
              <a:rPr lang="th-TH" sz="1400" dirty="0" smtClean="0">
                <a:solidFill>
                  <a:srgbClr val="002060"/>
                </a:solidFill>
                <a:latin typeface="Chulabhorn Likit Text Light" panose="00000400000000000000" pitchFamily="50" charset="-34"/>
                <a:cs typeface="Chulabhorn Likit Text Light" panose="00000400000000000000" pitchFamily="50" charset="-34"/>
              </a:rPr>
              <a:t>                                  พ.ศ. </a:t>
            </a:r>
            <a:r>
              <a:rPr lang="th-TH" sz="1400" dirty="0">
                <a:solidFill>
                  <a:srgbClr val="002060"/>
                </a:solidFill>
                <a:latin typeface="Chulabhorn Likit Text Light" panose="00000400000000000000" pitchFamily="50" charset="-34"/>
                <a:cs typeface="Chulabhorn Likit Text Light" panose="00000400000000000000" pitchFamily="50" charset="-34"/>
              </a:rPr>
              <a:t>2565 ลงวันที่ 28 ตุลาคม 2565 </a:t>
            </a:r>
            <a:r>
              <a:rPr lang="th-TH" sz="1350" dirty="0" smtClean="0">
                <a:solidFill>
                  <a:schemeClr val="tx2">
                    <a:lumMod val="75000"/>
                  </a:schemeClr>
                </a:solidFill>
                <a:latin typeface="Chulabhorn Likit Text Light" panose="00000400000000000000" pitchFamily="50" charset="-34"/>
                <a:cs typeface="Chulabhorn Likit Text Light" panose="00000400000000000000" pitchFamily="50" charset="-34"/>
              </a:rPr>
              <a:t>(กลุ่มกฎหมาย)</a:t>
            </a:r>
          </a:p>
          <a:p>
            <a:r>
              <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rPr>
              <a:t>	</a:t>
            </a:r>
            <a:r>
              <a:rPr lang="th-TH" sz="1400" dirty="0">
                <a:solidFill>
                  <a:schemeClr val="tx2">
                    <a:lumMod val="75000"/>
                  </a:schemeClr>
                </a:solidFill>
                <a:latin typeface="Chulabhorn Likit Text Light" panose="00000400000000000000" pitchFamily="50" charset="-34"/>
                <a:cs typeface="Chulabhorn Likit Text Light" panose="00000400000000000000" pitchFamily="50" charset="-34"/>
              </a:rPr>
              <a:t> </a:t>
            </a:r>
            <a:r>
              <a:rPr lang="th-TH" sz="1400" dirty="0" smtClean="0">
                <a:solidFill>
                  <a:schemeClr val="tx2">
                    <a:lumMod val="75000"/>
                  </a:schemeClr>
                </a:solidFill>
                <a:latin typeface="Chulabhorn Likit Text Light" panose="00000400000000000000" pitchFamily="50" charset="-34"/>
                <a:cs typeface="Chulabhorn Likit Text Light" panose="00000400000000000000" pitchFamily="50" charset="-34"/>
              </a:rPr>
              <a:t>          </a:t>
            </a:r>
            <a:r>
              <a:rPr lang="th-TH" sz="1350" dirty="0" smtClean="0">
                <a:solidFill>
                  <a:schemeClr val="tx2">
                    <a:lumMod val="75000"/>
                  </a:schemeClr>
                </a:solidFill>
                <a:latin typeface="Chulabhorn Likit Text Light" panose="00000400000000000000" pitchFamily="50" charset="-34"/>
                <a:cs typeface="Chulabhorn Likit Text Light" panose="00000400000000000000" pitchFamily="50" charset="-34"/>
              </a:rPr>
              <a:t>4.4 </a:t>
            </a:r>
            <a:r>
              <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rPr>
              <a:t>การยืนยันยอดลูกหนี้เงินทุนหมุนเวียน กองทุนพัฒนาบทบาท</a:t>
            </a:r>
            <a:r>
              <a:rPr lang="th-TH" sz="1350" dirty="0" smtClean="0">
                <a:solidFill>
                  <a:schemeClr val="tx2">
                    <a:lumMod val="75000"/>
                  </a:schemeClr>
                </a:solidFill>
                <a:latin typeface="Chulabhorn Likit Text Light" panose="00000400000000000000" pitchFamily="50" charset="-34"/>
                <a:cs typeface="Chulabhorn Likit Text Light" panose="00000400000000000000" pitchFamily="50" charset="-34"/>
              </a:rPr>
              <a:t>สตรี </a:t>
            </a:r>
            <a:r>
              <a:rPr lang="th-TH" sz="1350"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(กลุ่มนโยบายและยุทธศาสตร์</a:t>
            </a:r>
            <a:r>
              <a:rPr lang="th-TH" sz="1350"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a:t>
            </a:r>
            <a:endParaRPr lang="th-TH" sz="1350" dirty="0">
              <a:solidFill>
                <a:schemeClr val="tx2">
                  <a:lumMod val="75000"/>
                </a:schemeClr>
              </a:solidFill>
              <a:latin typeface="Chulabhorn Likit Text Light" panose="00000400000000000000" pitchFamily="50" charset="-34"/>
              <a:cs typeface="Chulabhorn Likit Text Light" panose="00000400000000000000" pitchFamily="50" charset="-34"/>
            </a:endParaRPr>
          </a:p>
          <a:p>
            <a:pPr algn="thaiDist"/>
            <a:r>
              <a:rPr lang="th-TH" sz="1350"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a:t>
            </a:r>
            <a:r>
              <a:rPr lang="th-TH" sz="1350"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วาระที่ 5 เรื่อง </a:t>
            </a:r>
            <a:r>
              <a:rPr lang="th-TH" sz="1350"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ประเด็นเน้นย้ำของผู้บริหาร </a:t>
            </a:r>
            <a:r>
              <a:rPr lang="th-TH" sz="1350" dirty="0" smtClean="0">
                <a:solidFill>
                  <a:srgbClr val="002060"/>
                </a:solidFill>
                <a:latin typeface="Chulabhorn Likit Text Light" panose="00000400000000000000" pitchFamily="50" charset="-34"/>
                <a:cs typeface="Chulabhorn Likit Text Light" panose="00000400000000000000" pitchFamily="50" charset="-34"/>
              </a:rPr>
              <a:t>   </a:t>
            </a:r>
            <a:endParaRPr lang="th-TH" sz="1350" dirty="0">
              <a:solidFill>
                <a:srgbClr val="002060"/>
              </a:solidFill>
              <a:latin typeface="Chulabhorn Likit Text Light" panose="00000400000000000000" pitchFamily="50" charset="-34"/>
              <a:cs typeface="Chulabhorn Likit Text Light" panose="00000400000000000000" pitchFamily="50" charset="-34"/>
            </a:endParaRPr>
          </a:p>
        </p:txBody>
      </p:sp>
      <p:grpSp>
        <p:nvGrpSpPr>
          <p:cNvPr id="7" name="Group 65"/>
          <p:cNvGrpSpPr/>
          <p:nvPr/>
        </p:nvGrpSpPr>
        <p:grpSpPr>
          <a:xfrm>
            <a:off x="-3423" y="-208680"/>
            <a:ext cx="9147424" cy="1155951"/>
            <a:chOff x="-23581" y="-271597"/>
            <a:chExt cx="10193050" cy="1541268"/>
          </a:xfrm>
        </p:grpSpPr>
        <p:grpSp>
          <p:nvGrpSpPr>
            <p:cNvPr id="8"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13"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1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15"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16"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9"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10"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7573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11"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12"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2188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5" name="TextBox 64"/>
          <p:cNvSpPr txBox="1"/>
          <p:nvPr/>
        </p:nvSpPr>
        <p:spPr>
          <a:xfrm>
            <a:off x="10130" y="426812"/>
            <a:ext cx="9133870" cy="415498"/>
          </a:xfrm>
          <a:prstGeom prst="rect">
            <a:avLst/>
          </a:prstGeom>
          <a:solidFill>
            <a:schemeClr val="accent3">
              <a:lumMod val="20000"/>
              <a:lumOff val="80000"/>
              <a:alpha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h-TH" sz="2100" b="1" dirty="0">
                <a:solidFill>
                  <a:srgbClr val="002060"/>
                </a:solidFill>
                <a:latin typeface="Chulabhorn Likit Text Light" panose="00000400000000000000" pitchFamily="50" charset="-34"/>
                <a:cs typeface="Chulabhorn Likit Text Light" panose="00000400000000000000" pitchFamily="50" charset="-34"/>
              </a:rPr>
              <a:t>ระเบียบวาระการประชุมครั้งที่ </a:t>
            </a:r>
            <a:r>
              <a:rPr lang="th-TH" sz="2100" b="1" dirty="0" smtClean="0">
                <a:solidFill>
                  <a:srgbClr val="002060"/>
                </a:solidFill>
                <a:latin typeface="Chulabhorn Likit Text Light" panose="00000400000000000000" pitchFamily="50" charset="-34"/>
                <a:cs typeface="Chulabhorn Likit Text Light" panose="00000400000000000000" pitchFamily="50" charset="-34"/>
              </a:rPr>
              <a:t>7/2565</a:t>
            </a:r>
            <a:endParaRPr lang="th-TH" sz="2100" b="1" dirty="0">
              <a:solidFill>
                <a:srgbClr val="002060"/>
              </a:solidFill>
              <a:latin typeface="Chulabhorn Likit Text Light" panose="00000400000000000000" pitchFamily="50" charset="-34"/>
              <a:cs typeface="Chulabhorn Likit Text Light" panose="00000400000000000000" pitchFamily="50" charset="-34"/>
            </a:endParaRPr>
          </a:p>
        </p:txBody>
      </p:sp>
      <p:grpSp>
        <p:nvGrpSpPr>
          <p:cNvPr id="36" name="กลุ่ม 35"/>
          <p:cNvGrpSpPr/>
          <p:nvPr/>
        </p:nvGrpSpPr>
        <p:grpSpPr>
          <a:xfrm>
            <a:off x="-425532" y="4710612"/>
            <a:ext cx="5576155" cy="475468"/>
            <a:chOff x="-425532" y="4710612"/>
            <a:chExt cx="5576155" cy="475468"/>
          </a:xfrm>
        </p:grpSpPr>
        <p:grpSp>
          <p:nvGrpSpPr>
            <p:cNvPr id="37" name="กลุ่ม 36"/>
            <p:cNvGrpSpPr/>
            <p:nvPr/>
          </p:nvGrpSpPr>
          <p:grpSpPr>
            <a:xfrm>
              <a:off x="-425532" y="4710612"/>
              <a:ext cx="5576155" cy="475468"/>
              <a:chOff x="-425532" y="4710612"/>
              <a:chExt cx="5576155" cy="475468"/>
            </a:xfrm>
          </p:grpSpPr>
          <p:grpSp>
            <p:nvGrpSpPr>
              <p:cNvPr id="39" name="กลุ่ม 38"/>
              <p:cNvGrpSpPr/>
              <p:nvPr/>
            </p:nvGrpSpPr>
            <p:grpSpPr>
              <a:xfrm>
                <a:off x="-425532" y="4744286"/>
                <a:ext cx="3197332" cy="419753"/>
                <a:chOff x="-468560" y="4744285"/>
                <a:chExt cx="3197332" cy="419753"/>
              </a:xfrm>
            </p:grpSpPr>
            <p:sp>
              <p:nvSpPr>
                <p:cNvPr id="48" name="รูปห้าเหลี่ยม 4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รูปห้าเหลี่ยม 4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0" name="กลุ่ม 39"/>
              <p:cNvGrpSpPr/>
              <p:nvPr/>
            </p:nvGrpSpPr>
            <p:grpSpPr>
              <a:xfrm>
                <a:off x="2771800" y="4710612"/>
                <a:ext cx="2378823" cy="475468"/>
                <a:chOff x="3507388" y="4717424"/>
                <a:chExt cx="2378823" cy="475468"/>
              </a:xfrm>
            </p:grpSpPr>
            <p:grpSp>
              <p:nvGrpSpPr>
                <p:cNvPr id="41" name="กลุ่ม 40"/>
                <p:cNvGrpSpPr/>
                <p:nvPr/>
              </p:nvGrpSpPr>
              <p:grpSpPr>
                <a:xfrm>
                  <a:off x="4284268" y="4717424"/>
                  <a:ext cx="1601943" cy="405692"/>
                  <a:chOff x="6239008" y="4519859"/>
                  <a:chExt cx="1601943" cy="405692"/>
                </a:xfrm>
              </p:grpSpPr>
              <p:pic>
                <p:nvPicPr>
                  <p:cNvPr id="43"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4"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5" name="กลุ่ม 44"/>
                  <p:cNvGrpSpPr/>
                  <p:nvPr/>
                </p:nvGrpSpPr>
                <p:grpSpPr>
                  <a:xfrm>
                    <a:off x="6619048" y="4614121"/>
                    <a:ext cx="626890" cy="294323"/>
                    <a:chOff x="6589062" y="4638694"/>
                    <a:chExt cx="413122" cy="193959"/>
                  </a:xfrm>
                </p:grpSpPr>
                <p:pic>
                  <p:nvPicPr>
                    <p:cNvPr id="46"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7"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2"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963373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กลุ่ม 23"/>
          <p:cNvGrpSpPr/>
          <p:nvPr/>
        </p:nvGrpSpPr>
        <p:grpSpPr>
          <a:xfrm>
            <a:off x="-425531" y="4710616"/>
            <a:ext cx="5576155" cy="475469"/>
            <a:chOff x="-425532" y="4710612"/>
            <a:chExt cx="5576155" cy="475468"/>
          </a:xfrm>
        </p:grpSpPr>
        <p:grpSp>
          <p:nvGrpSpPr>
            <p:cNvPr id="25" name="กลุ่ม 24"/>
            <p:cNvGrpSpPr/>
            <p:nvPr/>
          </p:nvGrpSpPr>
          <p:grpSpPr>
            <a:xfrm>
              <a:off x="-425532" y="4710612"/>
              <a:ext cx="5576155" cy="475468"/>
              <a:chOff x="-425532" y="4710612"/>
              <a:chExt cx="5576155" cy="475468"/>
            </a:xfrm>
          </p:grpSpPr>
          <p:grpSp>
            <p:nvGrpSpPr>
              <p:cNvPr id="27" name="กลุ่ม 26"/>
              <p:cNvGrpSpPr/>
              <p:nvPr/>
            </p:nvGrpSpPr>
            <p:grpSpPr>
              <a:xfrm>
                <a:off x="-425532" y="4744286"/>
                <a:ext cx="3197332" cy="419753"/>
                <a:chOff x="-468560" y="4744285"/>
                <a:chExt cx="3197332" cy="419753"/>
              </a:xfrm>
            </p:grpSpPr>
            <p:sp>
              <p:nvSpPr>
                <p:cNvPr id="36" name="รูปห้าเหลี่ยม 35">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7" name="รูปห้าเหลี่ยม 36">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8" name="กลุ่ม 27"/>
              <p:cNvGrpSpPr/>
              <p:nvPr/>
            </p:nvGrpSpPr>
            <p:grpSpPr>
              <a:xfrm>
                <a:off x="2771800" y="4710612"/>
                <a:ext cx="2378823" cy="475468"/>
                <a:chOff x="3507388" y="4717424"/>
                <a:chExt cx="2378823" cy="475468"/>
              </a:xfrm>
            </p:grpSpPr>
            <p:grpSp>
              <p:nvGrpSpPr>
                <p:cNvPr id="29" name="กลุ่ม 28"/>
                <p:cNvGrpSpPr/>
                <p:nvPr/>
              </p:nvGrpSpPr>
              <p:grpSpPr>
                <a:xfrm>
                  <a:off x="4284268" y="4717424"/>
                  <a:ext cx="1601943" cy="405692"/>
                  <a:chOff x="6239008" y="4519859"/>
                  <a:chExt cx="1601943" cy="405692"/>
                </a:xfrm>
              </p:grpSpPr>
              <p:pic>
                <p:nvPicPr>
                  <p:cNvPr id="3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3" name="กลุ่ม 32"/>
                  <p:cNvGrpSpPr/>
                  <p:nvPr/>
                </p:nvGrpSpPr>
                <p:grpSpPr>
                  <a:xfrm>
                    <a:off x="6619048" y="4614121"/>
                    <a:ext cx="626890" cy="294323"/>
                    <a:chOff x="6589062" y="4638694"/>
                    <a:chExt cx="413122" cy="193959"/>
                  </a:xfrm>
                </p:grpSpPr>
                <p:pic>
                  <p:nvPicPr>
                    <p:cNvPr id="34"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5"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0"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38" name="สี่เหลี่ยมผืนผ้ามุมมน 37">
            <a:extLst>
              <a:ext uri="{FF2B5EF4-FFF2-40B4-BE49-F238E27FC236}">
                <a16:creationId xmlns:a16="http://schemas.microsoft.com/office/drawing/2014/main" id="{DBD58DB1-2D1D-473D-B9E5-40B9622A67E9}"/>
              </a:ext>
            </a:extLst>
          </p:cNvPr>
          <p:cNvSpPr/>
          <p:nvPr/>
        </p:nvSpPr>
        <p:spPr>
          <a:xfrm>
            <a:off x="-226086" y="108303"/>
            <a:ext cx="5823770" cy="66324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1800" b="1" dirty="0">
                <a:solidFill>
                  <a:schemeClr val="bg1"/>
                </a:solidFill>
                <a:latin typeface="Chulabhorn Likit Text Light" panose="00000400000000000000" pitchFamily="50" charset="-34"/>
                <a:cs typeface="Chulabhorn Likit Text Light" panose="00000400000000000000" pitchFamily="50" charset="-34"/>
              </a:rPr>
              <a:t>         </a:t>
            </a:r>
            <a:r>
              <a:rPr lang="th-TH" sz="1800" b="1" dirty="0" smtClean="0">
                <a:solidFill>
                  <a:schemeClr val="bg1"/>
                </a:solidFill>
                <a:latin typeface="Chulabhorn Likit Text Light" panose="00000400000000000000" pitchFamily="50" charset="-34"/>
                <a:cs typeface="Chulabhorn Likit Text Light" panose="00000400000000000000" pitchFamily="50" charset="-34"/>
              </a:rPr>
              <a:t>4.1 </a:t>
            </a:r>
            <a:r>
              <a:rPr lang="th-TH" sz="1800" b="1" dirty="0">
                <a:solidFill>
                  <a:schemeClr val="bg1"/>
                </a:solidFill>
                <a:latin typeface="Chulabhorn Likit Text Light" panose="00000400000000000000" pitchFamily="50" charset="-34"/>
                <a:cs typeface="Chulabhorn Likit Text Light" panose="00000400000000000000" pitchFamily="50" charset="-34"/>
              </a:rPr>
              <a:t>แผนการดำเนินงานและแผนการใช้</a:t>
            </a:r>
            <a:r>
              <a:rPr lang="th-TH" sz="1800" b="1" dirty="0" smtClean="0">
                <a:solidFill>
                  <a:schemeClr val="bg1"/>
                </a:solidFill>
                <a:latin typeface="Chulabhorn Likit Text Light" panose="00000400000000000000" pitchFamily="50" charset="-34"/>
                <a:cs typeface="Chulabhorn Likit Text Light" panose="00000400000000000000" pitchFamily="50" charset="-34"/>
              </a:rPr>
              <a:t>จ่าย  </a:t>
            </a:r>
          </a:p>
          <a:p>
            <a:r>
              <a:rPr lang="th-TH" sz="1800" b="1" dirty="0">
                <a:solidFill>
                  <a:schemeClr val="bg1"/>
                </a:solidFill>
                <a:latin typeface="Chulabhorn Likit Text Light" panose="00000400000000000000" pitchFamily="50" charset="-34"/>
                <a:cs typeface="Chulabhorn Likit Text Light" panose="00000400000000000000" pitchFamily="50" charset="-34"/>
              </a:rPr>
              <a:t> </a:t>
            </a:r>
            <a:r>
              <a:rPr lang="th-TH" sz="1800" b="1" dirty="0" smtClean="0">
                <a:solidFill>
                  <a:schemeClr val="bg1"/>
                </a:solidFill>
                <a:latin typeface="Chulabhorn Likit Text Light" panose="00000400000000000000" pitchFamily="50" charset="-34"/>
                <a:cs typeface="Chulabhorn Likit Text Light" panose="00000400000000000000" pitchFamily="50" charset="-34"/>
              </a:rPr>
              <a:t>             งบประมาณปีงบประมาณ </a:t>
            </a:r>
            <a:r>
              <a:rPr lang="th-TH" sz="1800" b="1" dirty="0">
                <a:solidFill>
                  <a:schemeClr val="bg1"/>
                </a:solidFill>
                <a:latin typeface="Chulabhorn Likit Text Light" panose="00000400000000000000" pitchFamily="50" charset="-34"/>
                <a:cs typeface="Chulabhorn Likit Text Light" panose="00000400000000000000" pitchFamily="50" charset="-34"/>
              </a:rPr>
              <a:t>พ.ศ. 2566</a:t>
            </a:r>
          </a:p>
        </p:txBody>
      </p:sp>
      <p:sp>
        <p:nvSpPr>
          <p:cNvPr id="45" name="Rectangle 4"/>
          <p:cNvSpPr/>
          <p:nvPr/>
        </p:nvSpPr>
        <p:spPr>
          <a:xfrm>
            <a:off x="441435" y="843558"/>
            <a:ext cx="3618187" cy="792088"/>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งบประมาณ</a:t>
            </a:r>
          </a:p>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ตามพระราชบัญญัติงบประมาณรายจ่าย</a:t>
            </a:r>
          </a:p>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ประจำปีงบประมาณ พ.ศ. 2566</a:t>
            </a:r>
          </a:p>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462.3352 ล้านบาท (รัฐบาล) </a:t>
            </a:r>
          </a:p>
        </p:txBody>
      </p:sp>
      <p:sp>
        <p:nvSpPr>
          <p:cNvPr id="46" name="Rectangle 5"/>
          <p:cNvSpPr/>
          <p:nvPr/>
        </p:nvSpPr>
        <p:spPr>
          <a:xfrm>
            <a:off x="5135618" y="843558"/>
            <a:ext cx="3618186" cy="792088"/>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กระแสเงินสดของกองทุนพัฒนาบทบาทสตรี</a:t>
            </a:r>
          </a:p>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ตามพระราชบัญญัติการบริหารทุนหมุนเวียน พ.ศ. 2558</a:t>
            </a:r>
          </a:p>
          <a:p>
            <a:pPr algn="ct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499.0977 ล้านบาท (กระทรวงการคลัง) </a:t>
            </a:r>
          </a:p>
        </p:txBody>
      </p:sp>
      <p:sp>
        <p:nvSpPr>
          <p:cNvPr id="47" name="Rectangle 6"/>
          <p:cNvSpPr/>
          <p:nvPr/>
        </p:nvSpPr>
        <p:spPr>
          <a:xfrm>
            <a:off x="441435" y="1707654"/>
            <a:ext cx="3618186" cy="776158"/>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lvl="1"/>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งบประมาณรายจ่ายอื่น</a:t>
            </a:r>
          </a:p>
          <a:p>
            <a:pPr marL="557199" lvl="1" indent="-214308">
              <a:buFontTx/>
              <a:buChar char="-"/>
            </a:pP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ค่าใช้จ่ายบุคลากร  	   62.3352  ล้านบาท </a:t>
            </a:r>
          </a:p>
          <a:p>
            <a:pPr marL="557199" lvl="1" indent="-214308">
              <a:buFontTx/>
              <a:buChar char="-"/>
            </a:pP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เงินทุนหมุนเวียน           400.0000 ล้านบาท</a:t>
            </a:r>
          </a:p>
        </p:txBody>
      </p:sp>
      <p:sp>
        <p:nvSpPr>
          <p:cNvPr id="48" name="Rectangle 7"/>
          <p:cNvSpPr/>
          <p:nvPr/>
        </p:nvSpPr>
        <p:spPr>
          <a:xfrm>
            <a:off x="5135618" y="1707654"/>
            <a:ext cx="3618186" cy="777035"/>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marL="557199" lvl="1" indent="-214308">
              <a:buFontTx/>
              <a:buChar char="-"/>
            </a:pP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งบบริหาร                  209.0977 	ล้านบาท</a:t>
            </a:r>
          </a:p>
          <a:p>
            <a:pPr marL="557199" lvl="1" indent="-214308">
              <a:buFontTx/>
              <a:buChar char="-"/>
            </a:pP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งบเงินอุดหนุน	    90.0000 	ล้านบาท</a:t>
            </a:r>
          </a:p>
          <a:p>
            <a:pPr marL="557199" lvl="1" indent="-214308">
              <a:buFontTx/>
              <a:buChar char="-"/>
            </a:pPr>
            <a:r>
              <a:rPr lang="th-TH" sz="12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งบเงินทุนหมุนเวียน    200.0000  ล้านบาท</a:t>
            </a:r>
          </a:p>
        </p:txBody>
      </p:sp>
      <p:sp>
        <p:nvSpPr>
          <p:cNvPr id="49" name="Rectangle 8"/>
          <p:cNvSpPr/>
          <p:nvPr/>
        </p:nvSpPr>
        <p:spPr>
          <a:xfrm>
            <a:off x="441436" y="2715766"/>
            <a:ext cx="8312369" cy="61222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งบประมาณ ตามแผนการดำเนินงานและแผนการใช้จ่ายงบประมาณ ปีงบประมาณ พ.ศ. 2566</a:t>
            </a:r>
          </a:p>
          <a:p>
            <a:pPr algn="ctr"/>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 จำนวน 961,432,950 บาท</a:t>
            </a:r>
          </a:p>
        </p:txBody>
      </p:sp>
      <p:sp>
        <p:nvSpPr>
          <p:cNvPr id="52" name="Down Arrow 12"/>
          <p:cNvSpPr/>
          <p:nvPr/>
        </p:nvSpPr>
        <p:spPr>
          <a:xfrm>
            <a:off x="6773418" y="2501284"/>
            <a:ext cx="390196" cy="289201"/>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th-TH" sz="3733"/>
          </a:p>
        </p:txBody>
      </p:sp>
      <p:sp>
        <p:nvSpPr>
          <p:cNvPr id="40" name="Rectangle 8"/>
          <p:cNvSpPr/>
          <p:nvPr/>
        </p:nvSpPr>
        <p:spPr>
          <a:xfrm>
            <a:off x="441436" y="3363838"/>
            <a:ext cx="8312369" cy="1255002"/>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งบบริหาร					   271,432,950	ล้านบาท</a:t>
            </a:r>
          </a:p>
          <a:p>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งบเงินอุดหนุน				 </a:t>
            </a:r>
            <a:r>
              <a:rPr lang="th-TH" sz="1400" b="1" dirty="0" smtClean="0">
                <a:solidFill>
                  <a:schemeClr val="accent5">
                    <a:lumMod val="50000"/>
                  </a:schemeClr>
                </a:solidFill>
                <a:latin typeface="Chulabhorn Likit Text Light" panose="00000400000000000000" pitchFamily="50" charset="-34"/>
                <a:cs typeface="Chulabhorn Likit Text Light" panose="00000400000000000000" pitchFamily="50" charset="-34"/>
              </a:rPr>
              <a:t>90,000,000</a:t>
            </a:r>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	ล้านบาท</a:t>
            </a:r>
          </a:p>
          <a:p>
            <a:r>
              <a:rPr lang="th-TH" sz="1400" b="1" dirty="0">
                <a:solidFill>
                  <a:schemeClr val="accent5">
                    <a:lumMod val="50000"/>
                  </a:schemeClr>
                </a:solidFill>
                <a:latin typeface="Chulabhorn Likit Text Light" panose="00000400000000000000" pitchFamily="50" charset="-34"/>
                <a:cs typeface="Chulabhorn Likit Text Light" panose="00000400000000000000" pitchFamily="50" charset="-34"/>
              </a:rPr>
              <a:t>งบเงินทุนหมุนเวียน 				600,000,000	ล้านบาท</a:t>
            </a:r>
          </a:p>
        </p:txBody>
      </p:sp>
      <p:sp>
        <p:nvSpPr>
          <p:cNvPr id="41" name="Down Arrow 12"/>
          <p:cNvSpPr/>
          <p:nvPr/>
        </p:nvSpPr>
        <p:spPr>
          <a:xfrm>
            <a:off x="1860333" y="2506896"/>
            <a:ext cx="390196" cy="289201"/>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th-TH" sz="3733"/>
          </a:p>
        </p:txBody>
      </p:sp>
      <p:grpSp>
        <p:nvGrpSpPr>
          <p:cNvPr id="42" name="กลุ่ม 41"/>
          <p:cNvGrpSpPr/>
          <p:nvPr/>
        </p:nvGrpSpPr>
        <p:grpSpPr>
          <a:xfrm>
            <a:off x="5597685" y="-24227"/>
            <a:ext cx="4374916" cy="579753"/>
            <a:chOff x="5597684" y="-24227"/>
            <a:chExt cx="4374916" cy="579753"/>
          </a:xfrm>
        </p:grpSpPr>
        <p:sp>
          <p:nvSpPr>
            <p:cNvPr id="43" name="รูปห้าเหลี่ยม 42">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44" name="กลุ่ม 43"/>
            <p:cNvGrpSpPr/>
            <p:nvPr/>
          </p:nvGrpSpPr>
          <p:grpSpPr>
            <a:xfrm>
              <a:off x="5724128" y="-24227"/>
              <a:ext cx="4248472" cy="579753"/>
              <a:chOff x="5724128" y="-24227"/>
              <a:chExt cx="4248472" cy="579753"/>
            </a:xfrm>
          </p:grpSpPr>
          <p:grpSp>
            <p:nvGrpSpPr>
              <p:cNvPr id="51" name="กลุ่ม 50"/>
              <p:cNvGrpSpPr/>
              <p:nvPr/>
            </p:nvGrpSpPr>
            <p:grpSpPr>
              <a:xfrm>
                <a:off x="5724128" y="-21276"/>
                <a:ext cx="4248472" cy="576802"/>
                <a:chOff x="5940152" y="-20537"/>
                <a:chExt cx="3744416" cy="576802"/>
              </a:xfrm>
            </p:grpSpPr>
            <p:sp>
              <p:nvSpPr>
                <p:cNvPr id="57" name="รูปห้าเหลี่ยม 56">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8" name="รูปห้าเหลี่ยม 57">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55" name="Picture 2" descr="C:\Users\Administrator\Desktop\Untitled-1.png"/>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7163613" y="68020"/>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spTree>
    <p:extLst>
      <p:ext uri="{BB962C8B-B14F-4D97-AF65-F5344CB8AC3E}">
        <p14:creationId xmlns:p14="http://schemas.microsoft.com/office/powerpoint/2010/main" val="295871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01525" y="-3557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39281"/>
              <a:ext cx="4226810" cy="594807"/>
              <a:chOff x="5724128" y="-39281"/>
              <a:chExt cx="4226810" cy="594807"/>
            </a:xfrm>
          </p:grpSpPr>
          <p:grpSp>
            <p:nvGrpSpPr>
              <p:cNvPr id="6" name="กลุ่ม 80"/>
              <p:cNvGrpSpPr/>
              <p:nvPr/>
            </p:nvGrpSpPr>
            <p:grpSpPr>
              <a:xfrm>
                <a:off x="5724128" y="-39281"/>
                <a:ext cx="4226810" cy="594807"/>
                <a:chOff x="5940152" y="-38542"/>
                <a:chExt cx="3725324" cy="594807"/>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82346" y="70916"/>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114"/>
          <p:cNvSpPr/>
          <p:nvPr/>
        </p:nvSpPr>
        <p:spPr>
          <a:xfrm>
            <a:off x="-367935" y="94525"/>
            <a:ext cx="6494864" cy="3924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650" b="1" dirty="0">
                <a:solidFill>
                  <a:schemeClr val="bg1"/>
                </a:solidFill>
                <a:latin typeface="Chulabhorn Likit Text Light" panose="00000400000000000000" pitchFamily="50" charset="-34"/>
                <a:cs typeface="Chulabhorn Likit Text Light" panose="00000400000000000000" pitchFamily="50" charset="-34"/>
              </a:rPr>
              <a:t>การจัดสรรงบบริหารกองทุนพัฒนาบทบาทสตรีให้แก่จังหวัด </a:t>
            </a:r>
            <a:br>
              <a:rPr lang="th-TH" sz="1650" b="1" dirty="0">
                <a:solidFill>
                  <a:schemeClr val="bg1"/>
                </a:solidFill>
                <a:latin typeface="Chulabhorn Likit Text Light" panose="00000400000000000000" pitchFamily="50" charset="-34"/>
                <a:cs typeface="Chulabhorn Likit Text Light" panose="00000400000000000000" pitchFamily="50" charset="-34"/>
              </a:rPr>
            </a:br>
            <a:r>
              <a:rPr lang="th-TH" sz="165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endParaRPr lang="en-US" sz="1650" b="1" u="sng"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31" name="Date Placeholder 30"/>
          <p:cNvSpPr>
            <a:spLocks noGrp="1"/>
          </p:cNvSpPr>
          <p:nvPr>
            <p:ph type="dt" sz="half" idx="10"/>
          </p:nvPr>
        </p:nvSpPr>
        <p:spPr/>
        <p:txBody>
          <a:bodyPr/>
          <a:lstStyle/>
          <a:p>
            <a:fld id="{786AA4A5-C34C-44DD-AC9D-20AE5ABBAD57}" type="datetime1">
              <a:rPr lang="th-TH" smtClean="0"/>
              <a:t>03/11/65</a:t>
            </a:fld>
            <a:endParaRPr lang="th-TH"/>
          </a:p>
        </p:txBody>
      </p:sp>
      <p:sp>
        <p:nvSpPr>
          <p:cNvPr id="26" name="TextBox 20">
            <a:extLst>
              <a:ext uri="{FF2B5EF4-FFF2-40B4-BE49-F238E27FC236}">
                <a16:creationId xmlns:a16="http://schemas.microsoft.com/office/drawing/2014/main" id="{C4C117EF-AE6E-8029-D7DC-7A579A6F1064}"/>
              </a:ext>
            </a:extLst>
          </p:cNvPr>
          <p:cNvSpPr txBox="1"/>
          <p:nvPr/>
        </p:nvSpPr>
        <p:spPr>
          <a:xfrm>
            <a:off x="218580" y="695384"/>
            <a:ext cx="4839474" cy="323165"/>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rtlCol="0" anchor="ctr" anchorCtr="0">
            <a:spAutoFit/>
          </a:bodyPr>
          <a:lstStyle/>
          <a:p>
            <a:pPr marL="257168" indent="-257168">
              <a:buFont typeface="Wingdings" panose="05000000000000000000" pitchFamily="2" charset="2"/>
              <a:buChar char="Ø"/>
            </a:pPr>
            <a:r>
              <a:rPr lang="th-TH" sz="1500" b="1" dirty="0">
                <a:solidFill>
                  <a:srgbClr val="0000CC"/>
                </a:solidFill>
                <a:latin typeface="Chulabhorn Likit Text Light" panose="00000400000000000000" pitchFamily="50" charset="-34"/>
                <a:cs typeface="Chulabhorn Likit Text Light" panose="00000400000000000000" pitchFamily="50" charset="-34"/>
              </a:rPr>
              <a:t>หลักเกณฑ์การพิจารณาจัดสรรงบบริหาร</a:t>
            </a:r>
          </a:p>
        </p:txBody>
      </p:sp>
      <p:sp>
        <p:nvSpPr>
          <p:cNvPr id="33" name="สี่เหลี่ยมผืนผ้า 32">
            <a:extLst>
              <a:ext uri="{FF2B5EF4-FFF2-40B4-BE49-F238E27FC236}">
                <a16:creationId xmlns:a16="http://schemas.microsoft.com/office/drawing/2014/main" id="{5EA5530B-6364-4EB4-06E1-06A4550A7364}"/>
              </a:ext>
            </a:extLst>
          </p:cNvPr>
          <p:cNvSpPr/>
          <p:nvPr/>
        </p:nvSpPr>
        <p:spPr>
          <a:xfrm>
            <a:off x="438704" y="2009894"/>
            <a:ext cx="8270802" cy="223977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thaiDist"/>
            <a:endParaRPr lang="th-TH" sz="1350" dirty="0">
              <a:solidFill>
                <a:srgbClr val="002060"/>
              </a:solidFill>
              <a:latin typeface="Chulabhorn Likit Text Light" panose="00000400000000000000" pitchFamily="50" charset="-34"/>
              <a:cs typeface="Chulabhorn Likit Text Light" panose="00000400000000000000" pitchFamily="50" charset="-34"/>
            </a:endParaRP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จังหวัดละ 	           </a:t>
            </a:r>
            <a:r>
              <a:rPr lang="th-TH" sz="1200" b="1" dirty="0" smtClean="0">
                <a:solidFill>
                  <a:schemeClr val="accent1">
                    <a:lumMod val="50000"/>
                  </a:schemeClr>
                </a:solidFill>
                <a:latin typeface="Chulabhorn Likit Text Light" panose="00000400000000000000" pitchFamily="50" charset="-34"/>
                <a:cs typeface="Chulabhorn Likit Text Light" panose="00000400000000000000" pitchFamily="50" charset="-34"/>
              </a:rPr>
              <a:t> 4,000,001  </a:t>
            </a:r>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บาท ขึ้น</a:t>
            </a:r>
            <a:r>
              <a:rPr lang="th-TH" sz="1200" b="1" dirty="0" smtClean="0">
                <a:solidFill>
                  <a:schemeClr val="accent1">
                    <a:lumMod val="50000"/>
                  </a:schemeClr>
                </a:solidFill>
                <a:latin typeface="Chulabhorn Likit Text Light" panose="00000400000000000000" pitchFamily="50" charset="-34"/>
                <a:cs typeface="Chulabhorn Likit Text Light" panose="00000400000000000000" pitchFamily="50" charset="-34"/>
              </a:rPr>
              <a:t>ไป </a:t>
            </a:r>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จำนวน     1  จังหวัด   รวมเป็นเงิน 	 4,777,640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จังหวัดละ 	3,000,001 – 4,000,000 บาท  จำนวน     8  จังหวัด   รวมเป็นเงิน 	27,823,620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จังหวัดละ 	2,000,001 – 3,000,000 บาท  จำนวน    21  จังหวัด   รวมเป็นเงิน 	49,677,845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จังหวัดละ    	1,000,001 – 2,000,000 บาท   จำนวน   43  จังหวัด   รวมเป็นเงิน 	66,081,680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จังหวัดละ 	  500,000 – 1,000,000  บาท  จำนวน     3  จังหวัด   รวมเป็นเงิน 	   2,675,515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กรุงเทพมหานคร 		      เป็นเงิน  4,395,500 บาท			</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สำนักงานกองทุนพัฒนาบทบาทสตรี </a:t>
            </a:r>
            <a:r>
              <a:rPr lang="th-TH" sz="1200" b="1" dirty="0" smtClean="0">
                <a:solidFill>
                  <a:schemeClr val="accent1">
                    <a:lumMod val="50000"/>
                  </a:schemeClr>
                </a:solidFill>
                <a:latin typeface="Chulabhorn Likit Text Light" panose="00000400000000000000" pitchFamily="50" charset="-34"/>
                <a:cs typeface="Chulabhorn Likit Text Light" panose="00000400000000000000" pitchFamily="50" charset="-34"/>
              </a:rPr>
              <a:t>	      เป็น</a:t>
            </a:r>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เงิน 116,001,145 บาท</a:t>
            </a:r>
          </a:p>
          <a:p>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			</a:t>
            </a:r>
            <a:r>
              <a:rPr lang="th-TH" sz="1200" b="1" dirty="0" smtClean="0">
                <a:solidFill>
                  <a:schemeClr val="accent1">
                    <a:lumMod val="50000"/>
                  </a:schemeClr>
                </a:solidFill>
                <a:latin typeface="Chulabhorn Likit Text Light" panose="00000400000000000000" pitchFamily="50" charset="-34"/>
                <a:cs typeface="Chulabhorn Likit Text Light" panose="00000400000000000000" pitchFamily="50" charset="-34"/>
              </a:rPr>
              <a:t>      รวม</a:t>
            </a:r>
            <a:r>
              <a:rPr lang="th-TH" sz="1200" b="1" dirty="0">
                <a:solidFill>
                  <a:schemeClr val="accent1">
                    <a:lumMod val="50000"/>
                  </a:schemeClr>
                </a:solidFill>
                <a:latin typeface="Chulabhorn Likit Text Light" panose="00000400000000000000" pitchFamily="50" charset="-34"/>
                <a:cs typeface="Chulabhorn Likit Text Light" panose="00000400000000000000" pitchFamily="50" charset="-34"/>
              </a:rPr>
              <a:t>เป็นเงินทั้งสิ้น    จำนวน 271,432,950 บาท</a:t>
            </a:r>
          </a:p>
        </p:txBody>
      </p:sp>
      <p:sp>
        <p:nvSpPr>
          <p:cNvPr id="35" name="กล่องข้อความ 34">
            <a:extLst>
              <a:ext uri="{FF2B5EF4-FFF2-40B4-BE49-F238E27FC236}">
                <a16:creationId xmlns:a16="http://schemas.microsoft.com/office/drawing/2014/main" id="{0F771E9A-C8B2-C231-34D8-E529E439CA7D}"/>
              </a:ext>
            </a:extLst>
          </p:cNvPr>
          <p:cNvSpPr txBox="1"/>
          <p:nvPr/>
        </p:nvSpPr>
        <p:spPr>
          <a:xfrm>
            <a:off x="457200" y="1136648"/>
            <a:ext cx="8233811" cy="784830"/>
          </a:xfrm>
          <a:prstGeom prst="rect">
            <a:avLst/>
          </a:prstGeom>
          <a:noFill/>
        </p:spPr>
        <p:txBody>
          <a:bodyPr wrap="square">
            <a:spAutoFit/>
          </a:bodyPr>
          <a:lstStyle/>
          <a:p>
            <a:pPr algn="thaiDist"/>
            <a:r>
              <a:rPr lang="th-TH" sz="1500" b="1" dirty="0">
                <a:solidFill>
                  <a:schemeClr val="accent1">
                    <a:lumMod val="50000"/>
                  </a:schemeClr>
                </a:solidFill>
                <a:latin typeface="Chulabhorn Likit Text Light" panose="00000400000000000000" pitchFamily="50" charset="-34"/>
                <a:cs typeface="Chulabhorn Likit Text Light" panose="00000400000000000000" pitchFamily="50" charset="-34"/>
              </a:rPr>
              <a:t>พิจารณาตามหลักเกณฑ์เพื่อจัดสรรงบประมาณให้กับจังหวัด ตามหนังสือ ที่ มท 0416.2/ว 1005 ลงวันที่ 17 มีนาคม 2565 และกรุงเทพมหานคร ตามหนังสือ ที่ มท 0416.2/1992 ลงวันที่ 17 มีนาคม 2565จำนวน 76 จังหวัด และกรุงเทพมหานคร ดังนี้</a:t>
            </a:r>
          </a:p>
        </p:txBody>
      </p:sp>
    </p:spTree>
    <p:extLst>
      <p:ext uri="{BB962C8B-B14F-4D97-AF65-F5344CB8AC3E}">
        <p14:creationId xmlns:p14="http://schemas.microsoft.com/office/powerpoint/2010/main" val="426308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01525" y="-3557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39281"/>
              <a:ext cx="4226810" cy="594807"/>
              <a:chOff x="5724128" y="-39281"/>
              <a:chExt cx="4226810" cy="594807"/>
            </a:xfrm>
          </p:grpSpPr>
          <p:grpSp>
            <p:nvGrpSpPr>
              <p:cNvPr id="6" name="กลุ่ม 80"/>
              <p:cNvGrpSpPr/>
              <p:nvPr/>
            </p:nvGrpSpPr>
            <p:grpSpPr>
              <a:xfrm>
                <a:off x="5724128" y="-39281"/>
                <a:ext cx="4226810" cy="594807"/>
                <a:chOff x="5940152" y="-38542"/>
                <a:chExt cx="3725324" cy="594807"/>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61306" y="82416"/>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114"/>
          <p:cNvSpPr/>
          <p:nvPr/>
        </p:nvSpPr>
        <p:spPr>
          <a:xfrm>
            <a:off x="-475632" y="82417"/>
            <a:ext cx="6494864" cy="3333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650" b="1" dirty="0">
                <a:solidFill>
                  <a:schemeClr val="bg1"/>
                </a:solidFill>
                <a:latin typeface="Chulabhorn Likit Text Light" panose="00000400000000000000" pitchFamily="50" charset="-34"/>
                <a:cs typeface="Chulabhorn Likit Text Light" panose="00000400000000000000" pitchFamily="50" charset="-34"/>
              </a:rPr>
              <a:t>         การจัดสรรงบบริหารกองทุนพัฒนาบทบาทสตรีให้แก่จังหวัด</a:t>
            </a:r>
            <a:br>
              <a:rPr lang="th-TH" sz="1650" b="1" dirty="0">
                <a:solidFill>
                  <a:schemeClr val="bg1"/>
                </a:solidFill>
                <a:latin typeface="Chulabhorn Likit Text Light" panose="00000400000000000000" pitchFamily="50" charset="-34"/>
                <a:cs typeface="Chulabhorn Likit Text Light" panose="00000400000000000000" pitchFamily="50" charset="-34"/>
              </a:rPr>
            </a:br>
            <a:r>
              <a:rPr lang="th-TH" sz="1650" b="1" dirty="0">
                <a:solidFill>
                  <a:schemeClr val="bg1"/>
                </a:solidFill>
                <a:latin typeface="Chulabhorn Likit Text Light" panose="00000400000000000000" pitchFamily="50" charset="-34"/>
                <a:cs typeface="Chulabhorn Likit Text Light" panose="00000400000000000000" pitchFamily="50" charset="-34"/>
              </a:rPr>
              <a:t> ประจำปีงบประมาณ พ.ศ. 2566</a:t>
            </a:r>
            <a:endParaRPr lang="en-US" sz="165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31" name="Date Placeholder 30"/>
          <p:cNvSpPr>
            <a:spLocks noGrp="1"/>
          </p:cNvSpPr>
          <p:nvPr>
            <p:ph type="dt" sz="half" idx="10"/>
          </p:nvPr>
        </p:nvSpPr>
        <p:spPr/>
        <p:txBody>
          <a:bodyPr/>
          <a:lstStyle/>
          <a:p>
            <a:fld id="{786AA4A5-C34C-44DD-AC9D-20AE5ABBAD57}" type="datetime1">
              <a:rPr lang="th-TH" smtClean="0"/>
              <a:t>03/11/65</a:t>
            </a:fld>
            <a:endParaRPr lang="th-TH"/>
          </a:p>
        </p:txBody>
      </p:sp>
      <p:sp>
        <p:nvSpPr>
          <p:cNvPr id="25" name="สี่เหลี่ยมผืนผ้า: มุมมนด้านทแยง 24">
            <a:extLst>
              <a:ext uri="{FF2B5EF4-FFF2-40B4-BE49-F238E27FC236}">
                <a16:creationId xmlns:a16="http://schemas.microsoft.com/office/drawing/2014/main" id="{ED1A8304-A14A-147E-C728-F3588E4DFFF5}"/>
              </a:ext>
            </a:extLst>
          </p:cNvPr>
          <p:cNvSpPr/>
          <p:nvPr/>
        </p:nvSpPr>
        <p:spPr>
          <a:xfrm>
            <a:off x="323528" y="577618"/>
            <a:ext cx="2133600" cy="404940"/>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75" b="1" dirty="0">
                <a:solidFill>
                  <a:srgbClr val="002060"/>
                </a:solidFill>
                <a:latin typeface="Chulabhorn Likit Text Light" panose="00000400000000000000" pitchFamily="50" charset="-34"/>
                <a:cs typeface="Chulabhorn Likit Text Light" panose="00000400000000000000" pitchFamily="50" charset="-34"/>
              </a:rPr>
              <a:t>งบบริหาร</a:t>
            </a:r>
          </a:p>
        </p:txBody>
      </p:sp>
      <p:graphicFrame>
        <p:nvGraphicFramePr>
          <p:cNvPr id="26" name="Content Placeholder 3">
            <a:extLst>
              <a:ext uri="{FF2B5EF4-FFF2-40B4-BE49-F238E27FC236}">
                <a16:creationId xmlns:a16="http://schemas.microsoft.com/office/drawing/2014/main" id="{3D5E6E5A-4CED-9D1F-E6DE-F7F3E6A85BF1}"/>
              </a:ext>
            </a:extLst>
          </p:cNvPr>
          <p:cNvGraphicFramePr>
            <a:graphicFrameLocks/>
          </p:cNvGraphicFramePr>
          <p:nvPr>
            <p:extLst>
              <p:ext uri="{D42A27DB-BD31-4B8C-83A1-F6EECF244321}">
                <p14:modId xmlns:p14="http://schemas.microsoft.com/office/powerpoint/2010/main" val="184548927"/>
              </p:ext>
            </p:extLst>
          </p:nvPr>
        </p:nvGraphicFramePr>
        <p:xfrm>
          <a:off x="271391" y="1040526"/>
          <a:ext cx="8632359" cy="3661223"/>
        </p:xfrm>
        <a:graphic>
          <a:graphicData uri="http://schemas.openxmlformats.org/drawingml/2006/table">
            <a:tbl>
              <a:tblPr firstRow="1" bandRow="1">
                <a:tableStyleId>{5C22544A-7EE6-4342-B048-85BDC9FD1C3A}</a:tableStyleId>
              </a:tblPr>
              <a:tblGrid>
                <a:gridCol w="433755">
                  <a:extLst>
                    <a:ext uri="{9D8B030D-6E8A-4147-A177-3AD203B41FA5}">
                      <a16:colId xmlns:a16="http://schemas.microsoft.com/office/drawing/2014/main" val="1847874424"/>
                    </a:ext>
                  </a:extLst>
                </a:gridCol>
                <a:gridCol w="2022670">
                  <a:extLst>
                    <a:ext uri="{9D8B030D-6E8A-4147-A177-3AD203B41FA5}">
                      <a16:colId xmlns:a16="http://schemas.microsoft.com/office/drawing/2014/main" val="2613160997"/>
                    </a:ext>
                  </a:extLst>
                </a:gridCol>
                <a:gridCol w="819234">
                  <a:extLst>
                    <a:ext uri="{9D8B030D-6E8A-4147-A177-3AD203B41FA5}">
                      <a16:colId xmlns:a16="http://schemas.microsoft.com/office/drawing/2014/main" val="149493681"/>
                    </a:ext>
                  </a:extLst>
                </a:gridCol>
                <a:gridCol w="5356700">
                  <a:extLst>
                    <a:ext uri="{9D8B030D-6E8A-4147-A177-3AD203B41FA5}">
                      <a16:colId xmlns:a16="http://schemas.microsoft.com/office/drawing/2014/main" val="2423762698"/>
                    </a:ext>
                  </a:extLst>
                </a:gridCol>
              </a:tblGrid>
              <a:tr h="445170">
                <a:tc>
                  <a:txBody>
                    <a:bodyPr/>
                    <a:lstStyle/>
                    <a:p>
                      <a:pPr algn="ctr"/>
                      <a:r>
                        <a:rPr lang="th-TH" sz="1300" dirty="0">
                          <a:latin typeface="Chulabhorn Likit Text Light" panose="00000400000000000000" pitchFamily="50" charset="-34"/>
                          <a:cs typeface="Chulabhorn Likit Text Light" panose="00000400000000000000" pitchFamily="50" charset="-34"/>
                        </a:rPr>
                        <a:t>ที่</a:t>
                      </a:r>
                    </a:p>
                  </a:txBody>
                  <a:tcPr marL="68580" marR="68580" marT="34290" marB="34290" anchor="ctr"/>
                </a:tc>
                <a:tc>
                  <a:txBody>
                    <a:bodyPr/>
                    <a:lstStyle/>
                    <a:p>
                      <a:pPr algn="ctr"/>
                      <a:r>
                        <a:rPr lang="th-TH" sz="1300" dirty="0">
                          <a:latin typeface="Chulabhorn Likit Text Light" panose="00000400000000000000" pitchFamily="50" charset="-34"/>
                          <a:cs typeface="Chulabhorn Likit Text Light" panose="00000400000000000000" pitchFamily="50" charset="-34"/>
                        </a:rPr>
                        <a:t>จัดสรรจำนวน</a:t>
                      </a:r>
                    </a:p>
                    <a:p>
                      <a:pPr algn="ctr"/>
                      <a:r>
                        <a:rPr lang="th-TH" sz="1300" dirty="0">
                          <a:latin typeface="Chulabhorn Likit Text Light" panose="00000400000000000000" pitchFamily="50" charset="-34"/>
                          <a:cs typeface="Chulabhorn Likit Text Light" panose="00000400000000000000" pitchFamily="50" charset="-34"/>
                        </a:rPr>
                        <a:t>(บาท)</a:t>
                      </a:r>
                    </a:p>
                  </a:txBody>
                  <a:tcPr marL="68580" marR="68580" marT="34290" marB="34290" anchor="ctr"/>
                </a:tc>
                <a:tc>
                  <a:txBody>
                    <a:bodyPr/>
                    <a:lstStyle/>
                    <a:p>
                      <a:pPr algn="ctr"/>
                      <a:r>
                        <a:rPr lang="th-TH" sz="1300" dirty="0">
                          <a:latin typeface="Chulabhorn Likit Text Light" panose="00000400000000000000" pitchFamily="50" charset="-34"/>
                          <a:cs typeface="Chulabhorn Likit Text Light" panose="00000400000000000000" pitchFamily="50" charset="-34"/>
                        </a:rPr>
                        <a:t>จำนวนจังหวัด</a:t>
                      </a:r>
                    </a:p>
                  </a:txBody>
                  <a:tcPr marL="68580" marR="68580" marT="34290" marB="34290" anchor="ctr"/>
                </a:tc>
                <a:tc>
                  <a:txBody>
                    <a:bodyPr/>
                    <a:lstStyle/>
                    <a:p>
                      <a:pPr algn="ctr"/>
                      <a:r>
                        <a:rPr lang="th-TH" sz="1300" dirty="0">
                          <a:latin typeface="Chulabhorn Likit Text Light" panose="00000400000000000000" pitchFamily="50" charset="-34"/>
                          <a:cs typeface="Chulabhorn Likit Text Light" panose="00000400000000000000" pitchFamily="50" charset="-34"/>
                        </a:rPr>
                        <a:t>จังหวัด</a:t>
                      </a:r>
                    </a:p>
                  </a:txBody>
                  <a:tcPr marL="68580" marR="68580" marT="34290" marB="34290" anchor="ctr"/>
                </a:tc>
                <a:extLst>
                  <a:ext uri="{0D108BD9-81ED-4DB2-BD59-A6C34878D82A}">
                    <a16:rowId xmlns:a16="http://schemas.microsoft.com/office/drawing/2014/main" val="682340547"/>
                  </a:ext>
                </a:extLst>
              </a:tr>
              <a:tr h="255425">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4</a:t>
                      </a: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,000,001 </a:t>
                      </a: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ขึ้นไป</a:t>
                      </a: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 </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2</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baseline="0" dirty="0">
                          <a:solidFill>
                            <a:schemeClr val="accent1">
                              <a:lumMod val="50000"/>
                            </a:schemeClr>
                          </a:solidFill>
                          <a:latin typeface="Chulabhorn Likit Text Light" panose="00000400000000000000" pitchFamily="50" charset="-34"/>
                          <a:cs typeface="Chulabhorn Likit Text Light" panose="00000400000000000000" pitchFamily="50" charset="-34"/>
                        </a:rPr>
                        <a:t>นครราชสีมา </a:t>
                      </a: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กรุงเทพมหานคร</a:t>
                      </a:r>
                      <a:endParaRPr lang="th-TH" sz="1300" b="1" baseline="0"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extLst>
                  <a:ext uri="{0D108BD9-81ED-4DB2-BD59-A6C34878D82A}">
                    <a16:rowId xmlns:a16="http://schemas.microsoft.com/office/drawing/2014/main" val="3297606599"/>
                  </a:ext>
                </a:extLst>
              </a:tr>
              <a:tr h="445170">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3,000,001 – 4,000,000</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8</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ขอนแก่น อุบลราชธานี เชียงใหม่ บุรีรัมย์ นครศรีธรรมราช ศรีสะเกษ ร้อยเอ็ด อุดรธานี</a:t>
                      </a:r>
                    </a:p>
                  </a:txBody>
                  <a:tcPr marL="68580" marR="68580" marT="34290" marB="34290"/>
                </a:tc>
                <a:extLst>
                  <a:ext uri="{0D108BD9-81ED-4DB2-BD59-A6C34878D82A}">
                    <a16:rowId xmlns:a16="http://schemas.microsoft.com/office/drawing/2014/main" val="306934674"/>
                  </a:ext>
                </a:extLst>
              </a:tr>
              <a:tr h="634914">
                <a:tc>
                  <a:txBody>
                    <a:bodyPr/>
                    <a:lstStyle/>
                    <a:p>
                      <a:pPr algn="ct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2,000,001 – 3,000,000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21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สุราษฎร์ธานี เชียงราย สุรินทร์ กาฬสินธุ์ สกลนคร พระนครศรีอยุธยา สงขลา ชัยภูมิ นครสวรรค์ มหาสารคาม น่าน เลย กาญจนบุรี ลำปาง สระบุรี นราธิวาส ปัตตานี พิจิตร นครพนม ลพบุรี เพชรบูรณ์</a:t>
                      </a:r>
                    </a:p>
                  </a:txBody>
                  <a:tcPr marL="68580" marR="68580" marT="34290" marB="34290"/>
                </a:tc>
                <a:extLst>
                  <a:ext uri="{0D108BD9-81ED-4DB2-BD59-A6C34878D82A}">
                    <a16:rowId xmlns:a16="http://schemas.microsoft.com/office/drawing/2014/main" val="3773934285"/>
                  </a:ext>
                </a:extLst>
              </a:tr>
              <a:tr h="1204147">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1,000,001 – 2,000,000</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43</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ฉะเชิงเทรา ชลบุรี ราชบุรี สุพรรณบุรี พัทลุง กำแพงเพชร ตรัง จันทบุรี พิษณุโลก ยโสธร สุโขทัย อุตรดิตถ์ ตาก นครปฐม หนองคาย พะเยา สระแก้ว เพชรบุรี แพร่ ชุมพร ชัยนาท ยะลา ระยอง ประจวบคีรีขันธ์ กระบี่ บึงกาฬ อุทัยธานี พังงา ลำพูน ปราจีนบุรี ปทุมธานี อ่างทอง อำนาจเจริญ มุกดาหาร แม่ฮ่องสอน ตราด นนทบุรี สตูล หนองบัวลำภู สมุทรปราการ สิงห์บุรี ระนอง นครนายก</a:t>
                      </a:r>
                    </a:p>
                  </a:txBody>
                  <a:tcPr marL="68580" marR="68580" marT="34290" marB="34290"/>
                </a:tc>
                <a:extLst>
                  <a:ext uri="{0D108BD9-81ED-4DB2-BD59-A6C34878D82A}">
                    <a16:rowId xmlns:a16="http://schemas.microsoft.com/office/drawing/2014/main" val="2948726895"/>
                  </a:ext>
                </a:extLst>
              </a:tr>
              <a:tr h="544643">
                <a:tc>
                  <a:txBody>
                    <a:bodyPr/>
                    <a:lstStyle/>
                    <a:p>
                      <a:pPr algn="ct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4</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500,000 – 1,000,000</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3</a:t>
                      </a:r>
                      <a:endPar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chemeClr val="accent1">
                              <a:lumMod val="50000"/>
                            </a:schemeClr>
                          </a:solidFill>
                          <a:latin typeface="Chulabhorn Likit Text Light" panose="00000400000000000000" pitchFamily="50" charset="-34"/>
                          <a:cs typeface="Chulabhorn Likit Text Light" panose="00000400000000000000" pitchFamily="50" charset="-34"/>
                        </a:rPr>
                        <a:t>สมุทรสงคราม สมุทรสาคร ภูเก็ต</a:t>
                      </a:r>
                    </a:p>
                  </a:txBody>
                  <a:tcPr marL="68580" marR="68580" marT="34290" marB="34290"/>
                </a:tc>
                <a:extLst>
                  <a:ext uri="{0D108BD9-81ED-4DB2-BD59-A6C34878D82A}">
                    <a16:rowId xmlns:a16="http://schemas.microsoft.com/office/drawing/2014/main" val="2203645255"/>
                  </a:ext>
                </a:extLst>
              </a:tr>
            </a:tbl>
          </a:graphicData>
        </a:graphic>
      </p:graphicFrame>
    </p:spTree>
    <p:extLst>
      <p:ext uri="{BB962C8B-B14F-4D97-AF65-F5344CB8AC3E}">
        <p14:creationId xmlns:p14="http://schemas.microsoft.com/office/powerpoint/2010/main" val="412970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050225"/>
            <a:ext cx="4064619" cy="830997"/>
          </a:xfrm>
          <a:prstGeom prst="rect">
            <a:avLst/>
          </a:prstGeom>
          <a:solidFill>
            <a:srgbClr val="BCE29A"/>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marL="214308" indent="-214308">
              <a:buFont typeface="Wingdings" panose="05000000000000000000" pitchFamily="2" charset="2"/>
              <a:buChar char="Ø"/>
            </a:pPr>
            <a:r>
              <a:rPr lang="th-TH" sz="1200" b="1" dirty="0">
                <a:solidFill>
                  <a:srgbClr val="0000CC"/>
                </a:solidFill>
                <a:latin typeface="Chulabhorn Likit Text Light" panose="00000400000000000000" pitchFamily="50" charset="-34"/>
                <a:cs typeface="Chulabhorn Likit Text Light" panose="00000400000000000000" pitchFamily="50" charset="-34"/>
              </a:rPr>
              <a:t>วัตถุประสงค์</a:t>
            </a:r>
            <a:r>
              <a:rPr lang="th-TH" sz="1200" dirty="0">
                <a:solidFill>
                  <a:srgbClr val="0000CC"/>
                </a:solidFill>
                <a:latin typeface="Chulabhorn Likit Text Light" panose="00000400000000000000" pitchFamily="50" charset="-34"/>
                <a:cs typeface="Chulabhorn Likit Text Light" panose="00000400000000000000" pitchFamily="50" charset="-34"/>
              </a:rPr>
              <a:t> </a:t>
            </a:r>
          </a:p>
          <a:p>
            <a:pPr algn="thaiDist"/>
            <a:r>
              <a:rPr lang="th-TH" sz="1200" dirty="0">
                <a:solidFill>
                  <a:schemeClr val="tx1">
                    <a:lumMod val="95000"/>
                    <a:lumOff val="5000"/>
                  </a:schemeClr>
                </a:solidFill>
                <a:latin typeface="Chulabhorn Likit Text Light" panose="00000400000000000000" pitchFamily="50" charset="-34"/>
                <a:cs typeface="Chulabhorn Likit Text Light" panose="00000400000000000000" pitchFamily="50" charset="-34"/>
              </a:rPr>
              <a:t>     เพื่อส่งเสริมบทบาทและพัฒนาศักยภาพสตรีและเครือข่าย ส่งเสริมสนับสนุนการจัดกิจกรรมในการพัฒนาบทบาทสตรี </a:t>
            </a:r>
            <a:br>
              <a:rPr lang="th-TH" sz="1200" dirty="0">
                <a:solidFill>
                  <a:schemeClr val="tx1">
                    <a:lumMod val="95000"/>
                    <a:lumOff val="5000"/>
                  </a:schemeClr>
                </a:solidFill>
                <a:latin typeface="Chulabhorn Likit Text Light" panose="00000400000000000000" pitchFamily="50" charset="-34"/>
                <a:cs typeface="Chulabhorn Likit Text Light" panose="00000400000000000000" pitchFamily="50" charset="-34"/>
              </a:rPr>
            </a:br>
            <a:r>
              <a:rPr lang="th-TH" sz="1200" dirty="0">
                <a:solidFill>
                  <a:schemeClr val="tx1">
                    <a:lumMod val="95000"/>
                    <a:lumOff val="5000"/>
                  </a:schemeClr>
                </a:solidFill>
                <a:latin typeface="Chulabhorn Likit Text Light" panose="00000400000000000000" pitchFamily="50" charset="-34"/>
                <a:cs typeface="Chulabhorn Likit Text Light" panose="00000400000000000000" pitchFamily="50" charset="-34"/>
              </a:rPr>
              <a:t>และสนับสนุนโครงการที่แก้ไขปัญหาและพัฒนาสตรี</a:t>
            </a:r>
          </a:p>
        </p:txBody>
      </p:sp>
      <p:sp>
        <p:nvSpPr>
          <p:cNvPr id="17" name="TextBox 16"/>
          <p:cNvSpPr txBox="1"/>
          <p:nvPr/>
        </p:nvSpPr>
        <p:spPr>
          <a:xfrm>
            <a:off x="96577" y="2031968"/>
            <a:ext cx="4064619" cy="267765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214308" indent="-214308">
              <a:buFont typeface="Wingdings" panose="05000000000000000000" pitchFamily="2" charset="2"/>
              <a:buChar char="Ø"/>
            </a:pPr>
            <a:r>
              <a:rPr lang="th-TH" sz="1200" b="1" dirty="0">
                <a:solidFill>
                  <a:srgbClr val="0000CC"/>
                </a:solidFill>
                <a:latin typeface="Chulabhorn Likit Text Light" panose="00000400000000000000" pitchFamily="50" charset="-34"/>
                <a:cs typeface="Chulabhorn Likit Text Light" panose="00000400000000000000" pitchFamily="50" charset="-34"/>
              </a:rPr>
              <a:t>คุณสมบัติ</a:t>
            </a:r>
          </a:p>
          <a:p>
            <a:pPr algn="thaiDist"/>
            <a:r>
              <a:rPr lang="th-TH" sz="1200" dirty="0">
                <a:latin typeface="Chulabhorn Likit Text Light" panose="00000400000000000000" pitchFamily="50" charset="-34"/>
                <a:cs typeface="Chulabhorn Likit Text Light" panose="00000400000000000000" pitchFamily="50" charset="-34"/>
              </a:rPr>
              <a:t>1. เป็นสมาชิกประเภทองค์กรสตรี</a:t>
            </a:r>
          </a:p>
          <a:p>
            <a:pPr algn="thaiDist"/>
            <a:r>
              <a:rPr lang="th-TH" sz="1200" dirty="0">
                <a:latin typeface="Chulabhorn Likit Text Light" panose="00000400000000000000" pitchFamily="50" charset="-34"/>
                <a:cs typeface="Chulabhorn Likit Text Light" panose="00000400000000000000" pitchFamily="50" charset="-34"/>
              </a:rPr>
              <a:t>2. มีสถานที่ทำงาน หรือสำนักงานใหญ่ตั้งอยู่ในท้องที่ที่ยื่นแบบ</a:t>
            </a:r>
          </a:p>
          <a:p>
            <a:pPr algn="thaiDist"/>
            <a:r>
              <a:rPr lang="th-TH" sz="1200" dirty="0">
                <a:latin typeface="Chulabhorn Likit Text Light" panose="00000400000000000000" pitchFamily="50" charset="-34"/>
                <a:cs typeface="Chulabhorn Likit Text Light" panose="00000400000000000000" pitchFamily="50" charset="-34"/>
              </a:rPr>
              <a:t>    ขอรับการสนับสนุนไม่น้อยกว่า 6 เดือน</a:t>
            </a:r>
          </a:p>
          <a:p>
            <a:pPr algn="thaiDist"/>
            <a:r>
              <a:rPr lang="th-TH" sz="1200" dirty="0">
                <a:latin typeface="Chulabhorn Likit Text Light" panose="00000400000000000000" pitchFamily="50" charset="-34"/>
                <a:cs typeface="Chulabhorn Likit Text Light" panose="00000400000000000000" pitchFamily="50" charset="-34"/>
              </a:rPr>
              <a:t>3. โครงการที่ขอรับการสนับสนุน ต้องเป็นโครงการที่ใช้จ่ายตาม</a:t>
            </a:r>
          </a:p>
          <a:p>
            <a:pPr algn="thaiDist"/>
            <a:r>
              <a:rPr lang="th-TH" sz="1200" dirty="0">
                <a:latin typeface="Chulabhorn Likit Text Light" panose="00000400000000000000" pitchFamily="50" charset="-34"/>
                <a:cs typeface="Chulabhorn Likit Text Light" panose="00000400000000000000" pitchFamily="50" charset="-34"/>
              </a:rPr>
              <a:t>    วัตถุประสงค์ของกองทุนตามข้อบังคับคณะกรรมการบริหาร</a:t>
            </a:r>
          </a:p>
          <a:p>
            <a:pPr algn="thaiDist"/>
            <a:r>
              <a:rPr lang="th-TH" sz="1200" dirty="0">
                <a:latin typeface="Chulabhorn Likit Text Light" panose="00000400000000000000" pitchFamily="50" charset="-34"/>
                <a:cs typeface="Chulabhorn Likit Text Light" panose="00000400000000000000" pitchFamily="50" charset="-34"/>
              </a:rPr>
              <a:t>    กองทุนพัฒนาบทบาทสตรี ว่าด้วยการบริหารกองทุนพัฒนา</a:t>
            </a:r>
          </a:p>
          <a:p>
            <a:pPr algn="thaiDist"/>
            <a:r>
              <a:rPr lang="th-TH" sz="1200" dirty="0">
                <a:latin typeface="Chulabhorn Likit Text Light" panose="00000400000000000000" pitchFamily="50" charset="-34"/>
                <a:cs typeface="Chulabhorn Likit Text Light" panose="00000400000000000000" pitchFamily="50" charset="-34"/>
              </a:rPr>
              <a:t>    บทบาทสตรี พ.ศ. 2559 </a:t>
            </a:r>
          </a:p>
          <a:p>
            <a:pPr algn="thaiDist"/>
            <a:r>
              <a:rPr lang="th-TH" sz="1200" dirty="0">
                <a:latin typeface="Chulabhorn Likit Text Light" panose="00000400000000000000" pitchFamily="50" charset="-34"/>
                <a:cs typeface="Chulabhorn Likit Text Light" panose="00000400000000000000" pitchFamily="50" charset="-34"/>
              </a:rPr>
              <a:t>4. วงเงิน</a:t>
            </a:r>
            <a:r>
              <a:rPr lang="th-TH" sz="1200" b="1" dirty="0">
                <a:solidFill>
                  <a:srgbClr val="FF0000"/>
                </a:solidFill>
                <a:latin typeface="Chulabhorn Likit Text Light" panose="00000400000000000000" pitchFamily="50" charset="-34"/>
                <a:cs typeface="Chulabhorn Likit Text Light" panose="00000400000000000000" pitchFamily="50" charset="-34"/>
              </a:rPr>
              <a:t>ไม่เกิน 200,000 </a:t>
            </a:r>
            <a:r>
              <a:rPr lang="th-TH" sz="1200" dirty="0">
                <a:latin typeface="Chulabhorn Likit Text Light" panose="00000400000000000000" pitchFamily="50" charset="-34"/>
                <a:cs typeface="Chulabhorn Likit Text Light" panose="00000400000000000000" pitchFamily="50" charset="-34"/>
              </a:rPr>
              <a:t>บาท </a:t>
            </a:r>
            <a:r>
              <a:rPr lang="th-TH" sz="1200" b="1" dirty="0">
                <a:solidFill>
                  <a:srgbClr val="0000CC"/>
                </a:solidFill>
                <a:latin typeface="Chulabhorn Likit Text Light" panose="00000400000000000000" pitchFamily="50" charset="-34"/>
                <a:cs typeface="Chulabhorn Likit Text Light" panose="00000400000000000000" pitchFamily="50" charset="-34"/>
              </a:rPr>
              <a:t>การอนุมัติเป็นอำนาจ อก</a:t>
            </a:r>
            <a:r>
              <a:rPr lang="th-TH" sz="1200" b="1" dirty="0" err="1">
                <a:solidFill>
                  <a:srgbClr val="0000CC"/>
                </a:solidFill>
                <a:latin typeface="Chulabhorn Likit Text Light" panose="00000400000000000000" pitchFamily="50" charset="-34"/>
                <a:cs typeface="Chulabhorn Likit Text Light" panose="00000400000000000000" pitchFamily="50" charset="-34"/>
              </a:rPr>
              <a:t>ส.จ</a:t>
            </a:r>
            <a:r>
              <a:rPr lang="th-TH" sz="1200" b="1" dirty="0">
                <a:solidFill>
                  <a:srgbClr val="0000CC"/>
                </a:solidFill>
                <a:latin typeface="Chulabhorn Likit Text Light" panose="00000400000000000000" pitchFamily="50" charset="-34"/>
                <a:cs typeface="Chulabhorn Likit Text Light" panose="00000400000000000000" pitchFamily="50" charset="-34"/>
              </a:rPr>
              <a:t>.</a:t>
            </a:r>
          </a:p>
          <a:p>
            <a:pPr algn="thaiDist"/>
            <a:r>
              <a:rPr lang="th-TH" sz="1200" dirty="0">
                <a:latin typeface="Chulabhorn Likit Text Light" panose="00000400000000000000" pitchFamily="50" charset="-34"/>
                <a:cs typeface="Chulabhorn Likit Text Light" panose="00000400000000000000" pitchFamily="50" charset="-34"/>
              </a:rPr>
              <a:t>5. วงเงิน</a:t>
            </a:r>
            <a:r>
              <a:rPr lang="th-TH" sz="1200" b="1" dirty="0">
                <a:solidFill>
                  <a:srgbClr val="FF0000"/>
                </a:solidFill>
                <a:latin typeface="Chulabhorn Likit Text Light" panose="00000400000000000000" pitchFamily="50" charset="-34"/>
                <a:cs typeface="Chulabhorn Likit Text Light" panose="00000400000000000000" pitchFamily="50" charset="-34"/>
              </a:rPr>
              <a:t>เกิน 200,000 </a:t>
            </a:r>
            <a:r>
              <a:rPr lang="th-TH" sz="1200" dirty="0">
                <a:latin typeface="Chulabhorn Likit Text Light" panose="00000400000000000000" pitchFamily="50" charset="-34"/>
                <a:cs typeface="Chulabhorn Likit Text Light" panose="00000400000000000000" pitchFamily="50" charset="-34"/>
              </a:rPr>
              <a:t>บาท </a:t>
            </a:r>
          </a:p>
          <a:p>
            <a:pPr algn="thaiDist"/>
            <a:r>
              <a:rPr lang="th-TH" sz="1200" dirty="0">
                <a:latin typeface="Chulabhorn Likit Text Light" panose="00000400000000000000" pitchFamily="50" charset="-34"/>
                <a:cs typeface="Chulabhorn Likit Text Light" panose="00000400000000000000" pitchFamily="50" charset="-34"/>
              </a:rPr>
              <a:t>    - ดำเนินการภายในจังหวัด </a:t>
            </a:r>
            <a:r>
              <a:rPr lang="th-TH" sz="1200" b="1" dirty="0">
                <a:solidFill>
                  <a:srgbClr val="0000CC"/>
                </a:solidFill>
                <a:latin typeface="Chulabhorn Likit Text Light" panose="00000400000000000000" pitchFamily="50" charset="-34"/>
                <a:cs typeface="Chulabhorn Likit Text Light" panose="00000400000000000000" pitchFamily="50" charset="-34"/>
              </a:rPr>
              <a:t>อก</a:t>
            </a:r>
            <a:r>
              <a:rPr lang="th-TH" sz="1200" b="1" dirty="0" err="1">
                <a:solidFill>
                  <a:srgbClr val="0000CC"/>
                </a:solidFill>
                <a:latin typeface="Chulabhorn Likit Text Light" panose="00000400000000000000" pitchFamily="50" charset="-34"/>
                <a:cs typeface="Chulabhorn Likit Text Light" panose="00000400000000000000" pitchFamily="50" charset="-34"/>
              </a:rPr>
              <a:t>ส.จ</a:t>
            </a:r>
            <a:r>
              <a:rPr lang="th-TH" sz="1200" b="1" dirty="0">
                <a:solidFill>
                  <a:srgbClr val="0000CC"/>
                </a:solidFill>
                <a:latin typeface="Chulabhorn Likit Text Light" panose="00000400000000000000" pitchFamily="50" charset="-34"/>
                <a:cs typeface="Chulabhorn Likit Text Light" panose="00000400000000000000" pitchFamily="50" charset="-34"/>
              </a:rPr>
              <a:t>. เห็นชอบ การอนุมัติเป็น</a:t>
            </a:r>
          </a:p>
          <a:p>
            <a:pPr algn="thaiDist"/>
            <a:r>
              <a:rPr lang="th-TH" sz="1200" b="1" dirty="0">
                <a:solidFill>
                  <a:srgbClr val="0000CC"/>
                </a:solidFill>
                <a:latin typeface="Chulabhorn Likit Text Light" panose="00000400000000000000" pitchFamily="50" charset="-34"/>
                <a:cs typeface="Chulabhorn Likit Text Light" panose="00000400000000000000" pitchFamily="50" charset="-34"/>
              </a:rPr>
              <a:t>      อำนาจ </a:t>
            </a:r>
            <a:r>
              <a:rPr lang="th-TH" sz="1200" b="1" dirty="0" err="1">
                <a:solidFill>
                  <a:srgbClr val="0000CC"/>
                </a:solidFill>
                <a:latin typeface="Chulabhorn Likit Text Light" panose="00000400000000000000" pitchFamily="50" charset="-34"/>
                <a:cs typeface="Chulabhorn Likit Text Light" panose="00000400000000000000" pitchFamily="50" charset="-34"/>
              </a:rPr>
              <a:t>คกส</a:t>
            </a:r>
            <a:r>
              <a:rPr lang="th-TH" sz="1200" b="1" dirty="0">
                <a:solidFill>
                  <a:srgbClr val="0000CC"/>
                </a:solidFill>
                <a:latin typeface="Chulabhorn Likit Text Light" panose="00000400000000000000" pitchFamily="50" charset="-34"/>
                <a:cs typeface="Chulabhorn Likit Text Light" panose="00000400000000000000" pitchFamily="50" charset="-34"/>
              </a:rPr>
              <a:t>.</a:t>
            </a:r>
          </a:p>
          <a:p>
            <a:pPr algn="thaiDist"/>
            <a:r>
              <a:rPr lang="th-TH" sz="1200" dirty="0">
                <a:latin typeface="Chulabhorn Likit Text Light" panose="00000400000000000000" pitchFamily="50" charset="-34"/>
                <a:cs typeface="Chulabhorn Likit Text Light" panose="00000400000000000000" pitchFamily="50" charset="-34"/>
              </a:rPr>
              <a:t>    - ดำเนินการครอบคลุมหลายจังหวัด เสนอ </a:t>
            </a:r>
            <a:r>
              <a:rPr lang="th-TH" sz="1200" b="1" dirty="0" err="1">
                <a:solidFill>
                  <a:srgbClr val="0000CC"/>
                </a:solidFill>
                <a:latin typeface="Chulabhorn Likit Text Light" panose="00000400000000000000" pitchFamily="50" charset="-34"/>
                <a:cs typeface="Chulabhorn Likit Text Light" panose="00000400000000000000" pitchFamily="50" charset="-34"/>
              </a:rPr>
              <a:t>คกส</a:t>
            </a:r>
            <a:r>
              <a:rPr lang="th-TH" sz="1200" b="1" dirty="0">
                <a:solidFill>
                  <a:srgbClr val="0000CC"/>
                </a:solidFill>
                <a:latin typeface="Chulabhorn Likit Text Light" panose="00000400000000000000" pitchFamily="50" charset="-34"/>
                <a:cs typeface="Chulabhorn Likit Text Light" panose="00000400000000000000" pitchFamily="50" charset="-34"/>
              </a:rPr>
              <a:t>. อนุมัติ (ใช้งบ </a:t>
            </a:r>
          </a:p>
          <a:p>
            <a:pPr algn="thaiDist"/>
            <a:r>
              <a:rPr lang="th-TH" sz="1200" b="1" dirty="0">
                <a:solidFill>
                  <a:srgbClr val="0000CC"/>
                </a:solidFill>
                <a:latin typeface="Chulabhorn Likit Text Light" panose="00000400000000000000" pitchFamily="50" charset="-34"/>
                <a:cs typeface="Chulabhorn Likit Text Light" panose="00000400000000000000" pitchFamily="50" charset="-34"/>
              </a:rPr>
              <a:t>      </a:t>
            </a:r>
            <a:r>
              <a:rPr lang="th-TH" sz="1200" b="1" dirty="0" err="1">
                <a:solidFill>
                  <a:srgbClr val="0000CC"/>
                </a:solidFill>
                <a:latin typeface="Chulabhorn Likit Text Light" panose="00000400000000000000" pitchFamily="50" charset="-34"/>
                <a:cs typeface="Chulabhorn Likit Text Light" panose="00000400000000000000" pitchFamily="50" charset="-34"/>
              </a:rPr>
              <a:t>สกส</a:t>
            </a:r>
            <a:r>
              <a:rPr lang="th-TH" sz="1200" b="1" dirty="0">
                <a:solidFill>
                  <a:srgbClr val="0000CC"/>
                </a:solidFill>
                <a:latin typeface="Chulabhorn Likit Text Light" panose="00000400000000000000" pitchFamily="50" charset="-34"/>
                <a:cs typeface="Chulabhorn Likit Text Light" panose="00000400000000000000" pitchFamily="50" charset="-34"/>
              </a:rPr>
              <a:t>.)</a:t>
            </a:r>
          </a:p>
        </p:txBody>
      </p:sp>
      <p:sp>
        <p:nvSpPr>
          <p:cNvPr id="21" name="TextBox 20"/>
          <p:cNvSpPr txBox="1"/>
          <p:nvPr/>
        </p:nvSpPr>
        <p:spPr>
          <a:xfrm>
            <a:off x="4302593" y="926141"/>
            <a:ext cx="4744440" cy="323165"/>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rtlCol="0" anchor="ctr" anchorCtr="0">
            <a:spAutoFit/>
          </a:bodyPr>
          <a:lstStyle/>
          <a:p>
            <a:pPr marL="257168" indent="-257168">
              <a:buFont typeface="Wingdings" panose="05000000000000000000" pitchFamily="2" charset="2"/>
              <a:buChar char="Ø"/>
            </a:pPr>
            <a:r>
              <a:rPr lang="th-TH" sz="1500" b="1" dirty="0">
                <a:solidFill>
                  <a:srgbClr val="0000CC"/>
                </a:solidFill>
                <a:latin typeface="Chulabhorn Likit Text Light๙" panose="00000400000000000000" pitchFamily="2" charset="-34"/>
                <a:cs typeface="Chulabhorn Likit Text Light๙" panose="00000400000000000000" pitchFamily="2" charset="-34"/>
              </a:rPr>
              <a:t>หลักเกณฑ์การพิจารณาจัดสรรสรรเงินอุดหนุน</a:t>
            </a:r>
          </a:p>
        </p:txBody>
      </p:sp>
      <p:sp>
        <p:nvSpPr>
          <p:cNvPr id="22" name="TextBox 21"/>
          <p:cNvSpPr txBox="1"/>
          <p:nvPr/>
        </p:nvSpPr>
        <p:spPr>
          <a:xfrm>
            <a:off x="4302593" y="1621641"/>
            <a:ext cx="4744440" cy="255454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thaiDist"/>
            <a:r>
              <a:rPr lang="th-TH" sz="1000" dirty="0">
                <a:latin typeface="Chulabhorn Likit Text Light" panose="00000400000000000000" pitchFamily="50" charset="-34"/>
                <a:cs typeface="Chulabhorn Likit Text Light" panose="00000400000000000000" pitchFamily="50" charset="-34"/>
              </a:rPr>
              <a:t>    พิจารณาตามหลักเกณฑ์เพื่อจัดสรรงบประมาณให้กับจังหวัด/กรุงเทพมหานครตามขนาดจังหวัด เล็ก กลาง ใหญ่ ร้อยละ 95 และผลการบริการจัดการหนี้ดีเด่นร้อยละ 5 ดังนี้ </a:t>
            </a:r>
          </a:p>
          <a:p>
            <a:r>
              <a:rPr lang="th-TH" sz="1000" dirty="0">
                <a:latin typeface="Chulabhorn Likit Text Light" panose="00000400000000000000" pitchFamily="50" charset="-34"/>
                <a:cs typeface="Chulabhorn Likit Text Light" panose="00000400000000000000" pitchFamily="50" charset="-34"/>
              </a:rPr>
              <a:t>    จังหวัด 76 จังหวัด และกรุงเทพมหานคร </a:t>
            </a:r>
          </a:p>
          <a:p>
            <a:r>
              <a:rPr lang="th-TH" sz="1000" dirty="0">
                <a:latin typeface="Chulabhorn Likit Text Light" panose="00000400000000000000" pitchFamily="50" charset="-34"/>
                <a:cs typeface="Chulabhorn Likit Text Light" panose="00000400000000000000" pitchFamily="50" charset="-34"/>
              </a:rPr>
              <a:t>- จังหวัดละ     1,830,000  บาท  จำนวน    1  จังหวัด   รวมเป็นเงิน        1,830,000    บาท</a:t>
            </a:r>
          </a:p>
          <a:p>
            <a:r>
              <a:rPr lang="th-TH" sz="1000" dirty="0">
                <a:latin typeface="Chulabhorn Likit Text Light" panose="00000400000000000000" pitchFamily="50" charset="-34"/>
                <a:cs typeface="Chulabhorn Likit Text Light" panose="00000400000000000000" pitchFamily="50" charset="-34"/>
              </a:rPr>
              <a:t>- จังหวัดละ     1,530,000  บาท  จำนวน    4  จังหวัด    รวมเป็นเงิน       6,120,000    บาท</a:t>
            </a:r>
          </a:p>
          <a:p>
            <a:r>
              <a:rPr lang="th-TH" sz="1000" dirty="0">
                <a:latin typeface="Chulabhorn Likit Text Light" panose="00000400000000000000" pitchFamily="50" charset="-34"/>
                <a:cs typeface="Chulabhorn Likit Text Light" panose="00000400000000000000" pitchFamily="50" charset="-34"/>
              </a:rPr>
              <a:t>- จังหวัดละ     1,400,000  บาท  จำนวน    1  จังหวัด   รวมเป็นเงิน       1,400,000    บาท</a:t>
            </a:r>
          </a:p>
          <a:p>
            <a:r>
              <a:rPr lang="th-TH" sz="1000" dirty="0">
                <a:latin typeface="Chulabhorn Likit Text Light" panose="00000400000000000000" pitchFamily="50" charset="-34"/>
                <a:cs typeface="Chulabhorn Likit Text Light" panose="00000400000000000000" pitchFamily="50" charset="-34"/>
              </a:rPr>
              <a:t>- จังหวัดละ     1,380,000  บาท  จำนวน   16 จังหวัด   รวมเป็นเงิน     22,080,000    บาท</a:t>
            </a:r>
          </a:p>
          <a:p>
            <a:r>
              <a:rPr lang="th-TH" sz="1000" dirty="0">
                <a:latin typeface="Chulabhorn Likit Text Light" panose="00000400000000000000" pitchFamily="50" charset="-34"/>
                <a:cs typeface="Chulabhorn Likit Text Light" panose="00000400000000000000" pitchFamily="50" charset="-34"/>
              </a:rPr>
              <a:t>- จังหวัดละ     1,280,000  บาท  จำนวน    1  จังหวัด   รวมเป็นเงิน        1,280,000    บาท</a:t>
            </a:r>
          </a:p>
          <a:p>
            <a:r>
              <a:rPr lang="th-TH" sz="1000" dirty="0">
                <a:latin typeface="Chulabhorn Likit Text Light" panose="00000400000000000000" pitchFamily="50" charset="-34"/>
                <a:cs typeface="Chulabhorn Likit Text Light" panose="00000400000000000000" pitchFamily="50" charset="-34"/>
              </a:rPr>
              <a:t>- จังหวัดละ     1,250,000  บาท  จำนวน    6  จังหวัด   รวมเป็นเงิน       7,500,000    บาท</a:t>
            </a:r>
          </a:p>
          <a:p>
            <a:r>
              <a:rPr lang="th-TH" sz="1000" dirty="0">
                <a:latin typeface="Chulabhorn Likit Text Light" panose="00000400000000000000" pitchFamily="50" charset="-34"/>
                <a:cs typeface="Chulabhorn Likit Text Light" panose="00000400000000000000" pitchFamily="50" charset="-34"/>
              </a:rPr>
              <a:t>- จังหวัดละ     1,130,000  บาท  จำนวน     1  จังหวัด    รวมเป็นเงิน        1,130,000    บาท</a:t>
            </a:r>
          </a:p>
          <a:p>
            <a:r>
              <a:rPr lang="th-TH" sz="1000" dirty="0">
                <a:latin typeface="Chulabhorn Likit Text Light" panose="00000400000000000000" pitchFamily="50" charset="-34"/>
                <a:cs typeface="Chulabhorn Likit Text Light" panose="00000400000000000000" pitchFamily="50" charset="-34"/>
              </a:rPr>
              <a:t>- จังหวัดละ     1,100,000  บาท  จำนวน   15  จังหวัด    รวมเป็นเงิน     16,500,000    บาท</a:t>
            </a:r>
          </a:p>
          <a:p>
            <a:r>
              <a:rPr lang="th-TH" sz="1000" dirty="0">
                <a:latin typeface="Chulabhorn Likit Text Light" panose="00000400000000000000" pitchFamily="50" charset="-34"/>
                <a:cs typeface="Chulabhorn Likit Text Light" panose="00000400000000000000" pitchFamily="50" charset="-34"/>
              </a:rPr>
              <a:t>- จังหวัดละ      980,000  บาท  จำนวน   10  จังหวัด   รวมเป็นเงิน      9,800,000    บาท</a:t>
            </a:r>
          </a:p>
          <a:p>
            <a:r>
              <a:rPr lang="th-TH" sz="1000" dirty="0">
                <a:latin typeface="Chulabhorn Likit Text Light" panose="00000400000000000000" pitchFamily="50" charset="-34"/>
                <a:cs typeface="Chulabhorn Likit Text Light" panose="00000400000000000000" pitchFamily="50" charset="-34"/>
              </a:rPr>
              <a:t>- จังหวัดละ      830,000  บาท  จำนวน   22  จังหวัด   รวมเป็นเงิน       1,830,000    บาท</a:t>
            </a:r>
          </a:p>
          <a:p>
            <a:r>
              <a:rPr lang="th-TH" sz="1000" dirty="0">
                <a:latin typeface="Chulabhorn Likit Text Light" panose="00000400000000000000" pitchFamily="50" charset="-34"/>
                <a:cs typeface="Chulabhorn Likit Text Light" panose="00000400000000000000" pitchFamily="50" charset="-34"/>
              </a:rPr>
              <a:t>- สำนักงานกองทุนพัฒนาบทบาทสตรี                               เป็นเงิน       4,100,000    บาท</a:t>
            </a:r>
          </a:p>
          <a:p>
            <a:pPr algn="r"/>
            <a:r>
              <a:rPr lang="th-TH" sz="1000" b="1" dirty="0">
                <a:latin typeface="Chulabhorn Likit Text Light" panose="00000400000000000000" pitchFamily="50" charset="-34"/>
                <a:cs typeface="Chulabhorn Likit Text Light" panose="00000400000000000000" pitchFamily="50" charset="-34"/>
              </a:rPr>
              <a:t>รวมเป็นเงินทั้งสิ้น    จำนวน </a:t>
            </a:r>
            <a:r>
              <a:rPr lang="th-TH" sz="1000" b="1" dirty="0">
                <a:solidFill>
                  <a:srgbClr val="FF0000"/>
                </a:solidFill>
                <a:latin typeface="Chulabhorn Likit Text Light" panose="00000400000000000000" pitchFamily="50" charset="-34"/>
                <a:cs typeface="Chulabhorn Likit Text Light" panose="00000400000000000000" pitchFamily="50" charset="-34"/>
              </a:rPr>
              <a:t>90</a:t>
            </a:r>
            <a:r>
              <a:rPr lang="en-US" sz="1000" b="1" dirty="0">
                <a:solidFill>
                  <a:srgbClr val="FF0000"/>
                </a:solidFill>
                <a:latin typeface="Chulabhorn Likit Text Light" panose="00000400000000000000" pitchFamily="50" charset="-34"/>
                <a:cs typeface="Chulabhorn Likit Text Light" panose="00000400000000000000" pitchFamily="50" charset="-34"/>
              </a:rPr>
              <a:t>,000,000 </a:t>
            </a:r>
            <a:r>
              <a:rPr lang="th-TH" sz="1000" b="1" dirty="0">
                <a:latin typeface="Chulabhorn Likit Text Light" panose="00000400000000000000" pitchFamily="50" charset="-34"/>
                <a:cs typeface="Chulabhorn Likit Text Light" panose="00000400000000000000" pitchFamily="50" charset="-34"/>
              </a:rPr>
              <a:t>บาท</a:t>
            </a:r>
          </a:p>
          <a:p>
            <a:endParaRPr lang="th-TH" sz="1000" dirty="0">
              <a:latin typeface="Chulabhorn Likit Text Light" panose="00000400000000000000" pitchFamily="50" charset="-34"/>
              <a:cs typeface="Chulabhorn Likit Text Light" panose="00000400000000000000" pitchFamily="50" charset="-34"/>
            </a:endParaRPr>
          </a:p>
        </p:txBody>
      </p:sp>
      <p:grpSp>
        <p:nvGrpSpPr>
          <p:cNvPr id="29" name="กลุ่ม 28"/>
          <p:cNvGrpSpPr/>
          <p:nvPr/>
        </p:nvGrpSpPr>
        <p:grpSpPr>
          <a:xfrm>
            <a:off x="-425531" y="4710616"/>
            <a:ext cx="5576155" cy="475469"/>
            <a:chOff x="-425532" y="4710612"/>
            <a:chExt cx="5576155" cy="475468"/>
          </a:xfrm>
        </p:grpSpPr>
        <p:grpSp>
          <p:nvGrpSpPr>
            <p:cNvPr id="52" name="กลุ่ม 51"/>
            <p:cNvGrpSpPr/>
            <p:nvPr/>
          </p:nvGrpSpPr>
          <p:grpSpPr>
            <a:xfrm>
              <a:off x="-425532" y="4710612"/>
              <a:ext cx="5576155" cy="475468"/>
              <a:chOff x="-425532" y="4710612"/>
              <a:chExt cx="5576155" cy="475468"/>
            </a:xfrm>
          </p:grpSpPr>
          <p:grpSp>
            <p:nvGrpSpPr>
              <p:cNvPr id="54" name="กลุ่ม 53"/>
              <p:cNvGrpSpPr/>
              <p:nvPr/>
            </p:nvGrpSpPr>
            <p:grpSpPr>
              <a:xfrm>
                <a:off x="-425532" y="4744286"/>
                <a:ext cx="3197332" cy="419753"/>
                <a:chOff x="-468560" y="4744285"/>
                <a:chExt cx="3197332" cy="419753"/>
              </a:xfrm>
            </p:grpSpPr>
            <p:sp>
              <p:nvSpPr>
                <p:cNvPr id="63" name="รูปห้าเหลี่ยม 62">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64" name="รูปห้าเหลี่ยม 63">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55" name="กลุ่ม 54"/>
              <p:cNvGrpSpPr/>
              <p:nvPr/>
            </p:nvGrpSpPr>
            <p:grpSpPr>
              <a:xfrm>
                <a:off x="2771800" y="4710612"/>
                <a:ext cx="2378823" cy="475468"/>
                <a:chOff x="3507388" y="4717424"/>
                <a:chExt cx="2378823" cy="475468"/>
              </a:xfrm>
            </p:grpSpPr>
            <p:grpSp>
              <p:nvGrpSpPr>
                <p:cNvPr id="56" name="กลุ่ม 55"/>
                <p:cNvGrpSpPr/>
                <p:nvPr/>
              </p:nvGrpSpPr>
              <p:grpSpPr>
                <a:xfrm>
                  <a:off x="4284268" y="4717424"/>
                  <a:ext cx="1601943" cy="405692"/>
                  <a:chOff x="6239008" y="4519859"/>
                  <a:chExt cx="1601943" cy="405692"/>
                </a:xfrm>
              </p:grpSpPr>
              <p:pic>
                <p:nvPicPr>
                  <p:cNvPr id="58"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59"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60" name="กลุ่ม 59"/>
                  <p:cNvGrpSpPr/>
                  <p:nvPr/>
                </p:nvGrpSpPr>
                <p:grpSpPr>
                  <a:xfrm>
                    <a:off x="6619048" y="4614121"/>
                    <a:ext cx="626890" cy="294323"/>
                    <a:chOff x="6589062" y="4638694"/>
                    <a:chExt cx="413122" cy="193959"/>
                  </a:xfrm>
                </p:grpSpPr>
                <p:pic>
                  <p:nvPicPr>
                    <p:cNvPr id="61"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62"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57"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30" name="สี่เหลี่ยมผืนผ้ามุมมน 29">
            <a:extLst>
              <a:ext uri="{FF2B5EF4-FFF2-40B4-BE49-F238E27FC236}">
                <a16:creationId xmlns:a16="http://schemas.microsoft.com/office/drawing/2014/main" id="{DBD58DB1-2D1D-473D-B9E5-40B9622A67E9}"/>
              </a:ext>
            </a:extLst>
          </p:cNvPr>
          <p:cNvSpPr/>
          <p:nvPr/>
        </p:nvSpPr>
        <p:spPr>
          <a:xfrm>
            <a:off x="187262" y="579916"/>
            <a:ext cx="2637846" cy="44722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solidFill>
                  <a:schemeClr val="bg1"/>
                </a:solidFill>
                <a:latin typeface="Chulabhorn Likit Text Light" panose="00000400000000000000" pitchFamily="50" charset="-34"/>
                <a:cs typeface="Chulabhorn Likit Text Light" panose="00000400000000000000" pitchFamily="50" charset="-34"/>
              </a:rPr>
              <a:t>เงินอุดหนุน</a:t>
            </a:r>
          </a:p>
        </p:txBody>
      </p:sp>
      <p:sp>
        <p:nvSpPr>
          <p:cNvPr id="2" name="รูปห้าเหลี่ยม 74">
            <a:extLst>
              <a:ext uri="{FF2B5EF4-FFF2-40B4-BE49-F238E27FC236}">
                <a16:creationId xmlns:a16="http://schemas.microsoft.com/office/drawing/2014/main" id="{C0117023-558B-BA1E-75C9-E65D561C00D3}"/>
              </a:ext>
            </a:extLst>
          </p:cNvPr>
          <p:cNvSpPr/>
          <p:nvPr/>
        </p:nvSpPr>
        <p:spPr>
          <a:xfrm rot="10800000">
            <a:off x="-482997" y="-3301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a:extLst>
              <a:ext uri="{FF2B5EF4-FFF2-40B4-BE49-F238E27FC236}">
                <a16:creationId xmlns:a16="http://schemas.microsoft.com/office/drawing/2014/main" id="{4BE54B4D-BE97-DAEA-F238-AFECFB0DCB24}"/>
              </a:ext>
            </a:extLst>
          </p:cNvPr>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A57B3FE0-21CC-EB92-0A4A-6FEBBF353C2D}"/>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6" name="กลุ่ม 79">
              <a:extLst>
                <a:ext uri="{FF2B5EF4-FFF2-40B4-BE49-F238E27FC236}">
                  <a16:creationId xmlns:a16="http://schemas.microsoft.com/office/drawing/2014/main" id="{341DA414-8886-0BC8-AFF3-3CCDF32DABA8}"/>
                </a:ext>
              </a:extLst>
            </p:cNvPr>
            <p:cNvGrpSpPr/>
            <p:nvPr/>
          </p:nvGrpSpPr>
          <p:grpSpPr>
            <a:xfrm>
              <a:off x="5724128" y="-39281"/>
              <a:ext cx="4226810" cy="594807"/>
              <a:chOff x="5724128" y="-39281"/>
              <a:chExt cx="4226810" cy="594807"/>
            </a:xfrm>
          </p:grpSpPr>
          <p:grpSp>
            <p:nvGrpSpPr>
              <p:cNvPr id="7" name="กลุ่ม 80">
                <a:extLst>
                  <a:ext uri="{FF2B5EF4-FFF2-40B4-BE49-F238E27FC236}">
                    <a16:creationId xmlns:a16="http://schemas.microsoft.com/office/drawing/2014/main" id="{77D9C022-BDFD-8EB5-CF85-3EC13C170363}"/>
                  </a:ext>
                </a:extLst>
              </p:cNvPr>
              <p:cNvGrpSpPr/>
              <p:nvPr/>
            </p:nvGrpSpPr>
            <p:grpSpPr>
              <a:xfrm>
                <a:off x="5724128" y="-39281"/>
                <a:ext cx="4226810" cy="594807"/>
                <a:chOff x="5940152" y="-38542"/>
                <a:chExt cx="3725324" cy="594807"/>
              </a:xfrm>
            </p:grpSpPr>
            <p:sp>
              <p:nvSpPr>
                <p:cNvPr id="10" name="รูปห้าเหลี่ยม 83">
                  <a:extLst>
                    <a:ext uri="{FF2B5EF4-FFF2-40B4-BE49-F238E27FC236}">
                      <a16:creationId xmlns:a16="http://schemas.microsoft.com/office/drawing/2014/main" id="{B291E9C0-A452-CCE3-0983-3CC83A6FBCAC}"/>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1" name="รูปห้าเหลี่ยม 84">
                  <a:extLst>
                    <a:ext uri="{FF2B5EF4-FFF2-40B4-BE49-F238E27FC236}">
                      <a16:creationId xmlns:a16="http://schemas.microsoft.com/office/drawing/2014/main" id="{CED7310A-C4D4-7330-04DC-4721FC526C4E}"/>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8" name="Picture 2" descr="C:\Users\Administrator\Desktop\Untitled-1.png">
                <a:extLst>
                  <a:ext uri="{FF2B5EF4-FFF2-40B4-BE49-F238E27FC236}">
                    <a16:creationId xmlns:a16="http://schemas.microsoft.com/office/drawing/2014/main" id="{ACCAAC38-547F-33F6-46C5-774C7CBC17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9" name="TextBox 7">
                <a:extLst>
                  <a:ext uri="{FF2B5EF4-FFF2-40B4-BE49-F238E27FC236}">
                    <a16:creationId xmlns:a16="http://schemas.microsoft.com/office/drawing/2014/main" id="{B5547D5F-2FB3-3832-B2DD-C17382FC7E0D}"/>
                  </a:ext>
                </a:extLst>
              </p:cNvPr>
              <p:cNvSpPr txBox="1"/>
              <p:nvPr/>
            </p:nvSpPr>
            <p:spPr>
              <a:xfrm>
                <a:off x="7163613" y="68020"/>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sp>
        <p:nvSpPr>
          <p:cNvPr id="13" name="Rectangle 114">
            <a:extLst>
              <a:ext uri="{FF2B5EF4-FFF2-40B4-BE49-F238E27FC236}">
                <a16:creationId xmlns:a16="http://schemas.microsoft.com/office/drawing/2014/main" id="{D00A324B-4D67-610F-8421-60F05A597E30}"/>
              </a:ext>
            </a:extLst>
          </p:cNvPr>
          <p:cNvSpPr/>
          <p:nvPr/>
        </p:nvSpPr>
        <p:spPr>
          <a:xfrm>
            <a:off x="-309417"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smtClean="0">
                <a:solidFill>
                  <a:schemeClr val="bg1"/>
                </a:solidFill>
                <a:latin typeface="Chulabhorn Likit Text Light" panose="00000400000000000000" pitchFamily="50" charset="-34"/>
                <a:cs typeface="Chulabhorn Likit Text Light" panose="00000400000000000000" pitchFamily="50" charset="-34"/>
              </a:rPr>
              <a:t>4.1 การ</a:t>
            </a:r>
            <a:r>
              <a:rPr lang="th-TH" sz="1500" b="1" dirty="0">
                <a:solidFill>
                  <a:schemeClr val="bg1"/>
                </a:solidFill>
                <a:latin typeface="Chulabhorn Likit Text Light" panose="00000400000000000000" pitchFamily="50" charset="-34"/>
                <a:cs typeface="Chulabhorn Likit Text Light" panose="00000400000000000000" pitchFamily="50" charset="-34"/>
              </a:rPr>
              <a:t>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170594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01525" y="-3557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39281"/>
              <a:ext cx="4226810" cy="594807"/>
              <a:chOff x="5724128" y="-39281"/>
              <a:chExt cx="4226810" cy="594807"/>
            </a:xfrm>
          </p:grpSpPr>
          <p:grpSp>
            <p:nvGrpSpPr>
              <p:cNvPr id="6" name="กลุ่ม 80"/>
              <p:cNvGrpSpPr/>
              <p:nvPr/>
            </p:nvGrpSpPr>
            <p:grpSpPr>
              <a:xfrm>
                <a:off x="5724128" y="-39281"/>
                <a:ext cx="4226810" cy="594807"/>
                <a:chOff x="5940152" y="-38542"/>
                <a:chExt cx="3725324" cy="594807"/>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21768" y="70916"/>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114"/>
          <p:cNvSpPr/>
          <p:nvPr/>
        </p:nvSpPr>
        <p:spPr>
          <a:xfrm>
            <a:off x="139194" y="74453"/>
            <a:ext cx="5908110" cy="4413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การเบิกจ่ายงบประมาณกองทุนพัฒนาบทบาทสตรี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25" name="สี่เหลี่ยมผืนผ้า: มุมมนด้านทแยง 24">
            <a:extLst>
              <a:ext uri="{FF2B5EF4-FFF2-40B4-BE49-F238E27FC236}">
                <a16:creationId xmlns:a16="http://schemas.microsoft.com/office/drawing/2014/main" id="{ED1A8304-A14A-147E-C728-F3588E4DFFF5}"/>
              </a:ext>
            </a:extLst>
          </p:cNvPr>
          <p:cNvSpPr/>
          <p:nvPr/>
        </p:nvSpPr>
        <p:spPr>
          <a:xfrm>
            <a:off x="142339" y="601407"/>
            <a:ext cx="2133600" cy="324036"/>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425" b="1" dirty="0">
                <a:solidFill>
                  <a:srgbClr val="002060"/>
                </a:solidFill>
                <a:latin typeface="Chulabhorn Likit Text Light" panose="00000400000000000000" pitchFamily="50" charset="-34"/>
                <a:cs typeface="Chulabhorn Likit Text Light" panose="00000400000000000000" pitchFamily="50" charset="-34"/>
              </a:rPr>
              <a:t>เงินอุดหนุน</a:t>
            </a:r>
          </a:p>
        </p:txBody>
      </p:sp>
      <p:graphicFrame>
        <p:nvGraphicFramePr>
          <p:cNvPr id="28" name="Content Placeholder 3">
            <a:extLst>
              <a:ext uri="{FF2B5EF4-FFF2-40B4-BE49-F238E27FC236}">
                <a16:creationId xmlns:a16="http://schemas.microsoft.com/office/drawing/2014/main" id="{1E6B19A1-EAE7-EFC2-581C-C61A59A61A21}"/>
              </a:ext>
            </a:extLst>
          </p:cNvPr>
          <p:cNvGraphicFramePr>
            <a:graphicFrameLocks/>
          </p:cNvGraphicFramePr>
          <p:nvPr>
            <p:extLst>
              <p:ext uri="{D42A27DB-BD31-4B8C-83A1-F6EECF244321}">
                <p14:modId xmlns:p14="http://schemas.microsoft.com/office/powerpoint/2010/main" val="442006204"/>
              </p:ext>
            </p:extLst>
          </p:nvPr>
        </p:nvGraphicFramePr>
        <p:xfrm>
          <a:off x="305526" y="953352"/>
          <a:ext cx="8694967" cy="3748830"/>
        </p:xfrm>
        <a:graphic>
          <a:graphicData uri="http://schemas.openxmlformats.org/drawingml/2006/table">
            <a:tbl>
              <a:tblPr firstRow="1" bandRow="1">
                <a:tableStyleId>{5C22544A-7EE6-4342-B048-85BDC9FD1C3A}</a:tableStyleId>
              </a:tblPr>
              <a:tblGrid>
                <a:gridCol w="399095">
                  <a:extLst>
                    <a:ext uri="{9D8B030D-6E8A-4147-A177-3AD203B41FA5}">
                      <a16:colId xmlns:a16="http://schemas.microsoft.com/office/drawing/2014/main" val="1847874424"/>
                    </a:ext>
                  </a:extLst>
                </a:gridCol>
                <a:gridCol w="1809207">
                  <a:extLst>
                    <a:ext uri="{9D8B030D-6E8A-4147-A177-3AD203B41FA5}">
                      <a16:colId xmlns:a16="http://schemas.microsoft.com/office/drawing/2014/main" val="2613160997"/>
                    </a:ext>
                  </a:extLst>
                </a:gridCol>
                <a:gridCol w="900861">
                  <a:extLst>
                    <a:ext uri="{9D8B030D-6E8A-4147-A177-3AD203B41FA5}">
                      <a16:colId xmlns:a16="http://schemas.microsoft.com/office/drawing/2014/main" val="149493681"/>
                    </a:ext>
                  </a:extLst>
                </a:gridCol>
                <a:gridCol w="5585804">
                  <a:extLst>
                    <a:ext uri="{9D8B030D-6E8A-4147-A177-3AD203B41FA5}">
                      <a16:colId xmlns:a16="http://schemas.microsoft.com/office/drawing/2014/main" val="2423762698"/>
                    </a:ext>
                  </a:extLst>
                </a:gridCol>
              </a:tblGrid>
              <a:tr h="445157">
                <a:tc>
                  <a:txBody>
                    <a:bodyPr/>
                    <a:lstStyle/>
                    <a:p>
                      <a:pPr algn="ctr"/>
                      <a:r>
                        <a:rPr lang="th-TH" sz="1200" dirty="0">
                          <a:latin typeface="Chulabhorn Likit Text Light" panose="00000400000000000000" pitchFamily="50" charset="-34"/>
                          <a:cs typeface="Chulabhorn Likit Text Light" panose="00000400000000000000" pitchFamily="50" charset="-34"/>
                        </a:rPr>
                        <a:t>ที่</a:t>
                      </a:r>
                    </a:p>
                  </a:txBody>
                  <a:tcPr marL="68580" marR="68580" marT="34290" marB="34290"/>
                </a:tc>
                <a:tc>
                  <a:txBody>
                    <a:bodyPr/>
                    <a:lstStyle/>
                    <a:p>
                      <a:pPr algn="ctr"/>
                      <a:r>
                        <a:rPr lang="th-TH" sz="1200" dirty="0">
                          <a:latin typeface="Chulabhorn Likit Text Light" panose="00000400000000000000" pitchFamily="50" charset="-34"/>
                          <a:cs typeface="Chulabhorn Likit Text Light" panose="00000400000000000000" pitchFamily="50" charset="-34"/>
                        </a:rPr>
                        <a:t>จัดสรรจำนวน</a:t>
                      </a:r>
                    </a:p>
                    <a:p>
                      <a:pPr algn="ctr"/>
                      <a:r>
                        <a:rPr lang="th-TH" sz="1200" dirty="0">
                          <a:latin typeface="Chulabhorn Likit Text Light" panose="00000400000000000000" pitchFamily="50" charset="-34"/>
                          <a:cs typeface="Chulabhorn Likit Text Light" panose="00000400000000000000" pitchFamily="50" charset="-34"/>
                        </a:rPr>
                        <a:t>(บาท)</a:t>
                      </a:r>
                    </a:p>
                  </a:txBody>
                  <a:tcPr marL="68580" marR="68580" marT="34290" marB="34290"/>
                </a:tc>
                <a:tc>
                  <a:txBody>
                    <a:bodyPr/>
                    <a:lstStyle/>
                    <a:p>
                      <a:pPr algn="ctr"/>
                      <a:r>
                        <a:rPr lang="th-TH" sz="1200" dirty="0">
                          <a:latin typeface="Chulabhorn Likit Text Light" panose="00000400000000000000" pitchFamily="50" charset="-34"/>
                          <a:cs typeface="Chulabhorn Likit Text Light" panose="00000400000000000000" pitchFamily="50" charset="-34"/>
                        </a:rPr>
                        <a:t>จำนวนจังหวัด</a:t>
                      </a:r>
                    </a:p>
                  </a:txBody>
                  <a:tcPr marL="68580" marR="68580" marT="34290" marB="34290"/>
                </a:tc>
                <a:tc>
                  <a:txBody>
                    <a:bodyPr/>
                    <a:lstStyle/>
                    <a:p>
                      <a:pPr algn="ctr"/>
                      <a:r>
                        <a:rPr lang="th-TH" sz="1200" dirty="0">
                          <a:latin typeface="Chulabhorn Likit Text Light" panose="00000400000000000000" pitchFamily="50" charset="-34"/>
                          <a:cs typeface="Chulabhorn Likit Text Light" panose="00000400000000000000" pitchFamily="50" charset="-34"/>
                        </a:rPr>
                        <a:t>จังหวัด</a:t>
                      </a:r>
                    </a:p>
                  </a:txBody>
                  <a:tcPr marL="68580" marR="68580" marT="34290" marB="34290"/>
                </a:tc>
                <a:extLst>
                  <a:ext uri="{0D108BD9-81ED-4DB2-BD59-A6C34878D82A}">
                    <a16:rowId xmlns:a16="http://schemas.microsoft.com/office/drawing/2014/main" val="682340547"/>
                  </a:ext>
                </a:extLst>
              </a:tr>
              <a:tr h="246008">
                <a:tc>
                  <a:txBody>
                    <a:bodyPr/>
                    <a:lstStyle/>
                    <a:p>
                      <a:pPr algn="ctr"/>
                      <a:r>
                        <a:rPr lang="th-TH" sz="1050" b="1" dirty="0">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1,830,000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ชัยภูมิ</a:t>
                      </a:r>
                    </a:p>
                  </a:txBody>
                  <a:tcPr marL="68580" marR="68580" marT="34290" marB="34290"/>
                </a:tc>
                <a:extLst>
                  <a:ext uri="{0D108BD9-81ED-4DB2-BD59-A6C34878D82A}">
                    <a16:rowId xmlns:a16="http://schemas.microsoft.com/office/drawing/2014/main" val="306934674"/>
                  </a:ext>
                </a:extLst>
              </a:tr>
              <a:tr h="246008">
                <a:tc>
                  <a:txBody>
                    <a:bodyPr/>
                    <a:lstStyle/>
                    <a:p>
                      <a:pPr algn="ctr"/>
                      <a:r>
                        <a:rPr lang="th-TH" sz="1050" b="1" dirty="0">
                          <a:latin typeface="Chulabhorn Likit Text Light" panose="00000400000000000000" pitchFamily="50" charset="-34"/>
                          <a:cs typeface="Chulabhorn Likit Text Light" panose="00000400000000000000" pitchFamily="50" charset="-34"/>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1,530,000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4</a:t>
                      </a:r>
                    </a:p>
                  </a:txBody>
                  <a:tcPr marL="68580" marR="68580" marT="34290" marB="34290"/>
                </a:tc>
                <a:tc>
                  <a:txBody>
                    <a:bodyPr/>
                    <a:lstStyle/>
                    <a:p>
                      <a:r>
                        <a:rPr lang="th-TH" sz="1050" b="1" dirty="0">
                          <a:latin typeface="Chulabhorn Likit Text Light" panose="00000400000000000000" pitchFamily="50" charset="-34"/>
                          <a:cs typeface="Chulabhorn Likit Text Light" panose="00000400000000000000" pitchFamily="50" charset="-34"/>
                        </a:rPr>
                        <a:t>ชลบุรี เชียงราย เชียงใหม่ ร้อยเอ็ด</a:t>
                      </a:r>
                    </a:p>
                  </a:txBody>
                  <a:tcPr marL="68580" marR="68580" marT="34290" marB="34290"/>
                </a:tc>
                <a:extLst>
                  <a:ext uri="{0D108BD9-81ED-4DB2-BD59-A6C34878D82A}">
                    <a16:rowId xmlns:a16="http://schemas.microsoft.com/office/drawing/2014/main" val="2948726895"/>
                  </a:ext>
                </a:extLst>
              </a:tr>
              <a:tr h="246008">
                <a:tc>
                  <a:txBody>
                    <a:bodyPr/>
                    <a:lstStyle/>
                    <a:p>
                      <a:pPr algn="ctr"/>
                      <a:r>
                        <a:rPr lang="th-TH" sz="1050" b="1" dirty="0">
                          <a:latin typeface="Chulabhorn Likit Text Light" panose="00000400000000000000" pitchFamily="50" charset="-34"/>
                          <a:cs typeface="Chulabhorn Likit Text Light" panose="00000400000000000000" pitchFamily="50" charset="-34"/>
                        </a:rPr>
                        <a:t>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1,400,000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สุโขทัย</a:t>
                      </a:r>
                    </a:p>
                  </a:txBody>
                  <a:tcPr marL="68580" marR="68580" marT="34290" marB="34290"/>
                </a:tc>
                <a:extLst>
                  <a:ext uri="{0D108BD9-81ED-4DB2-BD59-A6C34878D82A}">
                    <a16:rowId xmlns:a16="http://schemas.microsoft.com/office/drawing/2014/main" val="3182517776"/>
                  </a:ext>
                </a:extLst>
              </a:tr>
              <a:tr h="421728">
                <a:tc>
                  <a:txBody>
                    <a:bodyPr/>
                    <a:lstStyle/>
                    <a:p>
                      <a:pPr algn="ctr"/>
                      <a:r>
                        <a:rPr lang="th-TH" sz="1050" b="1" dirty="0">
                          <a:latin typeface="Chulabhorn Likit Text Light" panose="00000400000000000000" pitchFamily="50" charset="-34"/>
                          <a:cs typeface="Chulabhorn Likit Text Light" panose="00000400000000000000" pitchFamily="50" charset="-34"/>
                        </a:rPr>
                        <a:t>4</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1,380,000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กรุงเทพมหานคร ขอนแก่น นครราชสีมา นครศรีธรรมราช นครสวรรค์ นนทบุรี บุรีรัมย์ ปทุมธานี ศรีสะเกษ สกลนคร สงขลา สมุทรปราการ สุราษฎร์ธานี สุรินทร์ อุดรธานี อุบลราชธานี</a:t>
                      </a:r>
                    </a:p>
                  </a:txBody>
                  <a:tcPr marL="68580" marR="68580" marT="34290" marB="34290"/>
                </a:tc>
                <a:extLst>
                  <a:ext uri="{0D108BD9-81ED-4DB2-BD59-A6C34878D82A}">
                    <a16:rowId xmlns:a16="http://schemas.microsoft.com/office/drawing/2014/main" val="3465715051"/>
                  </a:ext>
                </a:extLst>
              </a:tr>
              <a:tr h="316134">
                <a:tc>
                  <a:txBody>
                    <a:bodyPr/>
                    <a:lstStyle/>
                    <a:p>
                      <a:pPr algn="ctr"/>
                      <a:r>
                        <a:rPr lang="th-TH" sz="1050" b="1" dirty="0">
                          <a:latin typeface="Chulabhorn Likit Text Light" panose="00000400000000000000" pitchFamily="50" charset="-34"/>
                          <a:cs typeface="Chulabhorn Likit Text Light" panose="00000400000000000000" pitchFamily="50" charset="-34"/>
                        </a:rPr>
                        <a:t>5</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1,280,000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อ่างทอง</a:t>
                      </a:r>
                    </a:p>
                  </a:txBody>
                  <a:tcPr marL="68580" marR="68580" marT="34290" marB="34290"/>
                </a:tc>
                <a:extLst>
                  <a:ext uri="{0D108BD9-81ED-4DB2-BD59-A6C34878D82A}">
                    <a16:rowId xmlns:a16="http://schemas.microsoft.com/office/drawing/2014/main" val="3073016809"/>
                  </a:ext>
                </a:extLst>
              </a:tr>
              <a:tr h="316595">
                <a:tc>
                  <a:txBody>
                    <a:bodyPr/>
                    <a:lstStyle/>
                    <a:p>
                      <a:pPr algn="ctr"/>
                      <a:r>
                        <a:rPr lang="th-TH" sz="1050" b="1" dirty="0">
                          <a:latin typeface="Chulabhorn Likit Text Light" panose="00000400000000000000" pitchFamily="50" charset="-34"/>
                          <a:cs typeface="Chulabhorn Likit Text Light" panose="00000400000000000000" pitchFamily="50" charset="-34"/>
                        </a:rPr>
                        <a:t>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1,250,000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กาญจนบุรี ตาก เพชรบูรณ์ ระยอง ราชบุรี สุพรรณบุรี </a:t>
                      </a:r>
                    </a:p>
                  </a:txBody>
                  <a:tcPr marL="68580" marR="68580" marT="34290" marB="34290"/>
                </a:tc>
                <a:extLst>
                  <a:ext uri="{0D108BD9-81ED-4DB2-BD59-A6C34878D82A}">
                    <a16:rowId xmlns:a16="http://schemas.microsoft.com/office/drawing/2014/main" val="3266904182"/>
                  </a:ext>
                </a:extLst>
              </a:tr>
              <a:tr h="246008">
                <a:tc>
                  <a:txBody>
                    <a:bodyPr/>
                    <a:lstStyle/>
                    <a:p>
                      <a:pPr algn="ctr"/>
                      <a:r>
                        <a:rPr lang="th-TH" sz="1050" b="1" dirty="0">
                          <a:latin typeface="Chulabhorn Likit Text Light" panose="00000400000000000000" pitchFamily="50" charset="-34"/>
                          <a:cs typeface="Chulabhorn Likit Text Light" panose="00000400000000000000" pitchFamily="50" charset="-34"/>
                        </a:rPr>
                        <a:t>7</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1,130,000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สมุทรสาคร</a:t>
                      </a:r>
                    </a:p>
                  </a:txBody>
                  <a:tcPr marL="68580" marR="68580" marT="34290" marB="34290"/>
                </a:tc>
                <a:extLst>
                  <a:ext uri="{0D108BD9-81ED-4DB2-BD59-A6C34878D82A}">
                    <a16:rowId xmlns:a16="http://schemas.microsoft.com/office/drawing/2014/main" val="502904962"/>
                  </a:ext>
                </a:extLst>
              </a:tr>
              <a:tr h="421728">
                <a:tc>
                  <a:txBody>
                    <a:bodyPr/>
                    <a:lstStyle/>
                    <a:p>
                      <a:pPr algn="ctr"/>
                      <a:r>
                        <a:rPr lang="th-TH" sz="1050" b="1" dirty="0">
                          <a:latin typeface="Chulabhorn Likit Text Light" panose="00000400000000000000" pitchFamily="50" charset="-34"/>
                          <a:cs typeface="Chulabhorn Likit Text Light" panose="00000400000000000000" pitchFamily="50" charset="-34"/>
                        </a:rPr>
                        <a:t>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1,100,000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15</a:t>
                      </a:r>
                    </a:p>
                  </a:txBody>
                  <a:tcPr marL="68580" marR="68580" marT="34290" marB="34290"/>
                </a:tc>
                <a:tc>
                  <a:txBody>
                    <a:bodyPr/>
                    <a:lstStyle/>
                    <a:p>
                      <a:r>
                        <a:rPr lang="th-TH" sz="1050" b="1" dirty="0">
                          <a:latin typeface="Chulabhorn Likit Text Light" panose="00000400000000000000" pitchFamily="50" charset="-34"/>
                          <a:cs typeface="Chulabhorn Likit Text Light" panose="00000400000000000000" pitchFamily="50" charset="-34"/>
                        </a:rPr>
                        <a:t>กาฬสินธุ์ กำแพงเพชร ฉะเชิงเทรา ตรัง นครปฐม นครพนม นราธิวาส ปัตตานี พระนครศรีอยุธยา พิษณุโลก มหาสารคาม ลพบุรี ลำปาง เลย สระบุรี</a:t>
                      </a:r>
                    </a:p>
                  </a:txBody>
                  <a:tcPr marL="68580" marR="68580" marT="34290" marB="34290"/>
                </a:tc>
                <a:extLst>
                  <a:ext uri="{0D108BD9-81ED-4DB2-BD59-A6C34878D82A}">
                    <a16:rowId xmlns:a16="http://schemas.microsoft.com/office/drawing/2014/main" val="2089147349"/>
                  </a:ext>
                </a:extLst>
              </a:tr>
              <a:tr h="246008">
                <a:tc>
                  <a:txBody>
                    <a:bodyPr/>
                    <a:lstStyle/>
                    <a:p>
                      <a:pPr algn="ctr"/>
                      <a:r>
                        <a:rPr lang="th-TH" sz="1050" b="1" dirty="0">
                          <a:latin typeface="Chulabhorn Likit Text Light" panose="00000400000000000000" pitchFamily="50" charset="-34"/>
                          <a:cs typeface="Chulabhorn Likit Text Light" panose="00000400000000000000" pitchFamily="50" charset="-34"/>
                        </a:rPr>
                        <a:t>9</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980,000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10</a:t>
                      </a:r>
                    </a:p>
                  </a:txBody>
                  <a:tcPr marL="68580" marR="68580" marT="34290" marB="34290"/>
                </a:tc>
                <a:tc>
                  <a:txBody>
                    <a:bodyPr/>
                    <a:lstStyle/>
                    <a:p>
                      <a:r>
                        <a:rPr lang="th-TH" sz="1050" b="1" dirty="0">
                          <a:latin typeface="Chulabhorn Likit Text Light" panose="00000400000000000000" pitchFamily="50" charset="-34"/>
                          <a:cs typeface="Chulabhorn Likit Text Light" panose="00000400000000000000" pitchFamily="50" charset="-34"/>
                        </a:rPr>
                        <a:t>ชุมพร น่าน พะเยา พิจิตร แพร่ แม่ฮ่องสอน สตูล สระแก้ว อุตรดิตถ์ อุทัยธานี</a:t>
                      </a:r>
                    </a:p>
                  </a:txBody>
                  <a:tcPr marL="68580" marR="68580" marT="34290" marB="34290"/>
                </a:tc>
                <a:extLst>
                  <a:ext uri="{0D108BD9-81ED-4DB2-BD59-A6C34878D82A}">
                    <a16:rowId xmlns:a16="http://schemas.microsoft.com/office/drawing/2014/main" val="1278522053"/>
                  </a:ext>
                </a:extLst>
              </a:tr>
              <a:tr h="597448">
                <a:tc>
                  <a:txBody>
                    <a:bodyPr/>
                    <a:lstStyle/>
                    <a:p>
                      <a:pPr algn="ctr"/>
                      <a:r>
                        <a:rPr lang="th-TH" sz="1050" b="1" dirty="0">
                          <a:latin typeface="Chulabhorn Likit Text Light" panose="00000400000000000000" pitchFamily="50" charset="-34"/>
                          <a:cs typeface="Chulabhorn Likit Text Light" panose="00000400000000000000" pitchFamily="50" charset="-34"/>
                        </a:rPr>
                        <a:t>10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830,000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050" b="1" dirty="0">
                          <a:latin typeface="Chulabhorn Likit Text Light" panose="00000400000000000000" pitchFamily="50" charset="-34"/>
                          <a:cs typeface="Chulabhorn Likit Text Light" panose="00000400000000000000" pitchFamily="50" charset="-34"/>
                        </a:rPr>
                        <a:t>22</a:t>
                      </a:r>
                    </a:p>
                  </a:txBody>
                  <a:tcPr marL="68580" marR="68580" marT="34290" marB="34290"/>
                </a:tc>
                <a:tc>
                  <a:txBody>
                    <a:bodyPr/>
                    <a:lstStyle/>
                    <a:p>
                      <a:r>
                        <a:rPr lang="th-TH" sz="1050" b="1" dirty="0">
                          <a:latin typeface="Chulabhorn Likit Text Light" panose="00000400000000000000" pitchFamily="50" charset="-34"/>
                          <a:cs typeface="Chulabhorn Likit Text Light" panose="00000400000000000000" pitchFamily="50" charset="-34"/>
                        </a:rPr>
                        <a:t>กระบี่ จันทบุรี ชัยนาท ตราด นครนายก บึงกาฬ ประจวบคีรีขันธ์ ปราจีนบุรี พังงา พัทลุง เพชรบุรี ภูเก็ต มุกดาหาร ยโสธร ยะลา ระนอง ลำพูน สมุทรสงคราม สิงห์บุรี หนองคาย หนองบัวลำภู อำนาจเจริญ</a:t>
                      </a:r>
                    </a:p>
                  </a:txBody>
                  <a:tcPr marL="68580" marR="68580" marT="34290" marB="34290"/>
                </a:tc>
                <a:extLst>
                  <a:ext uri="{0D108BD9-81ED-4DB2-BD59-A6C34878D82A}">
                    <a16:rowId xmlns:a16="http://schemas.microsoft.com/office/drawing/2014/main" val="811690931"/>
                  </a:ext>
                </a:extLst>
              </a:tr>
            </a:tbl>
          </a:graphicData>
        </a:graphic>
      </p:graphicFrame>
    </p:spTree>
    <p:extLst>
      <p:ext uri="{BB962C8B-B14F-4D97-AF65-F5344CB8AC3E}">
        <p14:creationId xmlns:p14="http://schemas.microsoft.com/office/powerpoint/2010/main" val="90786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34858"/>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6491" y="76378"/>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0" y="4710616"/>
            <a:ext cx="5150624"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26"/>
          <p:cNvSpPr/>
          <p:nvPr/>
        </p:nvSpPr>
        <p:spPr>
          <a:xfrm>
            <a:off x="197514" y="635244"/>
            <a:ext cx="8748972" cy="809068"/>
          </a:xfrm>
          <a:prstGeom prst="rect">
            <a:avLst/>
          </a:prstGeom>
        </p:spPr>
        <p:txBody>
          <a:bodyPr wrap="square">
            <a:spAutoFit/>
          </a:bodyPr>
          <a:lstStyle/>
          <a:p>
            <a:pPr indent="877729" algn="thaiDist">
              <a:lnSpc>
                <a:spcPct val="115000"/>
              </a:lnSpc>
              <a:spcBef>
                <a:spcPts val="450"/>
              </a:spcBef>
            </a:pPr>
            <a:r>
              <a:rPr lang="th-TH" sz="1350" b="1" spc="-23"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การจัดสรรเงินอุดหนุน กองทุนพัฒนาบทบาทสตรี ประจำปีงบประมาณ พ.ศ. ๒๕๖๖</a:t>
            </a:r>
            <a:r>
              <a:rPr lang="th-TH" sz="1350" b="1" spc="-30"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จำนวน ๙๐,๐๐๐,๐๐๐ บาท</a:t>
            </a:r>
            <a:r>
              <a:rPr lang="th-TH"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br>
              <a:rPr lang="th-TH"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(เก้าสิบล้านบาทถ้วน) โดยพิจารณาจากขนาดจังหวัด ร้อยละ ๙๕ และผลการบริหารจัดการหนี้ดีเด่น ร้อยละ ๕</a:t>
            </a:r>
            <a:br>
              <a:rPr lang="th-TH"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350"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35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graphicFrame>
        <p:nvGraphicFramePr>
          <p:cNvPr id="31" name="Table 30"/>
          <p:cNvGraphicFramePr>
            <a:graphicFrameLocks noGrp="1"/>
          </p:cNvGraphicFramePr>
          <p:nvPr>
            <p:extLst>
              <p:ext uri="{D42A27DB-BD31-4B8C-83A1-F6EECF244321}">
                <p14:modId xmlns:p14="http://schemas.microsoft.com/office/powerpoint/2010/main" val="2859853696"/>
              </p:ext>
            </p:extLst>
          </p:nvPr>
        </p:nvGraphicFramePr>
        <p:xfrm>
          <a:off x="213086" y="1381831"/>
          <a:ext cx="8748970" cy="3372404"/>
        </p:xfrm>
        <a:graphic>
          <a:graphicData uri="http://schemas.openxmlformats.org/drawingml/2006/table">
            <a:tbl>
              <a:tblPr firstRow="1" firstCol="1" bandRow="1">
                <a:tableStyleId>{5C22544A-7EE6-4342-B048-85BDC9FD1C3A}</a:tableStyleId>
              </a:tblPr>
              <a:tblGrid>
                <a:gridCol w="657967">
                  <a:extLst>
                    <a:ext uri="{9D8B030D-6E8A-4147-A177-3AD203B41FA5}">
                      <a16:colId xmlns:a16="http://schemas.microsoft.com/office/drawing/2014/main" val="2068194611"/>
                    </a:ext>
                  </a:extLst>
                </a:gridCol>
                <a:gridCol w="1656734">
                  <a:extLst>
                    <a:ext uri="{9D8B030D-6E8A-4147-A177-3AD203B41FA5}">
                      <a16:colId xmlns:a16="http://schemas.microsoft.com/office/drawing/2014/main" val="2709258495"/>
                    </a:ext>
                  </a:extLst>
                </a:gridCol>
                <a:gridCol w="1962998">
                  <a:extLst>
                    <a:ext uri="{9D8B030D-6E8A-4147-A177-3AD203B41FA5}">
                      <a16:colId xmlns:a16="http://schemas.microsoft.com/office/drawing/2014/main" val="1512933622"/>
                    </a:ext>
                  </a:extLst>
                </a:gridCol>
                <a:gridCol w="2017525">
                  <a:extLst>
                    <a:ext uri="{9D8B030D-6E8A-4147-A177-3AD203B41FA5}">
                      <a16:colId xmlns:a16="http://schemas.microsoft.com/office/drawing/2014/main" val="566430264"/>
                    </a:ext>
                  </a:extLst>
                </a:gridCol>
                <a:gridCol w="2453746">
                  <a:extLst>
                    <a:ext uri="{9D8B030D-6E8A-4147-A177-3AD203B41FA5}">
                      <a16:colId xmlns:a16="http://schemas.microsoft.com/office/drawing/2014/main" val="3646101090"/>
                    </a:ext>
                  </a:extLst>
                </a:gridCol>
              </a:tblGrid>
              <a:tr h="452797">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a:t>
                      </a:r>
                      <a:r>
                        <a:rPr lang="en-US" sz="1400" dirty="0">
                          <a:effectLst/>
                          <a:latin typeface="Chulabhorn Likit Text Light" panose="00000400000000000000" pitchFamily="50" charset="-34"/>
                          <a:cs typeface="Chulabhorn Likit Text Light" panose="00000400000000000000" pitchFamily="50" charset="-34"/>
                        </a:rPr>
                        <a:t>  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a:t>
                      </a:r>
                      <a:r>
                        <a:rPr lang="th-TH" sz="1400" dirty="0" smtClean="0">
                          <a:effectLst/>
                          <a:latin typeface="Chulabhorn Likit Text Light" panose="00000400000000000000" pitchFamily="50" charset="-34"/>
                          <a:cs typeface="Chulabhorn Likit Text Light" panose="00000400000000000000" pitchFamily="50" charset="-34"/>
                        </a:rPr>
                        <a:t>งบประมาณ</a:t>
                      </a:r>
                      <a:br>
                        <a:rPr lang="th-TH" sz="1400" dirty="0" smtClean="0">
                          <a:effectLst/>
                          <a:latin typeface="Chulabhorn Likit Text Light" panose="00000400000000000000" pitchFamily="50" charset="-34"/>
                          <a:cs typeface="Chulabhorn Likit Text Light" panose="00000400000000000000" pitchFamily="50" charset="-34"/>
                        </a:rPr>
                      </a:br>
                      <a:r>
                        <a:rPr lang="th-TH" sz="1400" dirty="0" smtClean="0">
                          <a:effectLst/>
                          <a:latin typeface="Chulabhorn Likit Text Light" panose="00000400000000000000" pitchFamily="50" charset="-34"/>
                          <a:cs typeface="Chulabhorn Likit Text Light" panose="00000400000000000000" pitchFamily="50" charset="-34"/>
                        </a:rPr>
                        <a:t>ที่</a:t>
                      </a:r>
                      <a:r>
                        <a:rPr lang="th-TH" sz="1400" dirty="0">
                          <a:effectLst/>
                          <a:latin typeface="Chulabhorn Likit Text Light" panose="00000400000000000000" pitchFamily="50" charset="-34"/>
                          <a:cs typeface="Chulabhorn Likit Text Light" panose="00000400000000000000" pitchFamily="50" charset="-34"/>
                        </a:rPr>
                        <a:t>ได้รับการจัดสรร</a:t>
                      </a:r>
                    </a:p>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ชัยภูมิ</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450,000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defTabSz="625475">
                        <a:lnSpc>
                          <a:spcPct val="115000"/>
                        </a:lnSpc>
                        <a:spcAft>
                          <a:spcPts val="0"/>
                        </a:spcAft>
                        <a:tabLst>
                          <a:tab pos="896938" algn="l"/>
                        </a:tabLst>
                      </a:pP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ชลบุรี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1,530,000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เชียงราย</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1,530,000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254147">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เชียงใหม่</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1,530,000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ร้อยเอ็ด</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1,530,000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สุโขทัย</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300,000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1,400,000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ขอนแก่น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8</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นครราชสีมา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9</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นครศรีธรรมราช</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pP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265574">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นครสวรรค์</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gn="ctr">
                        <a:lnSpc>
                          <a:spcPct val="115000"/>
                        </a:lnSpc>
                        <a:spcAft>
                          <a:spcPts val="0"/>
                        </a:spcAft>
                        <a:tabLst>
                          <a:tab pos="806450" algn="l"/>
                        </a:tabLst>
                      </a:pP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5" name="Rectangle 114">
            <a:extLst>
              <a:ext uri="{FF2B5EF4-FFF2-40B4-BE49-F238E27FC236}">
                <a16:creationId xmlns:a16="http://schemas.microsoft.com/office/drawing/2014/main" id="{21A2D3FF-828C-DAA8-189C-30815340436C}"/>
              </a:ext>
            </a:extLst>
          </p:cNvPr>
          <p:cNvSpPr/>
          <p:nvPr/>
        </p:nvSpPr>
        <p:spPr>
          <a:xfrm>
            <a:off x="103617" y="32022"/>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57728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8650" y="6191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3628813805"/>
              </p:ext>
            </p:extLst>
          </p:nvPr>
        </p:nvGraphicFramePr>
        <p:xfrm>
          <a:off x="267091" y="873084"/>
          <a:ext cx="8640960" cy="382801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28527">
                <a:tc>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cs typeface="Chulabhorn Likit Text Light" panose="00000400000000000000" pitchFamily="50" charset="-34"/>
                        </a:rPr>
                        <a:t>ลำดับ</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cs typeface="Chulabhorn Likit Text Light" panose="00000400000000000000" pitchFamily="50" charset="-34"/>
                        </a:rPr>
                        <a:t>จังหวัด</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cs typeface="Chulabhorn Likit Text Light" panose="00000400000000000000" pitchFamily="50" charset="-34"/>
                        </a:rPr>
                        <a:t>ขนาดจังหวัด</a:t>
                      </a:r>
                      <a:r>
                        <a:rPr lang="en-US" sz="1400" dirty="0">
                          <a:solidFill>
                            <a:schemeClr val="bg1"/>
                          </a:solidFill>
                          <a:effectLst/>
                          <a:latin typeface="Chulabhorn Likit Text Light" panose="00000400000000000000" pitchFamily="50" charset="-34"/>
                          <a:cs typeface="Chulabhorn Likit Text Light" panose="00000400000000000000" pitchFamily="50" charset="-34"/>
                        </a:rPr>
                        <a:t>  95%</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solidFill>
                            <a:schemeClr val="bg1"/>
                          </a:solidFill>
                          <a:effectLst/>
                          <a:latin typeface="Chulabhorn Likit Text Light" panose="00000400000000000000" pitchFamily="50" charset="-34"/>
                          <a:cs typeface="Chulabhorn Likit Text Light" panose="00000400000000000000" pitchFamily="50" charset="-34"/>
                        </a:rPr>
                        <a:t> 5%</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cs typeface="Chulabhorn Likit Text Light" panose="00000400000000000000" pitchFamily="50" charset="-34"/>
                        </a:rPr>
                        <a:t>รวม</a:t>
                      </a:r>
                      <a:r>
                        <a:rPr lang="th-TH" sz="1400" dirty="0" smtClean="0">
                          <a:solidFill>
                            <a:schemeClr val="bg1"/>
                          </a:solidFill>
                          <a:effectLst/>
                          <a:latin typeface="Chulabhorn Likit Text Light" panose="00000400000000000000" pitchFamily="50" charset="-34"/>
                          <a:cs typeface="Chulabhorn Likit Text Light" panose="00000400000000000000" pitchFamily="50" charset="-34"/>
                        </a:rPr>
                        <a:t>งบประมาณ</a:t>
                      </a:r>
                      <a:br>
                        <a:rPr lang="th-TH" sz="1400" dirty="0" smtClean="0">
                          <a:solidFill>
                            <a:schemeClr val="bg1"/>
                          </a:solidFill>
                          <a:effectLst/>
                          <a:latin typeface="Chulabhorn Likit Text Light" panose="00000400000000000000" pitchFamily="50" charset="-34"/>
                          <a:cs typeface="Chulabhorn Likit Text Light" panose="00000400000000000000" pitchFamily="50" charset="-34"/>
                        </a:rPr>
                      </a:br>
                      <a:r>
                        <a:rPr lang="th-TH" sz="1400" dirty="0" smtClean="0">
                          <a:solidFill>
                            <a:schemeClr val="bg1"/>
                          </a:solidFill>
                          <a:effectLst/>
                          <a:latin typeface="Chulabhorn Likit Text Light" panose="00000400000000000000" pitchFamily="50" charset="-34"/>
                          <a:cs typeface="Chulabhorn Likit Text Light" panose="00000400000000000000" pitchFamily="50" charset="-34"/>
                        </a:rPr>
                        <a:t>ที่</a:t>
                      </a:r>
                      <a:r>
                        <a:rPr lang="th-TH" sz="1400" dirty="0">
                          <a:solidFill>
                            <a:schemeClr val="bg1"/>
                          </a:solidFill>
                          <a:effectLst/>
                          <a:latin typeface="Chulabhorn Likit Text Light" panose="00000400000000000000" pitchFamily="50" charset="-34"/>
                          <a:cs typeface="Chulabhorn Likit Text Light" panose="00000400000000000000" pitchFamily="50" charset="-34"/>
                        </a:rPr>
                        <a:t>ได้รับการจัดสรร</a:t>
                      </a:r>
                    </a:p>
                    <a:p>
                      <a:pPr algn="ctr">
                        <a:lnSpc>
                          <a:spcPct val="115000"/>
                        </a:lnSpc>
                        <a:spcAft>
                          <a:spcPts val="0"/>
                        </a:spcAft>
                      </a:pPr>
                      <a:r>
                        <a:rPr lang="th-TH"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11</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นนทบุรี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12</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บุรีรัมย์</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9992">
                <a:tc>
                  <a:txBody>
                    <a:bodyPr/>
                    <a:lstStyle/>
                    <a:p>
                      <a:pPr algn="ctr">
                        <a:lnSpc>
                          <a:spcPct val="115000"/>
                        </a:lnSpc>
                        <a:spcAft>
                          <a:spcPts val="0"/>
                        </a:spcAft>
                      </a:pPr>
                      <a:r>
                        <a:rPr lang="en-US" sz="1400" dirty="0" smtClean="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ปทุมธานี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14</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ศรีสะเกษ</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15</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สกลนคร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16</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สงขลา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17</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สมุทรปราการ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18</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สุราษฎร์ธานี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19</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สุรินทร์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9992">
                <a:tc>
                  <a:txBody>
                    <a:bodyPr/>
                    <a:lstStyle/>
                    <a:p>
                      <a:pPr algn="ct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20</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อุดรธานี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baseline="0"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7" name="Rectangle 26"/>
          <p:cNvSpPr/>
          <p:nvPr/>
        </p:nvSpPr>
        <p:spPr>
          <a:xfrm>
            <a:off x="160294" y="588943"/>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FF78D014-1FCD-B20A-A155-AE618D380381}"/>
              </a:ext>
            </a:extLst>
          </p:cNvPr>
          <p:cNvSpPr/>
          <p:nvPr/>
        </p:nvSpPr>
        <p:spPr>
          <a:xfrm>
            <a:off x="108587"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73502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1439" y="81117"/>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4162400446"/>
              </p:ext>
            </p:extLst>
          </p:nvPr>
        </p:nvGraphicFramePr>
        <p:xfrm>
          <a:off x="325226" y="976477"/>
          <a:ext cx="8640960" cy="373971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13759">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a:t>
                      </a:r>
                      <a:r>
                        <a:rPr lang="en-US" sz="1400" dirty="0">
                          <a:effectLst/>
                          <a:latin typeface="Chulabhorn Likit Text Light" panose="00000400000000000000" pitchFamily="50" charset="-34"/>
                          <a:cs typeface="Chulabhorn Likit Text Light" panose="00000400000000000000" pitchFamily="50" charset="-34"/>
                        </a:rPr>
                        <a:t>  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1330">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อุบลราชธานี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22</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อ่างทอง</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450,000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กาญจนบุรี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24</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ตาก</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เพชรบูรณ์</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26</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ระยอง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29965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27</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ราชบุรี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28</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สุพรรณบุรี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1,250,000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29</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สมุทรสาคร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300,000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1330">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30</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กาฬสินธุ์</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7" name="Rectangle 26"/>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635164D5-70F6-27E4-7FCF-D5281A025F24}"/>
              </a:ext>
            </a:extLst>
          </p:cNvPr>
          <p:cNvSpPr/>
          <p:nvPr/>
        </p:nvSpPr>
        <p:spPr>
          <a:xfrm>
            <a:off x="91751"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30847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1439" y="66423"/>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7" name="Table 26"/>
          <p:cNvGraphicFramePr>
            <a:graphicFrameLocks noGrp="1"/>
          </p:cNvGraphicFramePr>
          <p:nvPr>
            <p:extLst>
              <p:ext uri="{D42A27DB-BD31-4B8C-83A1-F6EECF244321}">
                <p14:modId xmlns:p14="http://schemas.microsoft.com/office/powerpoint/2010/main" val="4112027121"/>
              </p:ext>
            </p:extLst>
          </p:nvPr>
        </p:nvGraphicFramePr>
        <p:xfrm>
          <a:off x="267091" y="913029"/>
          <a:ext cx="8640960" cy="380605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24784">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ลำดับ</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จังหวัด</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ขนาดจังหวัด</a:t>
                      </a:r>
                      <a:r>
                        <a:rPr lang="en-US" sz="1400" b="1" dirty="0">
                          <a:solidFill>
                            <a:schemeClr val="bg1"/>
                          </a:solidFill>
                          <a:effectLst/>
                          <a:latin typeface="Chulabhorn Likit Text Light" panose="00000400000000000000" pitchFamily="50" charset="-34"/>
                          <a:cs typeface="Chulabhorn Likit Text Light" panose="00000400000000000000" pitchFamily="50" charset="-34"/>
                        </a:rPr>
                        <a:t>  95%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จังหวัดบริหารดีเด่น</a:t>
                      </a:r>
                      <a:r>
                        <a:rPr lang="en-US" sz="1400" b="1" dirty="0">
                          <a:solidFill>
                            <a:schemeClr val="bg1"/>
                          </a:solidFill>
                          <a:effectLst/>
                          <a:latin typeface="Chulabhorn Likit Text Light" panose="00000400000000000000" pitchFamily="50" charset="-34"/>
                          <a:cs typeface="Chulabhorn Likit Text Light" panose="00000400000000000000" pitchFamily="50" charset="-34"/>
                        </a:rPr>
                        <a:t> 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31</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กำแพงเพชร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32</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ฉะเชิงเทรา</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33</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ตรัง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34</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นครปฐม</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นครพนม</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36</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นราธิวาส</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37</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ปัตตานี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38</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พระนครศรีอยุธยา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39</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พิษณุโลก</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40</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มหาสารคาม</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8" name="Rectangle 27"/>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26" name="Rectangle 114">
            <a:extLst>
              <a:ext uri="{FF2B5EF4-FFF2-40B4-BE49-F238E27FC236}">
                <a16:creationId xmlns:a16="http://schemas.microsoft.com/office/drawing/2014/main" id="{D99390C1-0410-CE33-D209-D7D0B3B8DBF5}"/>
              </a:ext>
            </a:extLst>
          </p:cNvPr>
          <p:cNvSpPr/>
          <p:nvPr/>
        </p:nvSpPr>
        <p:spPr>
          <a:xfrm>
            <a:off x="108545"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50248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1439" y="6191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2343095344"/>
              </p:ext>
            </p:extLst>
          </p:nvPr>
        </p:nvGraphicFramePr>
        <p:xfrm>
          <a:off x="325226" y="976477"/>
          <a:ext cx="8640960" cy="380605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24784">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ลำดับ</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จังหวัด</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ขนาดจังหวัด</a:t>
                      </a:r>
                      <a:r>
                        <a:rPr lang="en-US" sz="1400" b="1" dirty="0">
                          <a:solidFill>
                            <a:schemeClr val="bg1"/>
                          </a:solidFill>
                          <a:effectLst/>
                          <a:latin typeface="Chulabhorn Likit Text Light" panose="00000400000000000000" pitchFamily="50" charset="-34"/>
                          <a:cs typeface="Chulabhorn Likit Text Light" panose="00000400000000000000" pitchFamily="50" charset="-34"/>
                        </a:rPr>
                        <a:t>  95%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จังหวัดบริหารดีเด่น</a:t>
                      </a:r>
                      <a:r>
                        <a:rPr lang="en-US" sz="1400" b="1" dirty="0">
                          <a:solidFill>
                            <a:schemeClr val="bg1"/>
                          </a:solidFill>
                          <a:effectLst/>
                          <a:latin typeface="Chulabhorn Likit Text Light" panose="00000400000000000000" pitchFamily="50" charset="-34"/>
                          <a:cs typeface="Chulabhorn Likit Text Light" panose="00000400000000000000" pitchFamily="50" charset="-34"/>
                        </a:rPr>
                        <a:t> 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dirty="0">
                          <a:solidFill>
                            <a:schemeClr val="bg1"/>
                          </a:solidFill>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41</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ลพบุรี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42</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ลำปาง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43</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เลย</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44</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สระบุรี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1,100,000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45</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ชุมพร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46</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น่าน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47</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พะเยา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48</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พิจิตร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7796">
                <a:tc>
                  <a:txBody>
                    <a:bodyPr/>
                    <a:lstStyle/>
                    <a:p>
                      <a:pPr algn="ctr">
                        <a:lnSpc>
                          <a:spcPct val="115000"/>
                        </a:lnSpc>
                        <a:spcAft>
                          <a:spcPts val="0"/>
                        </a:spcAft>
                      </a:pP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49</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แพร่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7796">
                <a:tc>
                  <a:txBody>
                    <a:bodyPr/>
                    <a:lstStyle/>
                    <a:p>
                      <a:pPr algn="ct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50</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แม่ฮ่องสอน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7" name="Rectangle 26"/>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B742F960-EC86-5290-7621-5A38EB019D5E}"/>
              </a:ext>
            </a:extLst>
          </p:cNvPr>
          <p:cNvSpPr/>
          <p:nvPr/>
        </p:nvSpPr>
        <p:spPr>
          <a:xfrm>
            <a:off x="96577"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85418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noGrp="1"/>
          </p:cNvSpPr>
          <p:nvPr>
            <p:ph idx="1"/>
          </p:nvPr>
        </p:nvSpPr>
        <p:spPr>
          <a:xfrm>
            <a:off x="717401" y="1853313"/>
            <a:ext cx="7886700" cy="1114715"/>
          </a:xfrm>
          <a:prstGeom prst="rect">
            <a:avLst/>
          </a:prstGeom>
          <a:solidFill>
            <a:schemeClr val="accent2">
              <a:lumMod val="20000"/>
              <a:lumOff val="80000"/>
            </a:schemeClr>
          </a:solidFill>
          <a:ln>
            <a:solidFill>
              <a:srgbClr val="FF0000"/>
            </a:solidFill>
          </a:ln>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3000"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ระเบียบวาระที่ </a:t>
            </a:r>
            <a:r>
              <a:rPr lang="th-TH" sz="3000" b="1" dirty="0">
                <a:solidFill>
                  <a:srgbClr val="002060"/>
                </a:solidFill>
                <a:latin typeface="Chulabhorn Likit Text Light" panose="00000400000000000000" pitchFamily="50" charset="-34"/>
                <a:cs typeface="Chulabhorn Likit Text Light" panose="00000400000000000000" pitchFamily="50" charset="-34"/>
              </a:rPr>
              <a:t>1 เรื่องประธานแจ้งที่ประชุมทราบ </a:t>
            </a:r>
          </a:p>
        </p:txBody>
      </p:sp>
      <p:grpSp>
        <p:nvGrpSpPr>
          <p:cNvPr id="22" name="Group 70"/>
          <p:cNvGrpSpPr/>
          <p:nvPr/>
        </p:nvGrpSpPr>
        <p:grpSpPr>
          <a:xfrm>
            <a:off x="-17686" y="-203698"/>
            <a:ext cx="9184298" cy="1266725"/>
            <a:chOff x="-23581" y="-27159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2" name="กลุ่ม 31"/>
          <p:cNvGrpSpPr/>
          <p:nvPr/>
        </p:nvGrpSpPr>
        <p:grpSpPr>
          <a:xfrm>
            <a:off x="-425532" y="4710612"/>
            <a:ext cx="5576155" cy="47546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3512803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61306" y="79731"/>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583241163"/>
              </p:ext>
            </p:extLst>
          </p:nvPr>
        </p:nvGraphicFramePr>
        <p:xfrm>
          <a:off x="325226" y="976477"/>
          <a:ext cx="8640960" cy="380605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24784">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a:t>
                      </a:r>
                      <a:r>
                        <a:rPr lang="en-US" sz="1400" dirty="0">
                          <a:effectLst/>
                          <a:latin typeface="Chulabhorn Likit Text Light" panose="00000400000000000000" pitchFamily="50" charset="-34"/>
                          <a:cs typeface="Chulabhorn Likit Text Light" panose="00000400000000000000" pitchFamily="50" charset="-34"/>
                        </a:rPr>
                        <a:t>  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7796">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สตูล</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52</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สระแก้ว</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อุตรดิตถ์</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54</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อุทัยธานี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150,000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980,000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กระบี่</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56</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จันทบุรี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57</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ชัยนาท</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58</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ตราด</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59</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นครนายก</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60</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บึงกาฬ</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7" name="Rectangle 26"/>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26748FAF-02DB-D2D8-118E-6D604D14E505}"/>
              </a:ext>
            </a:extLst>
          </p:cNvPr>
          <p:cNvSpPr/>
          <p:nvPr/>
        </p:nvSpPr>
        <p:spPr>
          <a:xfrm>
            <a:off x="55107" y="21304"/>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777227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46930"/>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61306" y="70916"/>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2771477593"/>
              </p:ext>
            </p:extLst>
          </p:nvPr>
        </p:nvGraphicFramePr>
        <p:xfrm>
          <a:off x="325226" y="976477"/>
          <a:ext cx="8640960" cy="3806051"/>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24784">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a:t>
                      </a:r>
                      <a:r>
                        <a:rPr lang="en-US" sz="1400" dirty="0">
                          <a:effectLst/>
                          <a:latin typeface="Chulabhorn Likit Text Light" panose="00000400000000000000" pitchFamily="50" charset="-34"/>
                          <a:cs typeface="Chulabhorn Likit Text Light" panose="00000400000000000000" pitchFamily="50" charset="-34"/>
                        </a:rPr>
                        <a:t>  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7796">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ประจวบคีรีขันธ์</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62</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ปราจีนบุรี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พังงา</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64</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พัทลุง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เพชรบุรี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66</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ภูเก็ต</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67</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มุกดาหาร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68</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ยโสธร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69</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ยะลา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764564283"/>
                  </a:ext>
                </a:extLst>
              </a:tr>
              <a:tr h="307796">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70</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ระนอง</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241121649"/>
                  </a:ext>
                </a:extLst>
              </a:tr>
            </a:tbl>
          </a:graphicData>
        </a:graphic>
      </p:graphicFrame>
      <p:sp>
        <p:nvSpPr>
          <p:cNvPr id="27" name="Rectangle 26"/>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62B2ADA6-C77B-5BE2-18D0-5C98BCA6F001}"/>
              </a:ext>
            </a:extLst>
          </p:cNvPr>
          <p:cNvSpPr/>
          <p:nvPr/>
        </p:nvSpPr>
        <p:spPr>
          <a:xfrm>
            <a:off x="84305" y="-2625"/>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161457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18708" y="-15173"/>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0223" y="82320"/>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4167800831"/>
              </p:ext>
            </p:extLst>
          </p:nvPr>
        </p:nvGraphicFramePr>
        <p:xfrm>
          <a:off x="325226" y="1026899"/>
          <a:ext cx="8640960" cy="3439539"/>
        </p:xfrm>
        <a:graphic>
          <a:graphicData uri="http://schemas.openxmlformats.org/drawingml/2006/table">
            <a:tbl>
              <a:tblPr firstRow="1" firstCol="1" bandRow="1">
                <a:tableStyleId>{5C22544A-7EE6-4342-B048-85BDC9FD1C3A}</a:tableStyleId>
              </a:tblPr>
              <a:tblGrid>
                <a:gridCol w="649844">
                  <a:extLst>
                    <a:ext uri="{9D8B030D-6E8A-4147-A177-3AD203B41FA5}">
                      <a16:colId xmlns:a16="http://schemas.microsoft.com/office/drawing/2014/main" val="2068194611"/>
                    </a:ext>
                  </a:extLst>
                </a:gridCol>
                <a:gridCol w="1636281">
                  <a:extLst>
                    <a:ext uri="{9D8B030D-6E8A-4147-A177-3AD203B41FA5}">
                      <a16:colId xmlns:a16="http://schemas.microsoft.com/office/drawing/2014/main" val="2709258495"/>
                    </a:ext>
                  </a:extLst>
                </a:gridCol>
                <a:gridCol w="1938764">
                  <a:extLst>
                    <a:ext uri="{9D8B030D-6E8A-4147-A177-3AD203B41FA5}">
                      <a16:colId xmlns:a16="http://schemas.microsoft.com/office/drawing/2014/main" val="1512933622"/>
                    </a:ext>
                  </a:extLst>
                </a:gridCol>
                <a:gridCol w="1992618">
                  <a:extLst>
                    <a:ext uri="{9D8B030D-6E8A-4147-A177-3AD203B41FA5}">
                      <a16:colId xmlns:a16="http://schemas.microsoft.com/office/drawing/2014/main" val="566430264"/>
                    </a:ext>
                  </a:extLst>
                </a:gridCol>
                <a:gridCol w="2423453">
                  <a:extLst>
                    <a:ext uri="{9D8B030D-6E8A-4147-A177-3AD203B41FA5}">
                      <a16:colId xmlns:a16="http://schemas.microsoft.com/office/drawing/2014/main" val="3646101090"/>
                    </a:ext>
                  </a:extLst>
                </a:gridCol>
              </a:tblGrid>
              <a:tr h="513661">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a:t>
                      </a:r>
                      <a:r>
                        <a:rPr lang="en-US" sz="1400" dirty="0">
                          <a:effectLst/>
                          <a:latin typeface="Chulabhorn Likit Text Light" panose="00000400000000000000" pitchFamily="50" charset="-34"/>
                          <a:cs typeface="Chulabhorn Likit Text Light" panose="00000400000000000000" pitchFamily="50" charset="-34"/>
                        </a:rPr>
                        <a:t>  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รวมงบประมาณที่ได้รับการจัดสรร</a:t>
                      </a:r>
                    </a:p>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3679843804"/>
                  </a:ext>
                </a:extLst>
              </a:tr>
              <a:tr h="301272">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ลำพูน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897859818"/>
                  </a:ext>
                </a:extLst>
              </a:tr>
              <a:tr h="301272">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72</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สมุทรสงคราม</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538261106"/>
                  </a:ext>
                </a:extLst>
              </a:tr>
              <a:tr h="301272">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สิงห์บุรี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991680584"/>
                  </a:ext>
                </a:extLst>
              </a:tr>
              <a:tr h="301272">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74</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หนองคาย</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166685866"/>
                  </a:ext>
                </a:extLst>
              </a:tr>
              <a:tr h="301272">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หนองบัวลำภู</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455531"/>
                  </a:ext>
                </a:extLst>
              </a:tr>
              <a:tr h="301272">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76</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อำนาจเจริญ</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830,000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130280971"/>
                  </a:ext>
                </a:extLst>
              </a:tr>
              <a:tr h="301272">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77</a:t>
                      </a: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กรุงเทพมหานคร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1,380,000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416021041"/>
                  </a:ext>
                </a:extLst>
              </a:tr>
              <a:tr h="301272">
                <a:tc gridSpan="4">
                  <a:txBody>
                    <a:bodyPr/>
                    <a:lstStyle/>
                    <a:p>
                      <a:pPr algn="ct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ส่วนกลาง</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solidFill>
                      <a:schemeClr val="accent1">
                        <a:lumMod val="20000"/>
                        <a:lumOff val="80000"/>
                      </a:schemeClr>
                    </a:solidFill>
                  </a:tcPr>
                </a:tc>
                <a:tc hMerge="1">
                  <a:txBody>
                    <a:bodyPr/>
                    <a:lstStyle/>
                    <a:p>
                      <a:endParaRPr lang="th-TH"/>
                    </a:p>
                  </a:txBody>
                  <a:tcPr/>
                </a:tc>
                <a:tc hMerge="1">
                  <a:txBody>
                    <a:bodyPr/>
                    <a:lstStyle/>
                    <a:p>
                      <a:endParaRPr lang="th-TH"/>
                    </a:p>
                  </a:txBody>
                  <a:tcPr/>
                </a:tc>
                <a:tc hMerge="1">
                  <a:txBody>
                    <a:bodyPr/>
                    <a:lstStyle/>
                    <a:p>
                      <a:endParaRPr lang="th-TH"/>
                    </a:p>
                  </a:txBody>
                  <a:tcP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4,100,000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08201352"/>
                  </a:ext>
                </a:extLst>
              </a:tr>
              <a:tr h="301272">
                <a:tc gridSpan="4">
                  <a:txBody>
                    <a:bodyPr/>
                    <a:lstStyle/>
                    <a:p>
                      <a:pPr algn="ctr">
                        <a:lnSpc>
                          <a:spcPct val="115000"/>
                        </a:lnSpc>
                        <a:spcAft>
                          <a:spcPts val="0"/>
                        </a:spcAft>
                      </a:pPr>
                      <a:r>
                        <a:rPr lang="th-TH"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รวมงบประมาณทั้งสิ้น</a:t>
                      </a:r>
                      <a:endParaRPr lang="en-US" sz="1400"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hMerge="1">
                  <a:txBody>
                    <a:bodyPr/>
                    <a:lstStyle/>
                    <a:p>
                      <a:endParaRPr lang="th-TH"/>
                    </a:p>
                  </a:txBody>
                  <a:tcPr/>
                </a:tc>
                <a:tc hMerge="1">
                  <a:txBody>
                    <a:bodyPr/>
                    <a:lstStyle/>
                    <a:p>
                      <a:endParaRPr lang="th-TH"/>
                    </a:p>
                  </a:txBody>
                  <a:tcPr/>
                </a:tc>
                <a:tc hMerge="1">
                  <a:txBody>
                    <a:bodyPr/>
                    <a:lstStyle/>
                    <a:p>
                      <a:endParaRPr lang="th-TH"/>
                    </a:p>
                  </a:txBody>
                  <a:tcPr/>
                </a:tc>
                <a:tc>
                  <a:txBody>
                    <a:bodyPr/>
                    <a:lstStyle/>
                    <a:p>
                      <a:pPr>
                        <a:lnSpc>
                          <a:spcPct val="115000"/>
                        </a:lnSpc>
                        <a:spcAft>
                          <a:spcPts val="0"/>
                        </a:spcAft>
                      </a:pPr>
                      <a:r>
                        <a:rPr lang="en-US" sz="1400"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a:solidFill>
                            <a:schemeClr val="bg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90,000,000 </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solidFill>
                      <a:schemeClr val="accent1"/>
                    </a:solidFill>
                  </a:tcPr>
                </a:tc>
                <a:extLst>
                  <a:ext uri="{0D108BD9-81ED-4DB2-BD59-A6C34878D82A}">
                    <a16:rowId xmlns:a16="http://schemas.microsoft.com/office/drawing/2014/main" val="1764564283"/>
                  </a:ext>
                </a:extLst>
              </a:tr>
            </a:tbl>
          </a:graphicData>
        </a:graphic>
      </p:graphicFrame>
      <p:sp>
        <p:nvSpPr>
          <p:cNvPr id="27" name="Rectangle 26"/>
          <p:cNvSpPr/>
          <p:nvPr/>
        </p:nvSpPr>
        <p:spPr>
          <a:xfrm>
            <a:off x="160294" y="655045"/>
            <a:ext cx="8208912" cy="344518"/>
          </a:xfrm>
          <a:prstGeom prst="rect">
            <a:avLst/>
          </a:prstGeom>
        </p:spPr>
        <p:txBody>
          <a:bodyPr wrap="square">
            <a:spAutoFit/>
          </a:bodyPr>
          <a:lstStyle/>
          <a:p>
            <a:pPr indent="877729" algn="thaiDist">
              <a:lnSpc>
                <a:spcPct val="115000"/>
              </a:lnSpc>
              <a:spcBef>
                <a:spcPts val="450"/>
              </a:spcBef>
            </a:pP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a:t>
            </a:r>
            <a:r>
              <a:rPr lang="th-TH"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ดังนี้</a:t>
            </a:r>
            <a:endParaRPr lang="en-US" sz="142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30" name="Rectangle 114">
            <a:extLst>
              <a:ext uri="{FF2B5EF4-FFF2-40B4-BE49-F238E27FC236}">
                <a16:creationId xmlns:a16="http://schemas.microsoft.com/office/drawing/2014/main" id="{63E2A76E-F8AB-F04D-E899-C0369F1DB442}"/>
              </a:ext>
            </a:extLst>
          </p:cNvPr>
          <p:cNvSpPr/>
          <p:nvPr/>
        </p:nvSpPr>
        <p:spPr>
          <a:xfrm>
            <a:off x="81420" y="44299"/>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เงินอุดหนุน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082044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3445" y="1211734"/>
            <a:ext cx="3958682" cy="969496"/>
          </a:xfrm>
          <a:prstGeom prst="rect">
            <a:avLst/>
          </a:prstGeom>
          <a:solidFill>
            <a:srgbClr val="BCE29A"/>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th-TH" sz="1500" b="1" dirty="0">
                <a:solidFill>
                  <a:srgbClr val="0000CC"/>
                </a:solidFill>
                <a:latin typeface="Chulabhorn Likit Text Light๙" panose="00000400000000000000" pitchFamily="2" charset="-34"/>
                <a:cs typeface="Chulabhorn Likit Text Light๙" panose="00000400000000000000" pitchFamily="2" charset="-34"/>
              </a:rPr>
              <a:t>วัตถุประสงค์</a:t>
            </a:r>
            <a:r>
              <a:rPr lang="th-TH" sz="2100" dirty="0">
                <a:solidFill>
                  <a:schemeClr val="tx1">
                    <a:lumMod val="95000"/>
                    <a:lumOff val="5000"/>
                  </a:schemeClr>
                </a:solidFill>
                <a:latin typeface="Chulabhorn Likit Text Light๙" panose="00000400000000000000" pitchFamily="2" charset="-34"/>
                <a:cs typeface="Chulabhorn Likit Text Light๙" panose="00000400000000000000" pitchFamily="2" charset="-34"/>
              </a:rPr>
              <a:t> </a:t>
            </a:r>
          </a:p>
          <a:p>
            <a:pPr algn="thaiDist"/>
            <a:r>
              <a:rPr lang="th-TH" sz="1200" dirty="0">
                <a:solidFill>
                  <a:schemeClr val="tx1">
                    <a:lumMod val="95000"/>
                    <a:lumOff val="5000"/>
                  </a:schemeClr>
                </a:solidFill>
                <a:latin typeface="Chulabhorn Likit Text Light๙" panose="00000400000000000000" pitchFamily="2" charset="-34"/>
                <a:cs typeface="Chulabhorn Likit Text Light๙" panose="00000400000000000000" pitchFamily="2" charset="-34"/>
              </a:rPr>
              <a:t>   เป็นเงินทุนดอกเบี้ยต่ำให้สมาชิกประเภทบุคคลธรรมดาและองค์กรสตรี นำไปประกอบอาชีพ สร้างงาน สร้างรายได้ และเสริมสร้างความเข็มแข็งทางเศรษฐกิจฐานราก</a:t>
            </a:r>
          </a:p>
        </p:txBody>
      </p:sp>
      <p:sp>
        <p:nvSpPr>
          <p:cNvPr id="16" name="TextBox 15"/>
          <p:cNvSpPr txBox="1"/>
          <p:nvPr/>
        </p:nvSpPr>
        <p:spPr>
          <a:xfrm>
            <a:off x="39471" y="2323694"/>
            <a:ext cx="3958682" cy="2354491"/>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th-TH" sz="1500" b="1" dirty="0">
                <a:solidFill>
                  <a:srgbClr val="0000CC"/>
                </a:solidFill>
                <a:latin typeface="Chulabhorn Likit Text Light" panose="00000400000000000000" pitchFamily="50" charset="-34"/>
                <a:cs typeface="Chulabhorn Likit Text Light" panose="00000400000000000000" pitchFamily="50" charset="-34"/>
              </a:rPr>
              <a:t>คุณสมบัติ</a:t>
            </a:r>
          </a:p>
          <a:p>
            <a:pPr algn="thaiDist"/>
            <a:r>
              <a:rPr lang="th-TH" sz="1050" dirty="0">
                <a:latin typeface="Chulabhorn Likit Text Light" panose="00000400000000000000" pitchFamily="50" charset="-34"/>
                <a:cs typeface="Chulabhorn Likit Text Light" panose="00000400000000000000" pitchFamily="50" charset="-34"/>
              </a:rPr>
              <a:t>1</a:t>
            </a:r>
            <a:r>
              <a:rPr lang="th-TH" sz="1200" dirty="0">
                <a:latin typeface="Chulabhorn Likit Text Light" panose="00000400000000000000" pitchFamily="50" charset="-34"/>
                <a:cs typeface="Chulabhorn Likit Text Light" panose="00000400000000000000" pitchFamily="50" charset="-34"/>
              </a:rPr>
              <a:t>. เป็นสมาชิกประเภทบุคคลธรรมดา ซึ่ง</a:t>
            </a:r>
            <a:r>
              <a:rPr lang="th-TH" sz="1200" b="1" dirty="0">
                <a:solidFill>
                  <a:srgbClr val="FF3300"/>
                </a:solidFill>
                <a:latin typeface="Chulabhorn Likit Text Light" panose="00000400000000000000" pitchFamily="50" charset="-34"/>
                <a:cs typeface="Chulabhorn Likit Text Light" panose="00000400000000000000" pitchFamily="50" charset="-34"/>
              </a:rPr>
              <a:t>รวมตัวกันตั้งแต่ 3 คน</a:t>
            </a:r>
          </a:p>
          <a:p>
            <a:pPr algn="thaiDist"/>
            <a:r>
              <a:rPr lang="th-TH" sz="1200" dirty="0">
                <a:latin typeface="Chulabhorn Likit Text Light" panose="00000400000000000000" pitchFamily="50" charset="-34"/>
                <a:cs typeface="Chulabhorn Likit Text Light" panose="00000400000000000000" pitchFamily="50" charset="-34"/>
              </a:rPr>
              <a:t>   ขึ้นไปหรือสมาชิกประเภท</a:t>
            </a:r>
            <a:r>
              <a:rPr lang="th-TH" sz="1200" b="1" dirty="0">
                <a:solidFill>
                  <a:srgbClr val="FF3300"/>
                </a:solidFill>
                <a:latin typeface="Chulabhorn Likit Text Light" panose="00000400000000000000" pitchFamily="50" charset="-34"/>
                <a:cs typeface="Chulabhorn Likit Text Light" panose="00000400000000000000" pitchFamily="50" charset="-34"/>
              </a:rPr>
              <a:t>องค์กรสตรี</a:t>
            </a:r>
          </a:p>
          <a:p>
            <a:pPr algn="thaiDist"/>
            <a:r>
              <a:rPr lang="th-TH" sz="1200" dirty="0">
                <a:latin typeface="Chulabhorn Likit Text Light" panose="00000400000000000000" pitchFamily="50" charset="-34"/>
                <a:cs typeface="Chulabhorn Likit Text Light" panose="00000400000000000000" pitchFamily="50" charset="-34"/>
              </a:rPr>
              <a:t>2. มีภูมิลำเนาหรือถิ่นที่อยู่ หรือสถานที่ทำงาน ตั้งอยู่ในท้องที่ที่   </a:t>
            </a:r>
          </a:p>
          <a:p>
            <a:pPr algn="thaiDist"/>
            <a:r>
              <a:rPr lang="th-TH" sz="1200" dirty="0">
                <a:latin typeface="Chulabhorn Likit Text Light" panose="00000400000000000000" pitchFamily="50" charset="-34"/>
                <a:cs typeface="Chulabhorn Likit Text Light" panose="00000400000000000000" pitchFamily="50" charset="-34"/>
              </a:rPr>
              <a:t>   ยื่นแบบขอรับการสนับสนุนไม่น้อยกว่า 6 เดือน</a:t>
            </a:r>
          </a:p>
          <a:p>
            <a:pPr algn="thaiDist"/>
            <a:r>
              <a:rPr lang="th-TH" sz="1200" dirty="0">
                <a:latin typeface="Chulabhorn Likit Text Light" panose="00000400000000000000" pitchFamily="50" charset="-34"/>
                <a:cs typeface="Chulabhorn Likit Text Light" panose="00000400000000000000" pitchFamily="50" charset="-34"/>
              </a:rPr>
              <a:t>3. โครงการที่ขอรับการสนับสนุนเงินทุน ต้องเป็นโครงการเพื่อ</a:t>
            </a:r>
          </a:p>
          <a:p>
            <a:pPr algn="thaiDist"/>
            <a:r>
              <a:rPr lang="th-TH" sz="1200" dirty="0">
                <a:latin typeface="Chulabhorn Likit Text Light" panose="00000400000000000000" pitchFamily="50" charset="-34"/>
                <a:cs typeface="Chulabhorn Likit Text Light" panose="00000400000000000000" pitchFamily="50" charset="-34"/>
              </a:rPr>
              <a:t>   พัฒนาอาชีพ การสร้างงาน การสร้างรายได้ โดยมีผลการ</a:t>
            </a:r>
          </a:p>
          <a:p>
            <a:pPr algn="thaiDist"/>
            <a:r>
              <a:rPr lang="th-TH" sz="1200" dirty="0">
                <a:latin typeface="Chulabhorn Likit Text Light" panose="00000400000000000000" pitchFamily="50" charset="-34"/>
                <a:cs typeface="Chulabhorn Likit Text Light" panose="00000400000000000000" pitchFamily="50" charset="-34"/>
              </a:rPr>
              <a:t>   ดำเนินงานหรือผ่านการฝึกอาชีพมาก่อน</a:t>
            </a:r>
          </a:p>
          <a:p>
            <a:r>
              <a:rPr lang="th-TH" sz="1200" dirty="0">
                <a:latin typeface="Chulabhorn Likit Text Light" panose="00000400000000000000" pitchFamily="50" charset="-34"/>
                <a:cs typeface="Chulabhorn Likit Text Light" panose="00000400000000000000" pitchFamily="50" charset="-34"/>
              </a:rPr>
              <a:t>4. มีวงเงินไม่เกินโครงการละ </a:t>
            </a:r>
            <a:r>
              <a:rPr lang="th-TH" sz="1200" b="1" dirty="0">
                <a:solidFill>
                  <a:srgbClr val="FF0000"/>
                </a:solidFill>
                <a:latin typeface="Chulabhorn Likit Text Light" panose="00000400000000000000" pitchFamily="50" charset="-34"/>
                <a:cs typeface="Chulabhorn Likit Text Light" panose="00000400000000000000" pitchFamily="50" charset="-34"/>
              </a:rPr>
              <a:t>200</a:t>
            </a:r>
            <a:r>
              <a:rPr lang="en-US" sz="1200" b="1" dirty="0">
                <a:solidFill>
                  <a:srgbClr val="FF0000"/>
                </a:solidFill>
                <a:latin typeface="Chulabhorn Likit Text Light" panose="00000400000000000000" pitchFamily="50" charset="-34"/>
                <a:cs typeface="Chulabhorn Likit Text Light" panose="00000400000000000000" pitchFamily="50" charset="-34"/>
              </a:rPr>
              <a:t>,000</a:t>
            </a:r>
            <a:r>
              <a:rPr lang="th-TH" sz="1200" b="1" dirty="0">
                <a:solidFill>
                  <a:srgbClr val="FF0000"/>
                </a:solidFill>
                <a:latin typeface="Chulabhorn Likit Text Light" panose="00000400000000000000" pitchFamily="50" charset="-34"/>
                <a:cs typeface="Chulabhorn Likit Text Light" panose="00000400000000000000" pitchFamily="50" charset="-34"/>
              </a:rPr>
              <a:t> </a:t>
            </a:r>
            <a:r>
              <a:rPr lang="th-TH" sz="1200" dirty="0">
                <a:latin typeface="Chulabhorn Likit Text Light" panose="00000400000000000000" pitchFamily="50" charset="-34"/>
                <a:cs typeface="Chulabhorn Likit Text Light" panose="00000400000000000000" pitchFamily="50" charset="-34"/>
              </a:rPr>
              <a:t>บาท โดยมีอัตรา</a:t>
            </a:r>
          </a:p>
          <a:p>
            <a:r>
              <a:rPr lang="th-TH" sz="1200" dirty="0">
                <a:latin typeface="Chulabhorn Likit Text Light" panose="00000400000000000000" pitchFamily="50" charset="-34"/>
                <a:cs typeface="Chulabhorn Likit Text Light" panose="00000400000000000000" pitchFamily="50" charset="-34"/>
              </a:rPr>
              <a:t>    ดอกเบี้ย</a:t>
            </a:r>
            <a:r>
              <a:rPr lang="th-TH" sz="1200" b="1" dirty="0">
                <a:solidFill>
                  <a:srgbClr val="FF0000"/>
                </a:solidFill>
                <a:latin typeface="Chulabhorn Likit Text Light" panose="00000400000000000000" pitchFamily="50" charset="-34"/>
                <a:cs typeface="Chulabhorn Likit Text Light" panose="00000400000000000000" pitchFamily="50" charset="-34"/>
              </a:rPr>
              <a:t>ร้อยละ 0.10 ต่อปี</a:t>
            </a:r>
          </a:p>
          <a:p>
            <a:r>
              <a:rPr lang="th-TH" sz="1200" dirty="0">
                <a:latin typeface="Chulabhorn Likit Text Light" panose="00000400000000000000" pitchFamily="50" charset="-34"/>
                <a:cs typeface="Chulabhorn Likit Text Light" panose="00000400000000000000" pitchFamily="50" charset="-34"/>
              </a:rPr>
              <a:t>5. กำหนดระยะในการผ่อนชำระคืน</a:t>
            </a:r>
            <a:r>
              <a:rPr lang="th-TH" sz="1200" b="1" dirty="0">
                <a:solidFill>
                  <a:srgbClr val="FF3300"/>
                </a:solidFill>
                <a:latin typeface="Chulabhorn Likit Text Light" panose="00000400000000000000" pitchFamily="50" charset="-34"/>
                <a:cs typeface="Chulabhorn Likit Text Light" panose="00000400000000000000" pitchFamily="50" charset="-34"/>
              </a:rPr>
              <a:t>ไม่เกิน 2 ปี</a:t>
            </a:r>
            <a:r>
              <a:rPr lang="th-TH" sz="1200" dirty="0">
                <a:solidFill>
                  <a:srgbClr val="FF3300"/>
                </a:solidFill>
                <a:latin typeface="Chulabhorn Likit Text Light" panose="00000400000000000000" pitchFamily="50" charset="-34"/>
                <a:cs typeface="Chulabhorn Likit Text Light" panose="00000400000000000000" pitchFamily="50" charset="-34"/>
              </a:rPr>
              <a:t> </a:t>
            </a:r>
            <a:r>
              <a:rPr lang="th-TH" sz="1200" dirty="0">
                <a:latin typeface="Chulabhorn Likit Text Light" panose="00000400000000000000" pitchFamily="50" charset="-34"/>
                <a:cs typeface="Chulabhorn Likit Text Light" panose="00000400000000000000" pitchFamily="50" charset="-34"/>
              </a:rPr>
              <a:t>และต้องชำระคืน</a:t>
            </a:r>
          </a:p>
          <a:p>
            <a:r>
              <a:rPr lang="th-TH" sz="1200" b="1" dirty="0">
                <a:latin typeface="Chulabhorn Likit Text Light" panose="00000400000000000000" pitchFamily="50" charset="-34"/>
                <a:cs typeface="Chulabhorn Likit Text Light" panose="00000400000000000000" pitchFamily="50" charset="-34"/>
              </a:rPr>
              <a:t>    </a:t>
            </a:r>
            <a:r>
              <a:rPr lang="th-TH" sz="1200" b="1" dirty="0">
                <a:solidFill>
                  <a:srgbClr val="FF3300"/>
                </a:solidFill>
                <a:latin typeface="Chulabhorn Likit Text Light" panose="00000400000000000000" pitchFamily="50" charset="-34"/>
                <a:cs typeface="Chulabhorn Likit Text Light" panose="00000400000000000000" pitchFamily="50" charset="-34"/>
              </a:rPr>
              <a:t>อย่างน้อยปีละ 2 งวด</a:t>
            </a:r>
          </a:p>
        </p:txBody>
      </p:sp>
      <p:sp>
        <p:nvSpPr>
          <p:cNvPr id="17" name="TextBox 16"/>
          <p:cNvSpPr txBox="1"/>
          <p:nvPr/>
        </p:nvSpPr>
        <p:spPr>
          <a:xfrm>
            <a:off x="4067944" y="715788"/>
            <a:ext cx="4968552" cy="323165"/>
          </a:xfrm>
          <a:prstGeom prst="rect">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th-TH" sz="1500" b="1" dirty="0">
                <a:solidFill>
                  <a:srgbClr val="0000CC"/>
                </a:solidFill>
                <a:latin typeface="Chulabhorn Likit Text Light๙" panose="00000400000000000000" pitchFamily="2" charset="-34"/>
                <a:cs typeface="Chulabhorn Likit Text Light๙" panose="00000400000000000000" pitchFamily="2" charset="-34"/>
              </a:rPr>
              <a:t>หลักเกณฑ์การพิจารณาจัดสรรสรรเงินทุนหมุนเวียน</a:t>
            </a:r>
          </a:p>
        </p:txBody>
      </p:sp>
      <p:sp>
        <p:nvSpPr>
          <p:cNvPr id="18" name="TextBox 17"/>
          <p:cNvSpPr txBox="1"/>
          <p:nvPr/>
        </p:nvSpPr>
        <p:spPr>
          <a:xfrm>
            <a:off x="4067944" y="1166925"/>
            <a:ext cx="4968552" cy="1384995"/>
          </a:xfrm>
          <a:prstGeom prst="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th-TH" sz="1200" b="1" dirty="0">
                <a:latin typeface="Chulabhorn Likit Text Light" panose="00000400000000000000" pitchFamily="50" charset="-34"/>
                <a:cs typeface="Chulabhorn Likit Text Light" panose="00000400000000000000" pitchFamily="50" charset="-34"/>
              </a:rPr>
              <a:t>พิจารณาตามหลักเกณฑ์เพื่อจัดสรรงบประมาณให้กับจังหวัด/กรุงเทพมหานคร ดังนี้</a:t>
            </a:r>
          </a:p>
          <a:p>
            <a:r>
              <a:rPr lang="th-TH" sz="1200" b="1" dirty="0">
                <a:latin typeface="Chulabhorn Likit Text Light" panose="00000400000000000000" pitchFamily="50" charset="-34"/>
                <a:cs typeface="Chulabhorn Likit Text Light" panose="00000400000000000000" pitchFamily="50" charset="-34"/>
              </a:rPr>
              <a:t>1. การบริหารจัดการหนี้  	ร้อยละ 40	   </a:t>
            </a:r>
          </a:p>
          <a:p>
            <a:r>
              <a:rPr lang="th-TH" sz="1200" b="1" dirty="0">
                <a:latin typeface="Chulabhorn Likit Text Light" panose="00000400000000000000" pitchFamily="50" charset="-34"/>
                <a:cs typeface="Chulabhorn Likit Text Light" panose="00000400000000000000" pitchFamily="50" charset="-34"/>
              </a:rPr>
              <a:t>2. ประสิทธิภาพการเบิกจ่าย	ร้อยละ 20</a:t>
            </a:r>
          </a:p>
          <a:p>
            <a:r>
              <a:rPr lang="th-TH" sz="1200" b="1" dirty="0">
                <a:latin typeface="Chulabhorn Likit Text Light" panose="00000400000000000000" pitchFamily="50" charset="-34"/>
                <a:cs typeface="Chulabhorn Likit Text Light" panose="00000400000000000000" pitchFamily="50" charset="-34"/>
              </a:rPr>
              <a:t>3. ขนาดของจังหวัด	ร้อยละ 20             </a:t>
            </a:r>
          </a:p>
          <a:p>
            <a:r>
              <a:rPr lang="th-TH" sz="1200" b="1" dirty="0">
                <a:latin typeface="Chulabhorn Likit Text Light" panose="00000400000000000000" pitchFamily="50" charset="-34"/>
                <a:cs typeface="Chulabhorn Likit Text Light" panose="00000400000000000000" pitchFamily="50" charset="-34"/>
              </a:rPr>
              <a:t>4. จำนวนสมาชิก	ร้อยละ 15</a:t>
            </a:r>
          </a:p>
          <a:p>
            <a:r>
              <a:rPr lang="th-TH" sz="1200" b="1" dirty="0">
                <a:latin typeface="Chulabhorn Likit Text Light" panose="00000400000000000000" pitchFamily="50" charset="-34"/>
                <a:cs typeface="Chulabhorn Likit Text Light" panose="00000400000000000000" pitchFamily="50" charset="-34"/>
              </a:rPr>
              <a:t>5. บริหารจัดการหนี้ดีเด่น 	ร้อยละ 5</a:t>
            </a:r>
          </a:p>
        </p:txBody>
      </p:sp>
      <p:sp>
        <p:nvSpPr>
          <p:cNvPr id="19" name="TextBox 18"/>
          <p:cNvSpPr txBox="1"/>
          <p:nvPr/>
        </p:nvSpPr>
        <p:spPr>
          <a:xfrm>
            <a:off x="4067944" y="2608828"/>
            <a:ext cx="4968552" cy="2114746"/>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th-TH" sz="1013" dirty="0">
                <a:latin typeface="Chulabhorn Likit Text Light" panose="00000400000000000000" pitchFamily="50" charset="-34"/>
                <a:cs typeface="Chulabhorn Likit Text Light" panose="00000400000000000000" pitchFamily="50" charset="-34"/>
              </a:rPr>
              <a:t>จำนวนเงินที่จัดสรรให้จังหวัด/กรุงเทพมหานคร </a:t>
            </a:r>
          </a:p>
          <a:p>
            <a:r>
              <a:rPr lang="th-TH" sz="1013" dirty="0">
                <a:latin typeface="Chulabhorn Likit Text Light" panose="00000400000000000000" pitchFamily="50" charset="-34"/>
                <a:cs typeface="Chulabhorn Likit Text Light" panose="00000400000000000000" pitchFamily="50" charset="-34"/>
              </a:rPr>
              <a:t>- จังหวัดละ     14,000,000  บาท   จำนวน   </a:t>
            </a:r>
            <a:r>
              <a:rPr lang="th-TH" sz="1013" dirty="0" smtClean="0">
                <a:latin typeface="Chulabhorn Likit Text Light" panose="00000400000000000000" pitchFamily="50" charset="-34"/>
                <a:cs typeface="Chulabhorn Likit Text Light" panose="00000400000000000000" pitchFamily="50" charset="-34"/>
              </a:rPr>
              <a:t>1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4,000,000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13,000,000  บาท   จำนวน   </a:t>
            </a:r>
            <a:r>
              <a:rPr lang="th-TH" sz="1013" dirty="0" smtClean="0">
                <a:latin typeface="Chulabhorn Likit Text Light" panose="00000400000000000000" pitchFamily="50" charset="-34"/>
                <a:cs typeface="Chulabhorn Likit Text Light" panose="00000400000000000000" pitchFamily="50" charset="-34"/>
              </a:rPr>
              <a:t>1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 3,000,000   </a:t>
            </a:r>
            <a:r>
              <a:rPr lang="th-TH" sz="1013" dirty="0">
                <a:latin typeface="Chulabhorn Likit Text Light" panose="00000400000000000000" pitchFamily="50" charset="-34"/>
                <a:cs typeface="Chulabhorn Likit Text Light" panose="00000400000000000000" pitchFamily="50" charset="-34"/>
              </a:rPr>
              <a:t>บาท</a:t>
            </a:r>
          </a:p>
          <a:p>
            <a:r>
              <a:rPr lang="th-TH" sz="1013" dirty="0">
                <a:latin typeface="Chulabhorn Likit Text Light" panose="00000400000000000000" pitchFamily="50" charset="-34"/>
                <a:cs typeface="Chulabhorn Likit Text Light" panose="00000400000000000000" pitchFamily="50" charset="-34"/>
              </a:rPr>
              <a:t>- จังหวัดละ     11,000,000   บาท   จำนวน   </a:t>
            </a:r>
            <a:r>
              <a:rPr lang="th-TH" sz="1013" dirty="0" smtClean="0">
                <a:latin typeface="Chulabhorn Likit Text Light" panose="00000400000000000000" pitchFamily="50" charset="-34"/>
                <a:cs typeface="Chulabhorn Likit Text Light" panose="00000400000000000000" pitchFamily="50" charset="-34"/>
              </a:rPr>
              <a:t>4  จังหวัด   </a:t>
            </a:r>
            <a:r>
              <a:rPr lang="th-TH" sz="1013" dirty="0">
                <a:latin typeface="Chulabhorn Likit Text Light" panose="00000400000000000000" pitchFamily="50" charset="-34"/>
                <a:cs typeface="Chulabhorn Likit Text Light" panose="00000400000000000000" pitchFamily="50" charset="-34"/>
              </a:rPr>
              <a:t>รวมเป็นเงิน     </a:t>
            </a:r>
            <a:r>
              <a:rPr lang="th-TH" sz="1013" dirty="0" smtClean="0">
                <a:latin typeface="Chulabhorn Likit Text Light" panose="00000400000000000000" pitchFamily="50" charset="-34"/>
                <a:cs typeface="Chulabhorn Likit Text Light" panose="00000400000000000000" pitchFamily="50" charset="-34"/>
              </a:rPr>
              <a:t> 4,000,000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10,000,000  บาท   จำนวน   6  </a:t>
            </a:r>
            <a:r>
              <a:rPr lang="th-TH" sz="1013" dirty="0" smtClean="0">
                <a:latin typeface="Chulabhorn Likit Text Light" panose="00000400000000000000" pitchFamily="50" charset="-34"/>
                <a:cs typeface="Chulabhorn Likit Text Light" panose="00000400000000000000" pitchFamily="50" charset="-34"/>
              </a:rPr>
              <a:t>จังหวัด   </a:t>
            </a:r>
            <a:r>
              <a:rPr lang="th-TH" sz="1013" dirty="0">
                <a:latin typeface="Chulabhorn Likit Text Light" panose="00000400000000000000" pitchFamily="50" charset="-34"/>
                <a:cs typeface="Chulabhorn Likit Text Light" panose="00000400000000000000" pitchFamily="50" charset="-34"/>
              </a:rPr>
              <a:t>รวมเป็นเงิน    </a:t>
            </a:r>
            <a:r>
              <a:rPr lang="th-TH" sz="1013" dirty="0" smtClean="0">
                <a:latin typeface="Chulabhorn Likit Text Light" panose="00000400000000000000" pitchFamily="50" charset="-34"/>
                <a:cs typeface="Chulabhorn Likit Text Light" panose="00000400000000000000" pitchFamily="50" charset="-34"/>
              </a:rPr>
              <a:t>60,000,000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9,000,000   บาท   จำนวน  </a:t>
            </a:r>
            <a:r>
              <a:rPr lang="th-TH" sz="1013" dirty="0" smtClean="0">
                <a:latin typeface="Chulabhorn Likit Text Light" panose="00000400000000000000" pitchFamily="50" charset="-34"/>
                <a:cs typeface="Chulabhorn Likit Text Light" panose="00000400000000000000" pitchFamily="50" charset="-34"/>
              </a:rPr>
              <a:t>13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7,000,000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8,000,000   บาท   </a:t>
            </a:r>
            <a:r>
              <a:rPr lang="th-TH" sz="1013" dirty="0" smtClean="0">
                <a:latin typeface="Chulabhorn Likit Text Light" panose="00000400000000000000" pitchFamily="50" charset="-34"/>
                <a:cs typeface="Chulabhorn Likit Text Light" panose="00000400000000000000" pitchFamily="50" charset="-34"/>
              </a:rPr>
              <a:t> จำนวน  17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36,000,000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7,000,000  บาท  </a:t>
            </a:r>
            <a:r>
              <a:rPr lang="th-TH" sz="1013" dirty="0" smtClean="0">
                <a:latin typeface="Chulabhorn Likit Text Light" panose="00000400000000000000" pitchFamily="50" charset="-34"/>
                <a:cs typeface="Chulabhorn Likit Text Light" panose="00000400000000000000" pitchFamily="50" charset="-34"/>
              </a:rPr>
              <a:t>  จำนวน  16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12,000,000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6,000,000   บาท  </a:t>
            </a:r>
            <a:r>
              <a:rPr lang="th-TH" sz="1013" dirty="0" smtClean="0">
                <a:latin typeface="Chulabhorn Likit Text Light" panose="00000400000000000000" pitchFamily="50" charset="-34"/>
                <a:cs typeface="Chulabhorn Likit Text Light" panose="00000400000000000000" pitchFamily="50" charset="-34"/>
              </a:rPr>
              <a:t>  จำนวน  11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 6,000,000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5,000,000   บาท  </a:t>
            </a:r>
            <a:r>
              <a:rPr lang="th-TH" sz="1013" dirty="0" smtClean="0">
                <a:latin typeface="Chulabhorn Likit Text Light" panose="00000400000000000000" pitchFamily="50" charset="-34"/>
                <a:cs typeface="Chulabhorn Likit Text Light" panose="00000400000000000000" pitchFamily="50" charset="-34"/>
              </a:rPr>
              <a:t>  จำนวน   6   </a:t>
            </a:r>
            <a:r>
              <a:rPr lang="th-TH" sz="1013" dirty="0">
                <a:latin typeface="Chulabhorn Likit Text Light" panose="00000400000000000000" pitchFamily="50" charset="-34"/>
                <a:cs typeface="Chulabhorn Likit Text Light" panose="00000400000000000000" pitchFamily="50" charset="-34"/>
              </a:rPr>
              <a:t>จังหวัด   รวมเป็นเงิน    </a:t>
            </a:r>
            <a:r>
              <a:rPr lang="th-TH" sz="1013" dirty="0" smtClean="0">
                <a:latin typeface="Chulabhorn Likit Text Light" panose="00000400000000000000" pitchFamily="50" charset="-34"/>
                <a:cs typeface="Chulabhorn Likit Text Light" panose="00000400000000000000" pitchFamily="50" charset="-34"/>
              </a:rPr>
              <a:t>30,000,000  บาท</a:t>
            </a:r>
            <a:endParaRPr lang="th-TH" sz="1013" dirty="0">
              <a:latin typeface="Chulabhorn Likit Text Light" panose="00000400000000000000" pitchFamily="50" charset="-34"/>
              <a:cs typeface="Chulabhorn Likit Text Light" panose="00000400000000000000" pitchFamily="50" charset="-34"/>
            </a:endParaRPr>
          </a:p>
          <a:p>
            <a:r>
              <a:rPr lang="th-TH" sz="1013" dirty="0">
                <a:latin typeface="Chulabhorn Likit Text Light" panose="00000400000000000000" pitchFamily="50" charset="-34"/>
                <a:cs typeface="Chulabhorn Likit Text Light" panose="00000400000000000000" pitchFamily="50" charset="-34"/>
              </a:rPr>
              <a:t>- จังหวัดละ     4,000,000   บาท  </a:t>
            </a:r>
            <a:r>
              <a:rPr lang="th-TH" sz="1013" dirty="0" smtClean="0">
                <a:latin typeface="Chulabhorn Likit Text Light" panose="00000400000000000000" pitchFamily="50" charset="-34"/>
                <a:cs typeface="Chulabhorn Likit Text Light" panose="00000400000000000000" pitchFamily="50" charset="-34"/>
              </a:rPr>
              <a:t> จำนวน    2   </a:t>
            </a:r>
            <a:r>
              <a:rPr lang="th-TH" sz="1013" dirty="0">
                <a:latin typeface="Chulabhorn Likit Text Light" panose="00000400000000000000" pitchFamily="50" charset="-34"/>
                <a:cs typeface="Chulabhorn Likit Text Light" panose="00000400000000000000" pitchFamily="50" charset="-34"/>
              </a:rPr>
              <a:t>จังหวัด   </a:t>
            </a:r>
            <a:r>
              <a:rPr lang="th-TH" sz="1013" dirty="0" smtClean="0">
                <a:latin typeface="Chulabhorn Likit Text Light" panose="00000400000000000000" pitchFamily="50" charset="-34"/>
                <a:cs typeface="Chulabhorn Likit Text Light" panose="00000400000000000000" pitchFamily="50" charset="-34"/>
              </a:rPr>
              <a:t>รวม</a:t>
            </a:r>
            <a:r>
              <a:rPr lang="th-TH" sz="1013" dirty="0">
                <a:latin typeface="Chulabhorn Likit Text Light" panose="00000400000000000000" pitchFamily="50" charset="-34"/>
                <a:cs typeface="Chulabhorn Likit Text Light" panose="00000400000000000000" pitchFamily="50" charset="-34"/>
              </a:rPr>
              <a:t>เป็นเงิน      </a:t>
            </a:r>
            <a:r>
              <a:rPr lang="th-TH" sz="1013" dirty="0" smtClean="0">
                <a:latin typeface="Chulabhorn Likit Text Light" panose="00000400000000000000" pitchFamily="50" charset="-34"/>
                <a:cs typeface="Chulabhorn Likit Text Light" panose="00000400000000000000" pitchFamily="50" charset="-34"/>
              </a:rPr>
              <a:t>8,000,000   บาท</a:t>
            </a:r>
            <a:endParaRPr lang="th-TH" sz="1013" dirty="0">
              <a:latin typeface="Chulabhorn Likit Text Light" panose="00000400000000000000" pitchFamily="50" charset="-34"/>
              <a:cs typeface="Chulabhorn Likit Text Light" panose="00000400000000000000" pitchFamily="50" charset="-34"/>
            </a:endParaRPr>
          </a:p>
          <a:p>
            <a:endParaRPr lang="th-TH" sz="1000" dirty="0">
              <a:latin typeface="Chulabhorn Likit Text Light" panose="00000400000000000000" pitchFamily="50" charset="-34"/>
              <a:cs typeface="Chulabhorn Likit Text Light" panose="00000400000000000000" pitchFamily="50" charset="-34"/>
            </a:endParaRPr>
          </a:p>
          <a:p>
            <a:r>
              <a:rPr lang="th-TH" sz="1000" b="1" dirty="0">
                <a:latin typeface="Chulabhorn Likit Text Light" panose="00000400000000000000" pitchFamily="50" charset="-34"/>
                <a:cs typeface="Chulabhorn Likit Text Light" panose="00000400000000000000" pitchFamily="50" charset="-34"/>
              </a:rPr>
              <a:t>                                               รวมเป็นเงินทั้งสิ้น    จำนวน </a:t>
            </a:r>
            <a:r>
              <a:rPr lang="th-TH" sz="1000" b="1" dirty="0">
                <a:solidFill>
                  <a:srgbClr val="FF0000"/>
                </a:solidFill>
                <a:latin typeface="Chulabhorn Likit Text Light" panose="00000400000000000000" pitchFamily="50" charset="-34"/>
                <a:cs typeface="Chulabhorn Likit Text Light" panose="00000400000000000000" pitchFamily="50" charset="-34"/>
              </a:rPr>
              <a:t>600</a:t>
            </a:r>
            <a:r>
              <a:rPr lang="en-US" sz="1000" b="1" dirty="0">
                <a:solidFill>
                  <a:srgbClr val="FF0000"/>
                </a:solidFill>
                <a:latin typeface="Chulabhorn Likit Text Light" panose="00000400000000000000" pitchFamily="50" charset="-34"/>
                <a:cs typeface="Chulabhorn Likit Text Light" panose="00000400000000000000" pitchFamily="50" charset="-34"/>
              </a:rPr>
              <a:t>,000,000 </a:t>
            </a:r>
            <a:r>
              <a:rPr lang="th-TH" sz="1000" b="1" dirty="0">
                <a:latin typeface="Chulabhorn Likit Text Light" panose="00000400000000000000" pitchFamily="50" charset="-34"/>
                <a:cs typeface="Chulabhorn Likit Text Light" panose="00000400000000000000" pitchFamily="50" charset="-34"/>
              </a:rPr>
              <a:t>บาท</a:t>
            </a:r>
          </a:p>
        </p:txBody>
      </p:sp>
      <p:grpSp>
        <p:nvGrpSpPr>
          <p:cNvPr id="30" name="กลุ่ม 29"/>
          <p:cNvGrpSpPr/>
          <p:nvPr/>
        </p:nvGrpSpPr>
        <p:grpSpPr>
          <a:xfrm>
            <a:off x="-425531" y="4710616"/>
            <a:ext cx="5576155" cy="475469"/>
            <a:chOff x="-425532" y="4710612"/>
            <a:chExt cx="5576155" cy="475468"/>
          </a:xfrm>
        </p:grpSpPr>
        <p:grpSp>
          <p:nvGrpSpPr>
            <p:cNvPr id="32" name="กลุ่ม 31"/>
            <p:cNvGrpSpPr/>
            <p:nvPr/>
          </p:nvGrpSpPr>
          <p:grpSpPr>
            <a:xfrm>
              <a:off x="-425532" y="4710612"/>
              <a:ext cx="5576155" cy="475468"/>
              <a:chOff x="-425532" y="4710612"/>
              <a:chExt cx="5576155" cy="475468"/>
            </a:xfrm>
          </p:grpSpPr>
          <p:grpSp>
            <p:nvGrpSpPr>
              <p:cNvPr id="43" name="กลุ่ม 42"/>
              <p:cNvGrpSpPr/>
              <p:nvPr/>
            </p:nvGrpSpPr>
            <p:grpSpPr>
              <a:xfrm>
                <a:off x="-425532" y="4744286"/>
                <a:ext cx="3197332" cy="419753"/>
                <a:chOff x="-468560" y="4744285"/>
                <a:chExt cx="3197332" cy="419753"/>
              </a:xfrm>
            </p:grpSpPr>
            <p:sp>
              <p:nvSpPr>
                <p:cNvPr id="62" name="รูปห้าเหลี่ยม 61">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63" name="รูปห้าเหลี่ยม 62">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4" name="กลุ่ม 43"/>
              <p:cNvGrpSpPr/>
              <p:nvPr/>
            </p:nvGrpSpPr>
            <p:grpSpPr>
              <a:xfrm>
                <a:off x="2771800" y="4710612"/>
                <a:ext cx="2378823" cy="475468"/>
                <a:chOff x="3507388" y="4717424"/>
                <a:chExt cx="2378823" cy="475468"/>
              </a:xfrm>
            </p:grpSpPr>
            <p:grpSp>
              <p:nvGrpSpPr>
                <p:cNvPr id="45" name="กลุ่ม 44"/>
                <p:cNvGrpSpPr/>
                <p:nvPr/>
              </p:nvGrpSpPr>
              <p:grpSpPr>
                <a:xfrm>
                  <a:off x="4284268" y="4717424"/>
                  <a:ext cx="1601943" cy="405692"/>
                  <a:chOff x="6239008" y="4519859"/>
                  <a:chExt cx="1601943" cy="405692"/>
                </a:xfrm>
              </p:grpSpPr>
              <p:pic>
                <p:nvPicPr>
                  <p:cNvPr id="47"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8"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59" name="กลุ่ม 58"/>
                  <p:cNvGrpSpPr/>
                  <p:nvPr/>
                </p:nvGrpSpPr>
                <p:grpSpPr>
                  <a:xfrm>
                    <a:off x="6619048" y="4614121"/>
                    <a:ext cx="626890" cy="294323"/>
                    <a:chOff x="6589062" y="4638694"/>
                    <a:chExt cx="413122" cy="193959"/>
                  </a:xfrm>
                </p:grpSpPr>
                <p:pic>
                  <p:nvPicPr>
                    <p:cNvPr id="60"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61"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6"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2"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31" name="สี่เหลี่ยมผืนผ้ามุมมน 30">
            <a:extLst>
              <a:ext uri="{FF2B5EF4-FFF2-40B4-BE49-F238E27FC236}">
                <a16:creationId xmlns:a16="http://schemas.microsoft.com/office/drawing/2014/main" id="{DBD58DB1-2D1D-473D-B9E5-40B9622A67E9}"/>
              </a:ext>
            </a:extLst>
          </p:cNvPr>
          <p:cNvSpPr/>
          <p:nvPr/>
        </p:nvSpPr>
        <p:spPr>
          <a:xfrm>
            <a:off x="133955" y="650137"/>
            <a:ext cx="2637846" cy="44722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8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a:t>
            </a:r>
          </a:p>
        </p:txBody>
      </p:sp>
      <p:sp>
        <p:nvSpPr>
          <p:cNvPr id="2" name="รูปห้าเหลี่ยม 74">
            <a:extLst>
              <a:ext uri="{FF2B5EF4-FFF2-40B4-BE49-F238E27FC236}">
                <a16:creationId xmlns:a16="http://schemas.microsoft.com/office/drawing/2014/main" id="{E3603461-6673-E2EE-AC31-37328E34B7DF}"/>
              </a:ext>
            </a:extLst>
          </p:cNvPr>
          <p:cNvSpPr/>
          <p:nvPr/>
        </p:nvSpPr>
        <p:spPr>
          <a:xfrm rot="10800000">
            <a:off x="-482997" y="-3301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a:extLst>
              <a:ext uri="{FF2B5EF4-FFF2-40B4-BE49-F238E27FC236}">
                <a16:creationId xmlns:a16="http://schemas.microsoft.com/office/drawing/2014/main" id="{AA826BC7-ABA5-8F02-1193-D7CD32126BBE}"/>
              </a:ext>
            </a:extLst>
          </p:cNvPr>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7C67747D-0BA1-8E4C-3780-F53BE23967DC}"/>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a:extLst>
                <a:ext uri="{FF2B5EF4-FFF2-40B4-BE49-F238E27FC236}">
                  <a16:creationId xmlns:a16="http://schemas.microsoft.com/office/drawing/2014/main" id="{9D5B0BF7-8F54-2D42-A43C-9052FB223EB6}"/>
                </a:ext>
              </a:extLst>
            </p:cNvPr>
            <p:cNvGrpSpPr/>
            <p:nvPr/>
          </p:nvGrpSpPr>
          <p:grpSpPr>
            <a:xfrm>
              <a:off x="5724128" y="-39281"/>
              <a:ext cx="4226810" cy="594807"/>
              <a:chOff x="5724128" y="-39281"/>
              <a:chExt cx="4226810" cy="594807"/>
            </a:xfrm>
          </p:grpSpPr>
          <p:grpSp>
            <p:nvGrpSpPr>
              <p:cNvPr id="6" name="กลุ่ม 80">
                <a:extLst>
                  <a:ext uri="{FF2B5EF4-FFF2-40B4-BE49-F238E27FC236}">
                    <a16:creationId xmlns:a16="http://schemas.microsoft.com/office/drawing/2014/main" id="{5759539A-7D54-B160-4D47-A6EFF50764F9}"/>
                  </a:ext>
                </a:extLst>
              </p:cNvPr>
              <p:cNvGrpSpPr/>
              <p:nvPr/>
            </p:nvGrpSpPr>
            <p:grpSpPr>
              <a:xfrm>
                <a:off x="5724128" y="-39281"/>
                <a:ext cx="4226810" cy="594807"/>
                <a:chOff x="5940152" y="-38542"/>
                <a:chExt cx="3725324" cy="594807"/>
              </a:xfrm>
            </p:grpSpPr>
            <p:sp>
              <p:nvSpPr>
                <p:cNvPr id="9" name="รูปห้าเหลี่ยม 83">
                  <a:extLst>
                    <a:ext uri="{FF2B5EF4-FFF2-40B4-BE49-F238E27FC236}">
                      <a16:creationId xmlns:a16="http://schemas.microsoft.com/office/drawing/2014/main" id="{DE114777-1239-2127-094F-C412413BA942}"/>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78456BBD-9BDB-9C76-37F7-8F793B3241B9}"/>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a:extLst>
                  <a:ext uri="{FF2B5EF4-FFF2-40B4-BE49-F238E27FC236}">
                    <a16:creationId xmlns:a16="http://schemas.microsoft.com/office/drawing/2014/main" id="{D6CCD9A2-2E86-3E96-7F19-A5D42218D1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326FED-D12B-FBA0-307F-81B9FFDE5245}"/>
                  </a:ext>
                </a:extLst>
              </p:cNvPr>
              <p:cNvSpPr txBox="1"/>
              <p:nvPr/>
            </p:nvSpPr>
            <p:spPr>
              <a:xfrm>
                <a:off x="7032165" y="68020"/>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sp>
        <p:nvSpPr>
          <p:cNvPr id="11" name="Rectangle 114">
            <a:extLst>
              <a:ext uri="{FF2B5EF4-FFF2-40B4-BE49-F238E27FC236}">
                <a16:creationId xmlns:a16="http://schemas.microsoft.com/office/drawing/2014/main" id="{836A377D-58DC-9B45-9791-94701A187528}"/>
              </a:ext>
            </a:extLst>
          </p:cNvPr>
          <p:cNvSpPr/>
          <p:nvPr/>
        </p:nvSpPr>
        <p:spPr>
          <a:xfrm>
            <a:off x="-518708" y="120951"/>
            <a:ext cx="6494864" cy="2743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12" name="Rectangle 114">
            <a:extLst>
              <a:ext uri="{FF2B5EF4-FFF2-40B4-BE49-F238E27FC236}">
                <a16:creationId xmlns:a16="http://schemas.microsoft.com/office/drawing/2014/main" id="{F88DEE96-3583-BB97-F36D-2EEFC6D736E0}"/>
              </a:ext>
            </a:extLst>
          </p:cNvPr>
          <p:cNvSpPr/>
          <p:nvPr/>
        </p:nvSpPr>
        <p:spPr>
          <a:xfrm>
            <a:off x="-283371" y="65298"/>
            <a:ext cx="6494864" cy="4161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การเบิกจ่ายงบประมาณกองทุนพัฒนาบทบาทสตรี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23721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482997" y="-33019"/>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dirty="0">
              <a:solidFill>
                <a:schemeClr val="bg1"/>
              </a:solidFill>
            </a:endParaRPr>
          </a:p>
        </p:txBody>
      </p:sp>
      <p:grpSp>
        <p:nvGrpSpPr>
          <p:cNvPr id="3" name="กลุ่ม 77"/>
          <p:cNvGrpSpPr/>
          <p:nvPr/>
        </p:nvGrpSpPr>
        <p:grpSpPr>
          <a:xfrm>
            <a:off x="5597684" y="-39281"/>
            <a:ext cx="4353254" cy="594807"/>
            <a:chOff x="5597684" y="-39281"/>
            <a:chExt cx="4353254" cy="594807"/>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39281"/>
              <a:ext cx="4226810" cy="594807"/>
              <a:chOff x="5724128" y="-39281"/>
              <a:chExt cx="4226810" cy="594807"/>
            </a:xfrm>
          </p:grpSpPr>
          <p:grpSp>
            <p:nvGrpSpPr>
              <p:cNvPr id="6" name="กลุ่ม 80"/>
              <p:cNvGrpSpPr/>
              <p:nvPr/>
            </p:nvGrpSpPr>
            <p:grpSpPr>
              <a:xfrm>
                <a:off x="5724128" y="-39281"/>
                <a:ext cx="4226810" cy="594807"/>
                <a:chOff x="5940152" y="-38542"/>
                <a:chExt cx="3725324" cy="594807"/>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51594" y="-38542"/>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72203" y="74922"/>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114"/>
          <p:cNvSpPr/>
          <p:nvPr/>
        </p:nvSpPr>
        <p:spPr>
          <a:xfrm>
            <a:off x="-204556" y="133534"/>
            <a:ext cx="6494864" cy="2743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การเบิกจ่ายงบประมาณกองทุนพัฒนาบทบาทสตรี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graphicFrame>
        <p:nvGraphicFramePr>
          <p:cNvPr id="28" name="Content Placeholder 3">
            <a:extLst>
              <a:ext uri="{FF2B5EF4-FFF2-40B4-BE49-F238E27FC236}">
                <a16:creationId xmlns:a16="http://schemas.microsoft.com/office/drawing/2014/main" id="{1E6B19A1-EAE7-EFC2-581C-C61A59A61A21}"/>
              </a:ext>
            </a:extLst>
          </p:cNvPr>
          <p:cNvGraphicFramePr>
            <a:graphicFrameLocks/>
          </p:cNvGraphicFramePr>
          <p:nvPr>
            <p:extLst>
              <p:ext uri="{D42A27DB-BD31-4B8C-83A1-F6EECF244321}">
                <p14:modId xmlns:p14="http://schemas.microsoft.com/office/powerpoint/2010/main" val="1025540018"/>
              </p:ext>
            </p:extLst>
          </p:nvPr>
        </p:nvGraphicFramePr>
        <p:xfrm>
          <a:off x="463979" y="557406"/>
          <a:ext cx="8247183" cy="4161674"/>
        </p:xfrm>
        <a:graphic>
          <a:graphicData uri="http://schemas.openxmlformats.org/drawingml/2006/table">
            <a:tbl>
              <a:tblPr firstRow="1" bandRow="1">
                <a:tableStyleId>{5C22544A-7EE6-4342-B048-85BDC9FD1C3A}</a:tableStyleId>
              </a:tblPr>
              <a:tblGrid>
                <a:gridCol w="378542">
                  <a:extLst>
                    <a:ext uri="{9D8B030D-6E8A-4147-A177-3AD203B41FA5}">
                      <a16:colId xmlns:a16="http://schemas.microsoft.com/office/drawing/2014/main" val="1847874424"/>
                    </a:ext>
                  </a:extLst>
                </a:gridCol>
                <a:gridCol w="1716034">
                  <a:extLst>
                    <a:ext uri="{9D8B030D-6E8A-4147-A177-3AD203B41FA5}">
                      <a16:colId xmlns:a16="http://schemas.microsoft.com/office/drawing/2014/main" val="2613160997"/>
                    </a:ext>
                  </a:extLst>
                </a:gridCol>
                <a:gridCol w="854467">
                  <a:extLst>
                    <a:ext uri="{9D8B030D-6E8A-4147-A177-3AD203B41FA5}">
                      <a16:colId xmlns:a16="http://schemas.microsoft.com/office/drawing/2014/main" val="149493681"/>
                    </a:ext>
                  </a:extLst>
                </a:gridCol>
                <a:gridCol w="5298140">
                  <a:extLst>
                    <a:ext uri="{9D8B030D-6E8A-4147-A177-3AD203B41FA5}">
                      <a16:colId xmlns:a16="http://schemas.microsoft.com/office/drawing/2014/main" val="2423762698"/>
                    </a:ext>
                  </a:extLst>
                </a:gridCol>
              </a:tblGrid>
              <a:tr h="434340">
                <a:tc>
                  <a:txBody>
                    <a:bodyPr/>
                    <a:lstStyle/>
                    <a:p>
                      <a:pPr algn="ctr"/>
                      <a:r>
                        <a:rPr lang="th-TH" sz="1400" dirty="0">
                          <a:latin typeface="Chulabhorn Likit Text Light" panose="00000400000000000000" pitchFamily="50" charset="-34"/>
                          <a:cs typeface="Chulabhorn Likit Text Light" panose="00000400000000000000" pitchFamily="50" charset="-34"/>
                        </a:rPr>
                        <a:t>ที่</a:t>
                      </a:r>
                    </a:p>
                  </a:txBody>
                  <a:tcPr marL="68580" marR="68580" marT="34290" marB="34290"/>
                </a:tc>
                <a:tc>
                  <a:txBody>
                    <a:bodyPr/>
                    <a:lstStyle/>
                    <a:p>
                      <a:pPr algn="ctr"/>
                      <a:r>
                        <a:rPr lang="th-TH" sz="1400" dirty="0">
                          <a:latin typeface="Chulabhorn Likit Text Light" panose="00000400000000000000" pitchFamily="50" charset="-34"/>
                          <a:cs typeface="Chulabhorn Likit Text Light" panose="00000400000000000000" pitchFamily="50" charset="-34"/>
                        </a:rPr>
                        <a:t>จัดสรรจำนวน</a:t>
                      </a:r>
                    </a:p>
                    <a:p>
                      <a:pPr algn="ctr"/>
                      <a:r>
                        <a:rPr lang="th-TH" sz="1400" dirty="0">
                          <a:latin typeface="Chulabhorn Likit Text Light" panose="00000400000000000000" pitchFamily="50" charset="-34"/>
                          <a:cs typeface="Chulabhorn Likit Text Light" panose="00000400000000000000" pitchFamily="50" charset="-34"/>
                        </a:rPr>
                        <a:t>(บาท)</a:t>
                      </a:r>
                    </a:p>
                  </a:txBody>
                  <a:tcPr marL="68580" marR="68580" marT="34290" marB="34290"/>
                </a:tc>
                <a:tc>
                  <a:txBody>
                    <a:bodyPr/>
                    <a:lstStyle/>
                    <a:p>
                      <a:pPr algn="ctr"/>
                      <a:r>
                        <a:rPr lang="th-TH" sz="1400" dirty="0">
                          <a:latin typeface="Chulabhorn Likit Text Light" panose="00000400000000000000" pitchFamily="50" charset="-34"/>
                          <a:cs typeface="Chulabhorn Likit Text Light" panose="00000400000000000000" pitchFamily="50" charset="-34"/>
                        </a:rPr>
                        <a:t>จำนวนจังหวัด</a:t>
                      </a:r>
                    </a:p>
                  </a:txBody>
                  <a:tcPr marL="68580" marR="68580" marT="34290" marB="34290"/>
                </a:tc>
                <a:tc>
                  <a:txBody>
                    <a:bodyPr/>
                    <a:lstStyle/>
                    <a:p>
                      <a:pPr algn="ctr"/>
                      <a:r>
                        <a:rPr lang="th-TH" sz="1400" dirty="0">
                          <a:latin typeface="Chulabhorn Likit Text Light" panose="00000400000000000000" pitchFamily="50" charset="-34"/>
                          <a:cs typeface="Chulabhorn Likit Text Light" panose="00000400000000000000" pitchFamily="50" charset="-34"/>
                        </a:rPr>
                        <a:t>จังหวัด</a:t>
                      </a:r>
                    </a:p>
                  </a:txBody>
                  <a:tcPr marL="68580" marR="68580" marT="34290" marB="34290"/>
                </a:tc>
                <a:extLst>
                  <a:ext uri="{0D108BD9-81ED-4DB2-BD59-A6C34878D82A}">
                    <a16:rowId xmlns:a16="http://schemas.microsoft.com/office/drawing/2014/main" val="682340547"/>
                  </a:ext>
                </a:extLst>
              </a:tr>
              <a:tr h="25146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14,000,000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ชัยภูมิ</a:t>
                      </a:r>
                    </a:p>
                  </a:txBody>
                  <a:tcPr marL="68580" marR="68580" marT="34290" marB="34290"/>
                </a:tc>
                <a:extLst>
                  <a:ext uri="{0D108BD9-81ED-4DB2-BD59-A6C34878D82A}">
                    <a16:rowId xmlns:a16="http://schemas.microsoft.com/office/drawing/2014/main" val="306934674"/>
                  </a:ext>
                </a:extLst>
              </a:tr>
              <a:tr h="25146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2</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13,000,000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a:t>
                      </a:r>
                    </a:p>
                  </a:txBody>
                  <a:tcPr marL="68580" marR="68580" marT="34290" marB="34290"/>
                </a:tc>
                <a:tc>
                  <a:txBody>
                    <a:bodyPr/>
                    <a:lstStyle/>
                    <a:p>
                      <a:r>
                        <a:rPr lang="th-TH" sz="1300" b="1" dirty="0">
                          <a:solidFill>
                            <a:srgbClr val="002060"/>
                          </a:solidFill>
                          <a:latin typeface="Chulabhorn Likit Text Light" panose="00000400000000000000" pitchFamily="50" charset="-34"/>
                          <a:cs typeface="Chulabhorn Likit Text Light" panose="00000400000000000000" pitchFamily="50" charset="-34"/>
                        </a:rPr>
                        <a:t>เชียงใหม่</a:t>
                      </a:r>
                    </a:p>
                  </a:txBody>
                  <a:tcPr marL="68580" marR="68580" marT="34290" marB="34290"/>
                </a:tc>
                <a:extLst>
                  <a:ext uri="{0D108BD9-81ED-4DB2-BD59-A6C34878D82A}">
                    <a16:rowId xmlns:a16="http://schemas.microsoft.com/office/drawing/2014/main" val="2948726895"/>
                  </a:ext>
                </a:extLst>
              </a:tr>
              <a:tr h="25146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3</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11,000,000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เชียงราย บุรีรัมย์ สุโขทัย อ่างทอง</a:t>
                      </a:r>
                    </a:p>
                  </a:txBody>
                  <a:tcPr marL="68580" marR="68580" marT="34290" marB="34290"/>
                </a:tc>
                <a:extLst>
                  <a:ext uri="{0D108BD9-81ED-4DB2-BD59-A6C34878D82A}">
                    <a16:rowId xmlns:a16="http://schemas.microsoft.com/office/drawing/2014/main" val="3182517776"/>
                  </a:ext>
                </a:extLst>
              </a:tr>
              <a:tr h="256991">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4</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10,000,000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ขอนแก่น นครราชสีมา ร้อยเอ็ด สกลนคร สมุทรสาคร สุรินทร์</a:t>
                      </a:r>
                    </a:p>
                  </a:txBody>
                  <a:tcPr marL="68580" marR="68580" marT="34290" marB="34290"/>
                </a:tc>
                <a:extLst>
                  <a:ext uri="{0D108BD9-81ED-4DB2-BD59-A6C34878D82A}">
                    <a16:rowId xmlns:a16="http://schemas.microsoft.com/office/drawing/2014/main" val="3465715051"/>
                  </a:ext>
                </a:extLst>
              </a:tr>
              <a:tr h="43434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5</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9,000,000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13</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กาญจนบุรี กาฬสินธุ์ ชลบุรี ตาก นครศรีธรรมราช พิจิตร เพชรบูรณ์ มหาสารคาม แม่ฮ่องสอน ราชบุรี ศรีสะเกษ สระแก้ว สุพรรณบุรี</a:t>
                      </a:r>
                    </a:p>
                  </a:txBody>
                  <a:tcPr marL="68580" marR="68580" marT="34290" marB="34290"/>
                </a:tc>
                <a:extLst>
                  <a:ext uri="{0D108BD9-81ED-4DB2-BD59-A6C34878D82A}">
                    <a16:rowId xmlns:a16="http://schemas.microsoft.com/office/drawing/2014/main" val="3073016809"/>
                  </a:ext>
                </a:extLst>
              </a:tr>
              <a:tr h="473594">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6</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8,000,000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17</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ตรัง นนทบุรี น่าน ปัตตานี พระนครศรีอยุธยา พะเยา พิษณุโลก แพร่ ระยอง ลพบุรี สงขลา สมุทรปราการ สระบุรี อุดรธานี อุตรดิตถ์ อุทัยธานี อุบลราชธานี</a:t>
                      </a:r>
                    </a:p>
                  </a:txBody>
                  <a:tcPr marL="68580" marR="68580" marT="34290" marB="34290"/>
                </a:tc>
                <a:extLst>
                  <a:ext uri="{0D108BD9-81ED-4DB2-BD59-A6C34878D82A}">
                    <a16:rowId xmlns:a16="http://schemas.microsoft.com/office/drawing/2014/main" val="3266904182"/>
                  </a:ext>
                </a:extLst>
              </a:tr>
              <a:tr h="43434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7</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7,000,000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กำแพงเพชร จันทบุรี นครปฐม นครพนม ปทุมธานี ประจวบคีรีขันธ์ พัทลุง เพชรบุรี ยโสธร ลำปาง เลย สตูล สิงห์บุรี สุราษฎร์ธานี หนองคาย หนองบัวลำภู</a:t>
                      </a:r>
                    </a:p>
                  </a:txBody>
                  <a:tcPr marL="68580" marR="68580" marT="34290" marB="34290"/>
                </a:tc>
                <a:extLst>
                  <a:ext uri="{0D108BD9-81ED-4DB2-BD59-A6C34878D82A}">
                    <a16:rowId xmlns:a16="http://schemas.microsoft.com/office/drawing/2014/main" val="502904962"/>
                  </a:ext>
                </a:extLst>
              </a:tr>
              <a:tr h="43434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8</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6,000,000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11</a:t>
                      </a:r>
                    </a:p>
                  </a:txBody>
                  <a:tcPr marL="68580" marR="68580" marT="34290" marB="34290"/>
                </a:tc>
                <a:tc>
                  <a:txBody>
                    <a:bodyPr/>
                    <a:lstStyle/>
                    <a:p>
                      <a:r>
                        <a:rPr lang="th-TH" sz="1300" b="1" dirty="0">
                          <a:solidFill>
                            <a:srgbClr val="002060"/>
                          </a:solidFill>
                          <a:latin typeface="Chulabhorn Likit Text Light" panose="00000400000000000000" pitchFamily="50" charset="-34"/>
                          <a:cs typeface="Chulabhorn Likit Text Light" panose="00000400000000000000" pitchFamily="50" charset="-34"/>
                        </a:rPr>
                        <a:t>กรุงเทพมหานคร ฉะเชิงเทรา ชัยนาท ชุมพร ตราด นครสรรค์ นราธิวาส บึงกาฬ ปราจีนบุรี มุกดาหาร ลำพูน</a:t>
                      </a:r>
                    </a:p>
                  </a:txBody>
                  <a:tcPr marL="68580" marR="68580" marT="34290" marB="34290"/>
                </a:tc>
                <a:extLst>
                  <a:ext uri="{0D108BD9-81ED-4DB2-BD59-A6C34878D82A}">
                    <a16:rowId xmlns:a16="http://schemas.microsoft.com/office/drawing/2014/main" val="2089147349"/>
                  </a:ext>
                </a:extLst>
              </a:tr>
              <a:tr h="25146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9</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5,000,000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6</a:t>
                      </a:r>
                    </a:p>
                  </a:txBody>
                  <a:tcPr marL="68580" marR="68580" marT="34290" marB="34290"/>
                </a:tc>
                <a:tc>
                  <a:txBody>
                    <a:bodyPr/>
                    <a:lstStyle/>
                    <a:p>
                      <a:r>
                        <a:rPr lang="th-TH" sz="1300" b="1" dirty="0">
                          <a:solidFill>
                            <a:srgbClr val="002060"/>
                          </a:solidFill>
                          <a:latin typeface="Chulabhorn Likit Text Light" panose="00000400000000000000" pitchFamily="50" charset="-34"/>
                          <a:cs typeface="Chulabhorn Likit Text Light" panose="00000400000000000000" pitchFamily="50" charset="-34"/>
                        </a:rPr>
                        <a:t>กระบี่ นครนายก พังงา ระนอง สมุทรสงคราม อำนาจเจริญ</a:t>
                      </a:r>
                    </a:p>
                  </a:txBody>
                  <a:tcPr marL="68580" marR="68580" marT="34290" marB="34290"/>
                </a:tc>
                <a:extLst>
                  <a:ext uri="{0D108BD9-81ED-4DB2-BD59-A6C34878D82A}">
                    <a16:rowId xmlns:a16="http://schemas.microsoft.com/office/drawing/2014/main" val="1278522053"/>
                  </a:ext>
                </a:extLst>
              </a:tr>
              <a:tr h="251460">
                <a:tc>
                  <a:txBody>
                    <a:bodyPr/>
                    <a:lstStyle/>
                    <a:p>
                      <a:pPr algn="ctr"/>
                      <a:r>
                        <a:rPr lang="th-TH" sz="1300" b="1" dirty="0">
                          <a:solidFill>
                            <a:srgbClr val="002060"/>
                          </a:solidFill>
                          <a:latin typeface="Chulabhorn Likit Text Light" panose="00000400000000000000" pitchFamily="50" charset="-34"/>
                          <a:cs typeface="Chulabhorn Likit Text Light" panose="00000400000000000000" pitchFamily="50" charset="-34"/>
                        </a:rPr>
                        <a:t>10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4,000,000</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300" b="1" dirty="0">
                          <a:solidFill>
                            <a:srgbClr val="002060"/>
                          </a:solidFill>
                          <a:latin typeface="Chulabhorn Likit Text Light" panose="00000400000000000000" pitchFamily="50" charset="-34"/>
                          <a:cs typeface="Chulabhorn Likit Text Light" panose="00000400000000000000" pitchFamily="50" charset="-34"/>
                        </a:rPr>
                        <a:t>2</a:t>
                      </a:r>
                    </a:p>
                  </a:txBody>
                  <a:tcPr marL="68580" marR="68580" marT="34290" marB="34290"/>
                </a:tc>
                <a:tc>
                  <a:txBody>
                    <a:bodyPr/>
                    <a:lstStyle/>
                    <a:p>
                      <a:r>
                        <a:rPr lang="th-TH" sz="1300" b="1" dirty="0">
                          <a:solidFill>
                            <a:srgbClr val="002060"/>
                          </a:solidFill>
                          <a:latin typeface="Chulabhorn Likit Text Light" panose="00000400000000000000" pitchFamily="50" charset="-34"/>
                          <a:cs typeface="Chulabhorn Likit Text Light" panose="00000400000000000000" pitchFamily="50" charset="-34"/>
                        </a:rPr>
                        <a:t>ภูเก็ต ยะลา</a:t>
                      </a:r>
                    </a:p>
                  </a:txBody>
                  <a:tcPr marL="68580" marR="68580" marT="34290" marB="34290"/>
                </a:tc>
                <a:extLst>
                  <a:ext uri="{0D108BD9-81ED-4DB2-BD59-A6C34878D82A}">
                    <a16:rowId xmlns:a16="http://schemas.microsoft.com/office/drawing/2014/main" val="811690931"/>
                  </a:ext>
                </a:extLst>
              </a:tr>
            </a:tbl>
          </a:graphicData>
        </a:graphic>
      </p:graphicFrame>
    </p:spTree>
    <p:extLst>
      <p:ext uri="{BB962C8B-B14F-4D97-AF65-F5344CB8AC3E}">
        <p14:creationId xmlns:p14="http://schemas.microsoft.com/office/powerpoint/2010/main" val="2228827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09279" y="8222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Rectangle 24"/>
          <p:cNvSpPr/>
          <p:nvPr/>
        </p:nvSpPr>
        <p:spPr>
          <a:xfrm>
            <a:off x="697964" y="764190"/>
            <a:ext cx="9143999" cy="1188787"/>
          </a:xfrm>
          <a:prstGeom prst="rect">
            <a:avLst/>
          </a:prstGeom>
        </p:spPr>
        <p:txBody>
          <a:bodyPr wrap="square">
            <a:spAutoFit/>
          </a:bodyPr>
          <a:lstStyle/>
          <a:p>
            <a:r>
              <a:rPr lang="th-TH" sz="1425" b="1" dirty="0">
                <a:solidFill>
                  <a:srgbClr val="002060"/>
                </a:solidFill>
                <a:ea typeface="Times New Roman" panose="02020603050405020304" pitchFamily="18" charset="0"/>
                <a:cs typeface="Chulabhorn Likit Text Light๙" panose="00000400000000000000" pitchFamily="2" charset="-34"/>
              </a:rPr>
              <a:t>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การจัดสรรเงินทุนหมุนเวียน กองทุนพัฒนาบทบาทสตรี ประจำปีงบประมาณ พ.ศ.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2566</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
            </a:r>
            <a:b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b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จำนวน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600</a:t>
            </a:r>
            <a:r>
              <a:rPr lang="en-US"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,000,000</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บาท (หกร้อยล้านบาทถ้วน) โดยพิจารณาจาก </a:t>
            </a:r>
            <a:b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b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(1)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การบริหารจัดการหนี้ ร้อยละ 40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(2)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ประสิทธิภาพการเบิกจ่าย ร้อยละ 20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(3)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ขนาดจังหวัด ร้อยละ 20 </a:t>
            </a:r>
            <a:b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b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(4) จำนวนสมาชิก ร้อยละ 15 และ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(5)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ผลการบริหารจัดการหนี้ดีเด่น ร้อยละ </a:t>
            </a:r>
            <a:r>
              <a:rPr lang="th-TH" sz="1425" b="1" dirty="0" smtClean="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5 </a:t>
            </a: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a:t>
            </a:r>
            <a:b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br>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ด่วนที่สุด ที่ มท 0416.2/ว 3797 ลงวันที่ 21 ตุลาคม 2565 </a:t>
            </a:r>
            <a:r>
              <a:rPr lang="th-TH" sz="142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ดังนี้</a:t>
            </a:r>
            <a:endParaRPr lang="th-TH" sz="1425" b="1" dirty="0">
              <a:solidFill>
                <a:srgbClr val="002060"/>
              </a:solidFill>
              <a:latin typeface="Chulabhorn Likit Text Light" panose="00000400000000000000" pitchFamily="50" charset="-34"/>
              <a:cs typeface="Chulabhorn Likit Text Light" panose="00000400000000000000" pitchFamily="50" charset="-34"/>
            </a:endParaRPr>
          </a:p>
        </p:txBody>
      </p:sp>
      <p:sp>
        <p:nvSpPr>
          <p:cNvPr id="26" name="Rectangle 114"/>
          <p:cNvSpPr/>
          <p:nvPr/>
        </p:nvSpPr>
        <p:spPr>
          <a:xfrm>
            <a:off x="-518708" y="120951"/>
            <a:ext cx="5164414" cy="2743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graphicFrame>
        <p:nvGraphicFramePr>
          <p:cNvPr id="27" name="Table 26"/>
          <p:cNvGraphicFramePr>
            <a:graphicFrameLocks noGrp="1"/>
          </p:cNvGraphicFramePr>
          <p:nvPr>
            <p:extLst>
              <p:ext uri="{D42A27DB-BD31-4B8C-83A1-F6EECF244321}">
                <p14:modId xmlns:p14="http://schemas.microsoft.com/office/powerpoint/2010/main" val="3175344790"/>
              </p:ext>
            </p:extLst>
          </p:nvPr>
        </p:nvGraphicFramePr>
        <p:xfrm>
          <a:off x="745192" y="1989373"/>
          <a:ext cx="7964683" cy="2165984"/>
        </p:xfrm>
        <a:graphic>
          <a:graphicData uri="http://schemas.openxmlformats.org/drawingml/2006/table">
            <a:tbl>
              <a:tblPr firstRow="1" firstCol="1" bandRow="1">
                <a:tableStyleId>{5C22544A-7EE6-4342-B048-85BDC9FD1C3A}</a:tableStyleId>
              </a:tblPr>
              <a:tblGrid>
                <a:gridCol w="565953">
                  <a:extLst>
                    <a:ext uri="{9D8B030D-6E8A-4147-A177-3AD203B41FA5}">
                      <a16:colId xmlns:a16="http://schemas.microsoft.com/office/drawing/2014/main" val="2744599716"/>
                    </a:ext>
                  </a:extLst>
                </a:gridCol>
                <a:gridCol w="1143816">
                  <a:extLst>
                    <a:ext uri="{9D8B030D-6E8A-4147-A177-3AD203B41FA5}">
                      <a16:colId xmlns:a16="http://schemas.microsoft.com/office/drawing/2014/main" val="465987171"/>
                    </a:ext>
                  </a:extLst>
                </a:gridCol>
                <a:gridCol w="2484276">
                  <a:extLst>
                    <a:ext uri="{9D8B030D-6E8A-4147-A177-3AD203B41FA5}">
                      <a16:colId xmlns:a16="http://schemas.microsoft.com/office/drawing/2014/main" val="4147217763"/>
                    </a:ext>
                  </a:extLst>
                </a:gridCol>
                <a:gridCol w="1728192">
                  <a:extLst>
                    <a:ext uri="{9D8B030D-6E8A-4147-A177-3AD203B41FA5}">
                      <a16:colId xmlns:a16="http://schemas.microsoft.com/office/drawing/2014/main" val="1960963578"/>
                    </a:ext>
                  </a:extLst>
                </a:gridCol>
                <a:gridCol w="2042446">
                  <a:extLst>
                    <a:ext uri="{9D8B030D-6E8A-4147-A177-3AD203B41FA5}">
                      <a16:colId xmlns:a16="http://schemas.microsoft.com/office/drawing/2014/main" val="2564825211"/>
                    </a:ext>
                  </a:extLst>
                </a:gridCol>
              </a:tblGrid>
              <a:tr h="1026752">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 จำนวนสมาชิก </a:t>
                      </a:r>
                      <a:r>
                        <a:rPr lang="en-US" sz="1400" dirty="0" smtClean="0">
                          <a:effectLst/>
                          <a:latin typeface="Chulabhorn Likit Text Light" panose="00000400000000000000" pitchFamily="50" charset="-34"/>
                          <a:cs typeface="Chulabhorn Likit Text Light" panose="00000400000000000000" pitchFamily="50" charset="-34"/>
                        </a:rPr>
                        <a:t/>
                      </a:r>
                      <a:br>
                        <a:rPr lang="en-US" sz="1400" dirty="0" smtClean="0">
                          <a:effectLst/>
                          <a:latin typeface="Chulabhorn Likit Text Light" panose="00000400000000000000" pitchFamily="50" charset="-34"/>
                          <a:cs typeface="Chulabhorn Likit Text Light" panose="00000400000000000000" pitchFamily="50" charset="-34"/>
                        </a:rPr>
                      </a:br>
                      <a:r>
                        <a:rPr lang="th-TH" sz="1400" dirty="0" smtClean="0">
                          <a:effectLst/>
                          <a:latin typeface="Chulabhorn Likit Text Light" panose="00000400000000000000" pitchFamily="50" charset="-34"/>
                          <a:cs typeface="Chulabhorn Likit Text Light" panose="00000400000000000000" pitchFamily="50" charset="-34"/>
                        </a:rPr>
                        <a:t>การ</a:t>
                      </a:r>
                      <a:r>
                        <a:rPr lang="th-TH" sz="1400" dirty="0">
                          <a:effectLst/>
                          <a:latin typeface="Chulabhorn Likit Text Light" panose="00000400000000000000" pitchFamily="50" charset="-34"/>
                          <a:cs typeface="Chulabhorn Likit Text Light" panose="00000400000000000000" pitchFamily="50" charset="-34"/>
                        </a:rPr>
                        <a:t>เบิกจ่าย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การบริหารจัดการหนี้ </a:t>
                      </a:r>
                      <a:r>
                        <a:rPr lang="en-US" sz="1400" dirty="0">
                          <a:effectLst/>
                          <a:latin typeface="Chulabhorn Likit Text Light" panose="00000400000000000000" pitchFamily="50" charset="-34"/>
                          <a:cs typeface="Chulabhorn Likit Text Light" panose="00000400000000000000" pitchFamily="50" charset="-34"/>
                        </a:rPr>
                        <a:t>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จังหวัดบริหารดีเด่น</a:t>
                      </a:r>
                      <a:r>
                        <a:rPr lang="en-US" sz="1400" dirty="0">
                          <a:effectLst/>
                          <a:latin typeface="Chulabhorn Likit Text Light" panose="00000400000000000000" pitchFamily="50" charset="-34"/>
                          <a:cs typeface="Chulabhorn Likit Text Light" panose="00000400000000000000" pitchFamily="50" charset="-34"/>
                        </a:rPr>
                        <a:t> 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1704352641"/>
                  </a:ext>
                </a:extLst>
              </a:tr>
              <a:tr h="284808">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ชัยภูมิ</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11,000,000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ctr" defTabSz="1219170" rtl="0" eaLnBrk="1" latinLnBrk="0" hangingPunct="1">
                        <a:lnSpc>
                          <a:spcPct val="115000"/>
                        </a:lnSpc>
                        <a:spcAft>
                          <a:spcPts val="0"/>
                        </a:spcAft>
                      </a:pPr>
                      <a:r>
                        <a:rPr lang="en-US" sz="1400" kern="1200" dirty="0">
                          <a:solidFill>
                            <a:schemeClr val="dk1"/>
                          </a:solidFill>
                          <a:effectLst/>
                          <a:latin typeface="Chulabhorn Likit Text Light" panose="00000400000000000000" pitchFamily="50" charset="-34"/>
                          <a:ea typeface="+mn-ea"/>
                          <a:cs typeface="Chulabhorn Likit Text Light" panose="00000400000000000000" pitchFamily="50" charset="-34"/>
                        </a:rPr>
                        <a:t>     3,000,000 </a:t>
                      </a:r>
                    </a:p>
                  </a:txBody>
                  <a:tcPr marL="51435" marR="51435" marT="0" marB="0" anchor="ctr"/>
                </a:tc>
                <a:tc>
                  <a:txBody>
                    <a:bodyPr/>
                    <a:lstStyle/>
                    <a:p>
                      <a:pPr marL="0" algn="l" defTabSz="1219170" rtl="0" eaLnBrk="1" latinLnBrk="0" hangingPunct="1">
                        <a:lnSpc>
                          <a:spcPct val="115000"/>
                        </a:lnSpc>
                        <a:spcAft>
                          <a:spcPts val="0"/>
                        </a:spcAft>
                      </a:pPr>
                      <a:r>
                        <a:rPr lang="en-US" sz="1400" kern="1200" dirty="0">
                          <a:solidFill>
                            <a:schemeClr val="dk1"/>
                          </a:solidFill>
                          <a:effectLst/>
                          <a:latin typeface="Chulabhorn Likit Text Light" panose="00000400000000000000" pitchFamily="50" charset="-34"/>
                          <a:ea typeface="+mn-ea"/>
                          <a:cs typeface="Chulabhorn Likit Text Light" panose="00000400000000000000" pitchFamily="50" charset="-34"/>
                        </a:rPr>
                        <a:t>             14,000,000 </a:t>
                      </a:r>
                    </a:p>
                  </a:txBody>
                  <a:tcPr marL="51435" marR="51435" marT="0" marB="0" anchor="ctr"/>
                </a:tc>
                <a:extLst>
                  <a:ext uri="{0D108BD9-81ED-4DB2-BD59-A6C34878D82A}">
                    <a16:rowId xmlns:a16="http://schemas.microsoft.com/office/drawing/2014/main" val="390397397"/>
                  </a:ext>
                </a:extLst>
              </a:tr>
              <a:tr h="284808">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2</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เชียงใหม่</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12,000,000 </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1,000,000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13,000,000 </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2387719021"/>
                  </a:ext>
                </a:extLst>
              </a:tr>
              <a:tr h="284808">
                <a:tc>
                  <a:txBody>
                    <a:bodyPr/>
                    <a:lstStyle/>
                    <a:p>
                      <a:pPr algn="ctr">
                        <a:lnSpc>
                          <a:spcPct val="115000"/>
                        </a:lnSpc>
                        <a:spcAft>
                          <a:spcPts val="0"/>
                        </a:spcAft>
                      </a:pPr>
                      <a:r>
                        <a:rPr lang="en-US" sz="1400">
                          <a:effectLst/>
                          <a:latin typeface="Chulabhorn Likit Text Light" panose="00000400000000000000" pitchFamily="50" charset="-34"/>
                          <a:cs typeface="Chulabhorn Likit Text Light" panose="00000400000000000000" pitchFamily="50" charset="-34"/>
                        </a:rPr>
                        <a:t>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เชียงราย</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10,000,000 </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1,000,000 </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11,000,000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2845440491"/>
                  </a:ext>
                </a:extLst>
              </a:tr>
              <a:tr h="284808">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4</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บุรีรัมย์</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11,000,000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             11,000,000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2758447843"/>
                  </a:ext>
                </a:extLst>
              </a:tr>
            </a:tbl>
          </a:graphicData>
        </a:graphic>
      </p:graphicFrame>
      <p:sp>
        <p:nvSpPr>
          <p:cNvPr id="30" name="Rectangle 114">
            <a:extLst>
              <a:ext uri="{FF2B5EF4-FFF2-40B4-BE49-F238E27FC236}">
                <a16:creationId xmlns:a16="http://schemas.microsoft.com/office/drawing/2014/main" id="{CEABEC61-FFDF-47C6-9A69-0515BF7A6310}"/>
              </a:ext>
            </a:extLst>
          </p:cNvPr>
          <p:cNvSpPr/>
          <p:nvPr/>
        </p:nvSpPr>
        <p:spPr>
          <a:xfrm>
            <a:off x="47812" y="1270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89062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448728" y="-18394"/>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0171" y="96249"/>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4152766080"/>
              </p:ext>
            </p:extLst>
          </p:nvPr>
        </p:nvGraphicFramePr>
        <p:xfrm>
          <a:off x="240088" y="1058063"/>
          <a:ext cx="8694966" cy="3647980"/>
        </p:xfrm>
        <a:graphic>
          <a:graphicData uri="http://schemas.openxmlformats.org/drawingml/2006/table">
            <a:tbl>
              <a:tblPr firstRow="1" firstCol="1" bandRow="1">
                <a:tableStyleId>{5C22544A-7EE6-4342-B048-85BDC9FD1C3A}</a:tableStyleId>
              </a:tblPr>
              <a:tblGrid>
                <a:gridCol w="836903">
                  <a:extLst>
                    <a:ext uri="{9D8B030D-6E8A-4147-A177-3AD203B41FA5}">
                      <a16:colId xmlns:a16="http://schemas.microsoft.com/office/drawing/2014/main" val="810052235"/>
                    </a:ext>
                  </a:extLst>
                </a:gridCol>
                <a:gridCol w="1362491">
                  <a:extLst>
                    <a:ext uri="{9D8B030D-6E8A-4147-A177-3AD203B41FA5}">
                      <a16:colId xmlns:a16="http://schemas.microsoft.com/office/drawing/2014/main" val="1430269282"/>
                    </a:ext>
                  </a:extLst>
                </a:gridCol>
                <a:gridCol w="2302002">
                  <a:extLst>
                    <a:ext uri="{9D8B030D-6E8A-4147-A177-3AD203B41FA5}">
                      <a16:colId xmlns:a16="http://schemas.microsoft.com/office/drawing/2014/main" val="3078448033"/>
                    </a:ext>
                  </a:extLst>
                </a:gridCol>
                <a:gridCol w="1962948">
                  <a:extLst>
                    <a:ext uri="{9D8B030D-6E8A-4147-A177-3AD203B41FA5}">
                      <a16:colId xmlns:a16="http://schemas.microsoft.com/office/drawing/2014/main" val="1265875413"/>
                    </a:ext>
                  </a:extLst>
                </a:gridCol>
                <a:gridCol w="2230622">
                  <a:extLst>
                    <a:ext uri="{9D8B030D-6E8A-4147-A177-3AD203B41FA5}">
                      <a16:colId xmlns:a16="http://schemas.microsoft.com/office/drawing/2014/main" val="638593125"/>
                    </a:ext>
                  </a:extLst>
                </a:gridCol>
              </a:tblGrid>
              <a:tr h="781710">
                <a:tc>
                  <a:txBody>
                    <a:bodyPr/>
                    <a:lstStyle/>
                    <a:p>
                      <a:pPr algn="ctr">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algn="ctr">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en-US"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en-US"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51435" marR="51435" marT="0" marB="0" anchor="ctr"/>
                </a:tc>
                <a:tc>
                  <a:txBody>
                    <a:bodyPr/>
                    <a:lstStyle/>
                    <a:p>
                      <a:pPr algn="ctr">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51435" marR="5143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extLst>
                  <a:ext uri="{0D108BD9-81ED-4DB2-BD59-A6C34878D82A}">
                    <a16:rowId xmlns:a16="http://schemas.microsoft.com/office/drawing/2014/main" val="1838905977"/>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5</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สุโขทัย</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2,000,000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11,000,000 </a:t>
                      </a:r>
                    </a:p>
                  </a:txBody>
                  <a:tcPr marL="51435" marR="51435" marT="0" marB="0" anchor="ctr"/>
                </a:tc>
                <a:extLst>
                  <a:ext uri="{0D108BD9-81ED-4DB2-BD59-A6C34878D82A}">
                    <a16:rowId xmlns:a16="http://schemas.microsoft.com/office/drawing/2014/main" val="1209531311"/>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6</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อ่างทอง</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3,000,000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11,000,000 </a:t>
                      </a:r>
                    </a:p>
                  </a:txBody>
                  <a:tcPr marL="51435" marR="51435" marT="0" marB="0" anchor="ctr"/>
                </a:tc>
                <a:extLst>
                  <a:ext uri="{0D108BD9-81ED-4DB2-BD59-A6C34878D82A}">
                    <a16:rowId xmlns:a16="http://schemas.microsoft.com/office/drawing/2014/main" val="3324956046"/>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7</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ขอนแก่น</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 </a:t>
                      </a:r>
                    </a:p>
                  </a:txBody>
                  <a:tcPr marL="51435" marR="51435" marT="0" marB="0" anchor="ctr"/>
                </a:tc>
                <a:extLst>
                  <a:ext uri="{0D108BD9-81ED-4DB2-BD59-A6C34878D82A}">
                    <a16:rowId xmlns:a16="http://schemas.microsoft.com/office/drawing/2014/main" val="2992797769"/>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8</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นครราชสีมา</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 </a:t>
                      </a:r>
                    </a:p>
                  </a:txBody>
                  <a:tcPr marL="51435" marR="51435" marT="0" marB="0" anchor="ctr"/>
                </a:tc>
                <a:extLst>
                  <a:ext uri="{0D108BD9-81ED-4DB2-BD59-A6C34878D82A}">
                    <a16:rowId xmlns:a16="http://schemas.microsoft.com/office/drawing/2014/main" val="2507573592"/>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ร้อยเอ็ด</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 </a:t>
                      </a:r>
                    </a:p>
                  </a:txBody>
                  <a:tcPr marL="51435" marR="51435" marT="0" marB="0" anchor="ctr"/>
                </a:tc>
                <a:extLst>
                  <a:ext uri="{0D108BD9-81ED-4DB2-BD59-A6C34878D82A}">
                    <a16:rowId xmlns:a16="http://schemas.microsoft.com/office/drawing/2014/main" val="2994456122"/>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10</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สกลนคร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extLst>
                  <a:ext uri="{0D108BD9-81ED-4DB2-BD59-A6C34878D82A}">
                    <a16:rowId xmlns:a16="http://schemas.microsoft.com/office/drawing/2014/main" val="1602330405"/>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11</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สมุทรสาคร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2,000,000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extLst>
                  <a:ext uri="{0D108BD9-81ED-4DB2-BD59-A6C34878D82A}">
                    <a16:rowId xmlns:a16="http://schemas.microsoft.com/office/drawing/2014/main" val="1943187083"/>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12</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สุรินทร์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10,000,000 </a:t>
                      </a:r>
                    </a:p>
                  </a:txBody>
                  <a:tcPr marL="51435" marR="51435" marT="0" marB="0" anchor="ctr"/>
                </a:tc>
                <a:extLst>
                  <a:ext uri="{0D108BD9-81ED-4DB2-BD59-A6C34878D82A}">
                    <a16:rowId xmlns:a16="http://schemas.microsoft.com/office/drawing/2014/main" val="1071377719"/>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13</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กาญจนบุรี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51435" marR="51435" marT="0" marB="0" anchor="ctr"/>
                </a:tc>
                <a:extLst>
                  <a:ext uri="{0D108BD9-81ED-4DB2-BD59-A6C34878D82A}">
                    <a16:rowId xmlns:a16="http://schemas.microsoft.com/office/drawing/2014/main" val="3404388472"/>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14</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กาฬสินธุ์</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51435" marR="51435" marT="0" marB="0" anchor="ctr"/>
                </a:tc>
                <a:extLst>
                  <a:ext uri="{0D108BD9-81ED-4DB2-BD59-A6C34878D82A}">
                    <a16:rowId xmlns:a16="http://schemas.microsoft.com/office/drawing/2014/main" val="3622284192"/>
                  </a:ext>
                </a:extLst>
              </a:tr>
              <a:tr h="260570">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15</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ชลบุรี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51435" marR="51435" marT="0" marB="0" anchor="ctr"/>
                </a:tc>
                <a:extLst>
                  <a:ext uri="{0D108BD9-81ED-4DB2-BD59-A6C34878D82A}">
                    <a16:rowId xmlns:a16="http://schemas.microsoft.com/office/drawing/2014/main" val="553372814"/>
                  </a:ext>
                </a:extLst>
              </a:tr>
            </a:tbl>
          </a:graphicData>
        </a:graphic>
      </p:graphicFrame>
      <p:sp>
        <p:nvSpPr>
          <p:cNvPr id="27" name="Rectangle 26"/>
          <p:cNvSpPr/>
          <p:nvPr/>
        </p:nvSpPr>
        <p:spPr>
          <a:xfrm>
            <a:off x="811448" y="687158"/>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97E15D7E-248B-871A-F98F-D2A9F72368EE}"/>
              </a:ext>
            </a:extLst>
          </p:cNvPr>
          <p:cNvSpPr/>
          <p:nvPr/>
        </p:nvSpPr>
        <p:spPr>
          <a:xfrm>
            <a:off x="90990"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022914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6171" y="6191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6" name="Table 25"/>
          <p:cNvGraphicFramePr>
            <a:graphicFrameLocks noGrp="1"/>
          </p:cNvGraphicFramePr>
          <p:nvPr>
            <p:extLst>
              <p:ext uri="{D42A27DB-BD31-4B8C-83A1-F6EECF244321}">
                <p14:modId xmlns:p14="http://schemas.microsoft.com/office/powerpoint/2010/main" val="1646410792"/>
              </p:ext>
            </p:extLst>
          </p:nvPr>
        </p:nvGraphicFramePr>
        <p:xfrm>
          <a:off x="467544" y="938455"/>
          <a:ext cx="8424937" cy="3765521"/>
        </p:xfrm>
        <a:graphic>
          <a:graphicData uri="http://schemas.openxmlformats.org/drawingml/2006/table">
            <a:tbl>
              <a:tblPr firstRow="1" firstCol="1" bandRow="1">
                <a:tableStyleId>{5C22544A-7EE6-4342-B048-85BDC9FD1C3A}</a:tableStyleId>
              </a:tblPr>
              <a:tblGrid>
                <a:gridCol w="625927">
                  <a:extLst>
                    <a:ext uri="{9D8B030D-6E8A-4147-A177-3AD203B41FA5}">
                      <a16:colId xmlns:a16="http://schemas.microsoft.com/office/drawing/2014/main" val="3643863919"/>
                    </a:ext>
                  </a:extLst>
                </a:gridCol>
                <a:gridCol w="1505162">
                  <a:extLst>
                    <a:ext uri="{9D8B030D-6E8A-4147-A177-3AD203B41FA5}">
                      <a16:colId xmlns:a16="http://schemas.microsoft.com/office/drawing/2014/main" val="2405521566"/>
                    </a:ext>
                  </a:extLst>
                </a:gridCol>
                <a:gridCol w="2230512">
                  <a:extLst>
                    <a:ext uri="{9D8B030D-6E8A-4147-A177-3AD203B41FA5}">
                      <a16:colId xmlns:a16="http://schemas.microsoft.com/office/drawing/2014/main" val="3667492085"/>
                    </a:ext>
                  </a:extLst>
                </a:gridCol>
                <a:gridCol w="1901987">
                  <a:extLst>
                    <a:ext uri="{9D8B030D-6E8A-4147-A177-3AD203B41FA5}">
                      <a16:colId xmlns:a16="http://schemas.microsoft.com/office/drawing/2014/main" val="4155381627"/>
                    </a:ext>
                  </a:extLst>
                </a:gridCol>
                <a:gridCol w="2161349">
                  <a:extLst>
                    <a:ext uri="{9D8B030D-6E8A-4147-A177-3AD203B41FA5}">
                      <a16:colId xmlns:a16="http://schemas.microsoft.com/office/drawing/2014/main" val="3056392080"/>
                    </a:ext>
                  </a:extLst>
                </a:gridCol>
              </a:tblGrid>
              <a:tr h="675695">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36369" marR="36369"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36369" marR="36369" marT="0" marB="0" anchor="ctr"/>
                </a:tc>
                <a:extLst>
                  <a:ext uri="{0D108BD9-81ED-4DB2-BD59-A6C34878D82A}">
                    <a16:rowId xmlns:a16="http://schemas.microsoft.com/office/drawing/2014/main" val="1860334802"/>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16</a:t>
                      </a:r>
                    </a:p>
                  </a:txBody>
                  <a:tcPr marL="36369" marR="36369"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ตาก</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3789754830"/>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17</a:t>
                      </a:r>
                    </a:p>
                  </a:txBody>
                  <a:tcPr marL="36369" marR="36369"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นครศรีธรรมราช</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2375220844"/>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18</a:t>
                      </a:r>
                    </a:p>
                  </a:txBody>
                  <a:tcPr marL="36369" marR="36369"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พิจิตร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718704737"/>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19</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เพชรบูรณ์</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4257211438"/>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20</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มหาสารคาม</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a:t>
                      </a:r>
                    </a:p>
                  </a:txBody>
                  <a:tcPr marL="36369" marR="36369" marT="0" marB="0" anchor="ctr"/>
                </a:tc>
                <a:extLst>
                  <a:ext uri="{0D108BD9-81ED-4DB2-BD59-A6C34878D82A}">
                    <a16:rowId xmlns:a16="http://schemas.microsoft.com/office/drawing/2014/main" val="4164653030"/>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21</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แม่ฮ่องสอน</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1409048749"/>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22</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ราชบุรี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551552508"/>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23</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ศรีสะเกษ</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533403322"/>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24</a:t>
                      </a:r>
                    </a:p>
                  </a:txBody>
                  <a:tcPr marL="36369" marR="36369"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สระแก้ว</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1428818551"/>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25</a:t>
                      </a:r>
                    </a:p>
                  </a:txBody>
                  <a:tcPr marL="36369" marR="36369"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สุพรรณบุรี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36369" marR="36369"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9,000,000 </a:t>
                      </a:r>
                    </a:p>
                  </a:txBody>
                  <a:tcPr marL="36369" marR="36369" marT="0" marB="0" anchor="ctr"/>
                </a:tc>
                <a:extLst>
                  <a:ext uri="{0D108BD9-81ED-4DB2-BD59-A6C34878D82A}">
                    <a16:rowId xmlns:a16="http://schemas.microsoft.com/office/drawing/2014/main" val="3575342007"/>
                  </a:ext>
                </a:extLst>
              </a:tr>
            </a:tbl>
          </a:graphicData>
        </a:graphic>
      </p:graphicFrame>
      <p:sp>
        <p:nvSpPr>
          <p:cNvPr id="27" name="Rectangle 26"/>
          <p:cNvSpPr/>
          <p:nvPr/>
        </p:nvSpPr>
        <p:spPr>
          <a:xfrm>
            <a:off x="843409" y="621751"/>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24EABB87-481F-1CC2-311A-E1E99E16D228}"/>
              </a:ext>
            </a:extLst>
          </p:cNvPr>
          <p:cNvSpPr/>
          <p:nvPr/>
        </p:nvSpPr>
        <p:spPr>
          <a:xfrm>
            <a:off x="76759"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57713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5993" y="66942"/>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5" name="Table 24"/>
          <p:cNvGraphicFramePr>
            <a:graphicFrameLocks noGrp="1"/>
          </p:cNvGraphicFramePr>
          <p:nvPr>
            <p:extLst>
              <p:ext uri="{D42A27DB-BD31-4B8C-83A1-F6EECF244321}">
                <p14:modId xmlns:p14="http://schemas.microsoft.com/office/powerpoint/2010/main" val="3328195270"/>
              </p:ext>
            </p:extLst>
          </p:nvPr>
        </p:nvGraphicFramePr>
        <p:xfrm>
          <a:off x="375102" y="919885"/>
          <a:ext cx="8424937" cy="3765521"/>
        </p:xfrm>
        <a:graphic>
          <a:graphicData uri="http://schemas.openxmlformats.org/drawingml/2006/table">
            <a:tbl>
              <a:tblPr firstRow="1" firstCol="1" bandRow="1">
                <a:tableStyleId>{5C22544A-7EE6-4342-B048-85BDC9FD1C3A}</a:tableStyleId>
              </a:tblPr>
              <a:tblGrid>
                <a:gridCol w="625927">
                  <a:extLst>
                    <a:ext uri="{9D8B030D-6E8A-4147-A177-3AD203B41FA5}">
                      <a16:colId xmlns:a16="http://schemas.microsoft.com/office/drawing/2014/main" val="3643863919"/>
                    </a:ext>
                  </a:extLst>
                </a:gridCol>
                <a:gridCol w="1505162">
                  <a:extLst>
                    <a:ext uri="{9D8B030D-6E8A-4147-A177-3AD203B41FA5}">
                      <a16:colId xmlns:a16="http://schemas.microsoft.com/office/drawing/2014/main" val="2405521566"/>
                    </a:ext>
                  </a:extLst>
                </a:gridCol>
                <a:gridCol w="2230512">
                  <a:extLst>
                    <a:ext uri="{9D8B030D-6E8A-4147-A177-3AD203B41FA5}">
                      <a16:colId xmlns:a16="http://schemas.microsoft.com/office/drawing/2014/main" val="3667492085"/>
                    </a:ext>
                  </a:extLst>
                </a:gridCol>
                <a:gridCol w="1901987">
                  <a:extLst>
                    <a:ext uri="{9D8B030D-6E8A-4147-A177-3AD203B41FA5}">
                      <a16:colId xmlns:a16="http://schemas.microsoft.com/office/drawing/2014/main" val="4155381627"/>
                    </a:ext>
                  </a:extLst>
                </a:gridCol>
                <a:gridCol w="2161349">
                  <a:extLst>
                    <a:ext uri="{9D8B030D-6E8A-4147-A177-3AD203B41FA5}">
                      <a16:colId xmlns:a16="http://schemas.microsoft.com/office/drawing/2014/main" val="3056392080"/>
                    </a:ext>
                  </a:extLst>
                </a:gridCol>
              </a:tblGrid>
              <a:tr h="675695">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36369" marR="36369"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36369" marR="36369" marT="0" marB="0" anchor="ctr"/>
                </a:tc>
                <a:extLst>
                  <a:ext uri="{0D108BD9-81ED-4DB2-BD59-A6C34878D82A}">
                    <a16:rowId xmlns:a16="http://schemas.microsoft.com/office/drawing/2014/main" val="1860334802"/>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26</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ตรัง</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3789754830"/>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27</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นนทบุรี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2375220844"/>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28</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น่าน</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718704737"/>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29</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ปัตตานี</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4257211438"/>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พระนครศรีอยุธยา</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4164653030"/>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พะเยา</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1409048749"/>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32</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พิษณุโลก</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551552508"/>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33</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แพร่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533403322"/>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34</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ระยอง</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1428818551"/>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ลพบุรี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3575342007"/>
                  </a:ext>
                </a:extLst>
              </a:tr>
            </a:tbl>
          </a:graphicData>
        </a:graphic>
      </p:graphicFrame>
      <p:sp>
        <p:nvSpPr>
          <p:cNvPr id="27" name="Rectangle 26"/>
          <p:cNvSpPr/>
          <p:nvPr/>
        </p:nvSpPr>
        <p:spPr>
          <a:xfrm>
            <a:off x="843408" y="596425"/>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BA27CDBA-DB9C-438E-0414-8D70B06FEA1F}"/>
              </a:ext>
            </a:extLst>
          </p:cNvPr>
          <p:cNvSpPr/>
          <p:nvPr/>
        </p:nvSpPr>
        <p:spPr>
          <a:xfrm>
            <a:off x="88860" y="1075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95951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8650" y="76569"/>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5" name="Table 24"/>
          <p:cNvGraphicFramePr>
            <a:graphicFrameLocks noGrp="1"/>
          </p:cNvGraphicFramePr>
          <p:nvPr>
            <p:extLst>
              <p:ext uri="{D42A27DB-BD31-4B8C-83A1-F6EECF244321}">
                <p14:modId xmlns:p14="http://schemas.microsoft.com/office/powerpoint/2010/main" val="3771919824"/>
              </p:ext>
            </p:extLst>
          </p:nvPr>
        </p:nvGraphicFramePr>
        <p:xfrm>
          <a:off x="375102" y="900747"/>
          <a:ext cx="8424937" cy="3765521"/>
        </p:xfrm>
        <a:graphic>
          <a:graphicData uri="http://schemas.openxmlformats.org/drawingml/2006/table">
            <a:tbl>
              <a:tblPr firstRow="1" firstCol="1" bandRow="1">
                <a:tableStyleId>{5C22544A-7EE6-4342-B048-85BDC9FD1C3A}</a:tableStyleId>
              </a:tblPr>
              <a:tblGrid>
                <a:gridCol w="625927">
                  <a:extLst>
                    <a:ext uri="{9D8B030D-6E8A-4147-A177-3AD203B41FA5}">
                      <a16:colId xmlns:a16="http://schemas.microsoft.com/office/drawing/2014/main" val="3643863919"/>
                    </a:ext>
                  </a:extLst>
                </a:gridCol>
                <a:gridCol w="1505162">
                  <a:extLst>
                    <a:ext uri="{9D8B030D-6E8A-4147-A177-3AD203B41FA5}">
                      <a16:colId xmlns:a16="http://schemas.microsoft.com/office/drawing/2014/main" val="2405521566"/>
                    </a:ext>
                  </a:extLst>
                </a:gridCol>
                <a:gridCol w="2230512">
                  <a:extLst>
                    <a:ext uri="{9D8B030D-6E8A-4147-A177-3AD203B41FA5}">
                      <a16:colId xmlns:a16="http://schemas.microsoft.com/office/drawing/2014/main" val="3667492085"/>
                    </a:ext>
                  </a:extLst>
                </a:gridCol>
                <a:gridCol w="1901987">
                  <a:extLst>
                    <a:ext uri="{9D8B030D-6E8A-4147-A177-3AD203B41FA5}">
                      <a16:colId xmlns:a16="http://schemas.microsoft.com/office/drawing/2014/main" val="4155381627"/>
                    </a:ext>
                  </a:extLst>
                </a:gridCol>
                <a:gridCol w="2161349">
                  <a:extLst>
                    <a:ext uri="{9D8B030D-6E8A-4147-A177-3AD203B41FA5}">
                      <a16:colId xmlns:a16="http://schemas.microsoft.com/office/drawing/2014/main" val="3056392080"/>
                    </a:ext>
                  </a:extLst>
                </a:gridCol>
              </a:tblGrid>
              <a:tr h="675695">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36369" marR="36369"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36369" marR="36369" marT="0" marB="0" anchor="ctr"/>
                </a:tc>
                <a:extLst>
                  <a:ext uri="{0D108BD9-81ED-4DB2-BD59-A6C34878D82A}">
                    <a16:rowId xmlns:a16="http://schemas.microsoft.com/office/drawing/2014/main" val="1860334802"/>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36</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สงขลา</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3789754830"/>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37</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สมุทรปราการ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2375220844"/>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38</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สระบุรี</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718704737"/>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39</a:t>
                      </a:r>
                    </a:p>
                  </a:txBody>
                  <a:tcPr marL="51435" marR="51435" marT="0" marB="0" anchor="ctr"/>
                </a:tc>
                <a:tc>
                  <a:txBody>
                    <a:bodyPr/>
                    <a:lstStyle/>
                    <a:p>
                      <a:pPr marL="0" algn="l" defTabSz="1219170" rtl="0" eaLnBrk="1" latinLnBrk="0" hangingPunct="1">
                        <a:lnSpc>
                          <a:spcPct val="115000"/>
                        </a:lnSpc>
                        <a:spcAft>
                          <a:spcPts val="0"/>
                        </a:spcAft>
                      </a:pPr>
                      <a:r>
                        <a:rPr lang="th-TH"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อุดรธานี</a:t>
                      </a:r>
                      <a:endPar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4257211438"/>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40</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อุตรดิตถ์</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4164653030"/>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41</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อุทัยธานี</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1,000,000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1409048749"/>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42</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อุบลราชธานี</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8,000,000 </a:t>
                      </a:r>
                    </a:p>
                  </a:txBody>
                  <a:tcPr marL="51435" marR="51435" marT="0" marB="0" anchor="b"/>
                </a:tc>
                <a:extLst>
                  <a:ext uri="{0D108BD9-81ED-4DB2-BD59-A6C34878D82A}">
                    <a16:rowId xmlns:a16="http://schemas.microsoft.com/office/drawing/2014/main" val="551552508"/>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43</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กำแพงเพชร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extLst>
                  <a:ext uri="{0D108BD9-81ED-4DB2-BD59-A6C34878D82A}">
                    <a16:rowId xmlns:a16="http://schemas.microsoft.com/office/drawing/2014/main" val="533403322"/>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44</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จันทบุรี</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extLst>
                  <a:ext uri="{0D108BD9-81ED-4DB2-BD59-A6C34878D82A}">
                    <a16:rowId xmlns:a16="http://schemas.microsoft.com/office/drawing/2014/main" val="1428818551"/>
                  </a:ext>
                </a:extLst>
              </a:tr>
              <a:tr h="303743">
                <a:tc>
                  <a:txBody>
                    <a:bodyPr/>
                    <a:lstStyle/>
                    <a:p>
                      <a:pPr marL="0" algn="ctr" defTabSz="1219170" rtl="0" eaLnBrk="1" latinLnBrk="0" hangingPunct="1">
                        <a:lnSpc>
                          <a:spcPct val="115000"/>
                        </a:lnSpc>
                        <a:spcAft>
                          <a:spcPts val="0"/>
                        </a:spcAft>
                      </a:pPr>
                      <a:r>
                        <a:rPr lang="en-US" sz="1400" b="1" kern="1200" dirty="0">
                          <a:solidFill>
                            <a:schemeClr val="lt1"/>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45</a:t>
                      </a:r>
                    </a:p>
                  </a:txBody>
                  <a:tcPr marL="51435" marR="51435" marT="0" marB="0" anchor="ctr"/>
                </a:tc>
                <a:tc>
                  <a:txBody>
                    <a:bodyPr/>
                    <a:lstStyle/>
                    <a:p>
                      <a:pPr marL="0" algn="l" defTabSz="1219170" rtl="0" eaLnBrk="1" latinLnBrk="0" hangingPunct="1">
                        <a:lnSpc>
                          <a:spcPct val="115000"/>
                        </a:lnSpc>
                        <a:spcAft>
                          <a:spcPts val="0"/>
                        </a:spcAft>
                      </a:pPr>
                      <a:r>
                        <a:rPr lang="th-TH"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นครปฐม</a:t>
                      </a:r>
                      <a:endPar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endParaRPr>
                    </a:p>
                  </a:txBody>
                  <a:tcPr marL="51435" marR="51435" marT="0" marB="0" anchor="ctr"/>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a:t>
                      </a:r>
                    </a:p>
                  </a:txBody>
                  <a:tcPr marL="51435" marR="51435" marT="0" marB="0" anchor="b"/>
                </a:tc>
                <a:tc>
                  <a:txBody>
                    <a:bodyPr/>
                    <a:lstStyle/>
                    <a:p>
                      <a:pPr marL="0" algn="l" defTabSz="1219170" rtl="0" eaLnBrk="1" latinLnBrk="0" hangingPunct="1">
                        <a:lnSpc>
                          <a:spcPct val="115000"/>
                        </a:lnSpc>
                        <a:spcAft>
                          <a:spcPts val="0"/>
                        </a:spcAft>
                      </a:pPr>
                      <a:r>
                        <a:rPr lang="en-US" sz="1400" b="1" kern="1200">
                          <a:solidFill>
                            <a:srgbClr val="002060"/>
                          </a:solidFill>
                          <a:effectLst/>
                          <a:latin typeface="Chulabhorn Likit Text Light" panose="00000400000000000000" pitchFamily="50" charset="-34"/>
                          <a:ea typeface="+mn-ea"/>
                          <a:cs typeface="Chulabhorn Likit Text Light" panose="00000400000000000000" pitchFamily="50" charset="-34"/>
                        </a:rPr>
                        <a:t> </a:t>
                      </a:r>
                    </a:p>
                  </a:txBody>
                  <a:tcPr marL="51435" marR="51435" marT="0" marB="0" anchor="b"/>
                </a:tc>
                <a:tc>
                  <a:txBody>
                    <a:bodyPr/>
                    <a:lstStyle/>
                    <a:p>
                      <a:pPr marL="0" algn="l" defTabSz="1219170" rtl="0" eaLnBrk="1" latinLnBrk="0" hangingPunct="1">
                        <a:lnSpc>
                          <a:spcPct val="115000"/>
                        </a:lnSpc>
                        <a:spcAft>
                          <a:spcPts val="0"/>
                        </a:spcAft>
                      </a:pPr>
                      <a:r>
                        <a:rPr lang="en-US" sz="1400" b="1" kern="1200" dirty="0">
                          <a:solidFill>
                            <a:srgbClr val="002060"/>
                          </a:solidFill>
                          <a:effectLst/>
                          <a:latin typeface="Chulabhorn Likit Text Light" panose="00000400000000000000" pitchFamily="50" charset="-34"/>
                          <a:ea typeface="+mn-ea"/>
                          <a:cs typeface="Chulabhorn Likit Text Light" panose="00000400000000000000" pitchFamily="50" charset="-34"/>
                        </a:rPr>
                        <a:t>               7,000,000 </a:t>
                      </a:r>
                    </a:p>
                  </a:txBody>
                  <a:tcPr marL="51435" marR="51435" marT="0" marB="0" anchor="b"/>
                </a:tc>
                <a:extLst>
                  <a:ext uri="{0D108BD9-81ED-4DB2-BD59-A6C34878D82A}">
                    <a16:rowId xmlns:a16="http://schemas.microsoft.com/office/drawing/2014/main" val="3575342007"/>
                  </a:ext>
                </a:extLst>
              </a:tr>
            </a:tbl>
          </a:graphicData>
        </a:graphic>
      </p:graphicFrame>
      <p:sp>
        <p:nvSpPr>
          <p:cNvPr id="27" name="Rectangle 26"/>
          <p:cNvSpPr/>
          <p:nvPr/>
        </p:nvSpPr>
        <p:spPr>
          <a:xfrm>
            <a:off x="811449" y="623190"/>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9A597D3D-E8F8-24FD-F5B5-37DC887FE166}"/>
              </a:ext>
            </a:extLst>
          </p:cNvPr>
          <p:cNvSpPr/>
          <p:nvPr/>
        </p:nvSpPr>
        <p:spPr>
          <a:xfrm>
            <a:off x="84457" y="27193"/>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41520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noGrp="1"/>
          </p:cNvSpPr>
          <p:nvPr>
            <p:ph idx="1"/>
          </p:nvPr>
        </p:nvSpPr>
        <p:spPr>
          <a:xfrm>
            <a:off x="717401" y="1853313"/>
            <a:ext cx="7886700" cy="1114715"/>
          </a:xfrm>
          <a:prstGeom prst="rect">
            <a:avLst/>
          </a:prstGeom>
          <a:solidFill>
            <a:schemeClr val="accent2">
              <a:lumMod val="20000"/>
              <a:lumOff val="80000"/>
            </a:schemeClr>
          </a:solidFill>
          <a:ln>
            <a:solidFill>
              <a:srgbClr val="FF0000"/>
            </a:solidFill>
          </a:ln>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2400"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ระเบียบวาระที่ 2  </a:t>
            </a:r>
            <a:r>
              <a:rPr lang="th-TH" sz="2400" b="1" dirty="0">
                <a:solidFill>
                  <a:srgbClr val="002060"/>
                </a:solidFill>
                <a:latin typeface="Chulabhorn Likit Text Light" panose="00000400000000000000" pitchFamily="50" charset="-34"/>
                <a:cs typeface="Chulabhorn Likit Text Light" panose="00000400000000000000" pitchFamily="50" charset="-34"/>
              </a:rPr>
              <a:t>รับรองรายงานการประชุม ครั้งที่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6/2565     </a:t>
            </a:r>
            <a:endParaRPr lang="th-TH" sz="2400" b="1" dirty="0">
              <a:solidFill>
                <a:srgbClr val="002060"/>
              </a:solidFill>
              <a:latin typeface="Chulabhorn Likit Text Light" panose="00000400000000000000" pitchFamily="50" charset="-34"/>
              <a:cs typeface="Chulabhorn Likit Text Light" panose="00000400000000000000" pitchFamily="50" charset="-34"/>
            </a:endParaRPr>
          </a:p>
          <a:p>
            <a:r>
              <a:rPr lang="th-TH" sz="2400" b="1" dirty="0">
                <a:solidFill>
                  <a:srgbClr val="002060"/>
                </a:solidFill>
                <a:latin typeface="Chulabhorn Likit Text Light" panose="00000400000000000000" pitchFamily="50" charset="-34"/>
                <a:cs typeface="Chulabhorn Likit Text Light" panose="00000400000000000000" pitchFamily="50" charset="-34"/>
              </a:rPr>
              <a:t>      เมื่อวันที่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19 กันยายน 2565</a:t>
            </a:r>
            <a:endParaRPr lang="th-TH" sz="2400" b="1" dirty="0">
              <a:solidFill>
                <a:srgbClr val="002060"/>
              </a:solidFill>
              <a:latin typeface="Chulabhorn Likit Text Light" panose="00000400000000000000" pitchFamily="50" charset="-34"/>
              <a:cs typeface="Chulabhorn Likit Text Light" panose="00000400000000000000" pitchFamily="50" charset="-34"/>
            </a:endParaRPr>
          </a:p>
        </p:txBody>
      </p:sp>
      <p:grpSp>
        <p:nvGrpSpPr>
          <p:cNvPr id="22" name="Group 70"/>
          <p:cNvGrpSpPr/>
          <p:nvPr/>
        </p:nvGrpSpPr>
        <p:grpSpPr>
          <a:xfrm>
            <a:off x="-17686" y="-203698"/>
            <a:ext cx="9184298" cy="1266725"/>
            <a:chOff x="-23581" y="-27159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2" name="กลุ่ม 31"/>
          <p:cNvGrpSpPr/>
          <p:nvPr/>
        </p:nvGrpSpPr>
        <p:grpSpPr>
          <a:xfrm>
            <a:off x="-425532" y="4710612"/>
            <a:ext cx="5576155" cy="47546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3359034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09279" y="76047"/>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5" name="Table 24"/>
          <p:cNvGraphicFramePr>
            <a:graphicFrameLocks noGrp="1"/>
          </p:cNvGraphicFramePr>
          <p:nvPr>
            <p:extLst>
              <p:ext uri="{D42A27DB-BD31-4B8C-83A1-F6EECF244321}">
                <p14:modId xmlns:p14="http://schemas.microsoft.com/office/powerpoint/2010/main" val="2443260134"/>
              </p:ext>
            </p:extLst>
          </p:nvPr>
        </p:nvGraphicFramePr>
        <p:xfrm>
          <a:off x="467544" y="919885"/>
          <a:ext cx="8424937" cy="3765521"/>
        </p:xfrm>
        <a:graphic>
          <a:graphicData uri="http://schemas.openxmlformats.org/drawingml/2006/table">
            <a:tbl>
              <a:tblPr firstRow="1" firstCol="1" bandRow="1">
                <a:tableStyleId>{5C22544A-7EE6-4342-B048-85BDC9FD1C3A}</a:tableStyleId>
              </a:tblPr>
              <a:tblGrid>
                <a:gridCol w="625927">
                  <a:extLst>
                    <a:ext uri="{9D8B030D-6E8A-4147-A177-3AD203B41FA5}">
                      <a16:colId xmlns:a16="http://schemas.microsoft.com/office/drawing/2014/main" val="3643863919"/>
                    </a:ext>
                  </a:extLst>
                </a:gridCol>
                <a:gridCol w="1505162">
                  <a:extLst>
                    <a:ext uri="{9D8B030D-6E8A-4147-A177-3AD203B41FA5}">
                      <a16:colId xmlns:a16="http://schemas.microsoft.com/office/drawing/2014/main" val="2405521566"/>
                    </a:ext>
                  </a:extLst>
                </a:gridCol>
                <a:gridCol w="2230512">
                  <a:extLst>
                    <a:ext uri="{9D8B030D-6E8A-4147-A177-3AD203B41FA5}">
                      <a16:colId xmlns:a16="http://schemas.microsoft.com/office/drawing/2014/main" val="3667492085"/>
                    </a:ext>
                  </a:extLst>
                </a:gridCol>
                <a:gridCol w="1901987">
                  <a:extLst>
                    <a:ext uri="{9D8B030D-6E8A-4147-A177-3AD203B41FA5}">
                      <a16:colId xmlns:a16="http://schemas.microsoft.com/office/drawing/2014/main" val="4155381627"/>
                    </a:ext>
                  </a:extLst>
                </a:gridCol>
                <a:gridCol w="2161349">
                  <a:extLst>
                    <a:ext uri="{9D8B030D-6E8A-4147-A177-3AD203B41FA5}">
                      <a16:colId xmlns:a16="http://schemas.microsoft.com/office/drawing/2014/main" val="3056392080"/>
                    </a:ext>
                  </a:extLst>
                </a:gridCol>
              </a:tblGrid>
              <a:tr h="675695">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36369" marR="36369"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36369" marR="36369" marT="0" marB="0" anchor="ctr"/>
                </a:tc>
                <a:extLst>
                  <a:ext uri="{0D108BD9-81ED-4DB2-BD59-A6C34878D82A}">
                    <a16:rowId xmlns:a16="http://schemas.microsoft.com/office/drawing/2014/main" val="1860334802"/>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46</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นครพนม</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89754830"/>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47</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ปทุมธานี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375220844"/>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48</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ประจวบคีรีขันธ์</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718704737"/>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49</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พัทลุง</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4257211438"/>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50</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เพชรบุรี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4164653030"/>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51</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ยโสธร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409048749"/>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52</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ลำปาง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551552508"/>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53</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เลย</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533403322"/>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54</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สตูล</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428818551"/>
                  </a:ext>
                </a:extLst>
              </a:tr>
              <a:tr h="303743">
                <a:tc>
                  <a:txBody>
                    <a:bodyPr/>
                    <a:lstStyle/>
                    <a:p>
                      <a:pPr algn="ctr">
                        <a:lnSpc>
                          <a:spcPct val="115000"/>
                        </a:lnSpc>
                        <a:spcAft>
                          <a:spcPts val="0"/>
                        </a:spcAft>
                      </a:pPr>
                      <a:r>
                        <a:rPr lang="en-US" sz="140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55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สิงห์บุรี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575342007"/>
                  </a:ext>
                </a:extLst>
              </a:tr>
            </a:tbl>
          </a:graphicData>
        </a:graphic>
      </p:graphicFrame>
      <p:sp>
        <p:nvSpPr>
          <p:cNvPr id="27" name="Rectangle 26"/>
          <p:cNvSpPr/>
          <p:nvPr/>
        </p:nvSpPr>
        <p:spPr>
          <a:xfrm>
            <a:off x="811449" y="620829"/>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1E57A5D5-469C-65AB-2551-51ADF4579141}"/>
              </a:ext>
            </a:extLst>
          </p:cNvPr>
          <p:cNvSpPr/>
          <p:nvPr/>
        </p:nvSpPr>
        <p:spPr>
          <a:xfrm>
            <a:off x="96577" y="21304"/>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139981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23613" y="67601"/>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5" name="Table 24"/>
          <p:cNvGraphicFramePr>
            <a:graphicFrameLocks noGrp="1"/>
          </p:cNvGraphicFramePr>
          <p:nvPr>
            <p:extLst>
              <p:ext uri="{D42A27DB-BD31-4B8C-83A1-F6EECF244321}">
                <p14:modId xmlns:p14="http://schemas.microsoft.com/office/powerpoint/2010/main" val="27173740"/>
              </p:ext>
            </p:extLst>
          </p:nvPr>
        </p:nvGraphicFramePr>
        <p:xfrm>
          <a:off x="467544" y="919885"/>
          <a:ext cx="8424936" cy="3765521"/>
        </p:xfrm>
        <a:graphic>
          <a:graphicData uri="http://schemas.openxmlformats.org/drawingml/2006/table">
            <a:tbl>
              <a:tblPr firstRow="1" firstCol="1" bandRow="1">
                <a:tableStyleId>{5C22544A-7EE6-4342-B048-85BDC9FD1C3A}</a:tableStyleId>
              </a:tblPr>
              <a:tblGrid>
                <a:gridCol w="625927">
                  <a:extLst>
                    <a:ext uri="{9D8B030D-6E8A-4147-A177-3AD203B41FA5}">
                      <a16:colId xmlns:a16="http://schemas.microsoft.com/office/drawing/2014/main" val="3643863919"/>
                    </a:ext>
                  </a:extLst>
                </a:gridCol>
                <a:gridCol w="1505162">
                  <a:extLst>
                    <a:ext uri="{9D8B030D-6E8A-4147-A177-3AD203B41FA5}">
                      <a16:colId xmlns:a16="http://schemas.microsoft.com/office/drawing/2014/main" val="2405521566"/>
                    </a:ext>
                  </a:extLst>
                </a:gridCol>
                <a:gridCol w="2331710">
                  <a:extLst>
                    <a:ext uri="{9D8B030D-6E8A-4147-A177-3AD203B41FA5}">
                      <a16:colId xmlns:a16="http://schemas.microsoft.com/office/drawing/2014/main" val="3667492085"/>
                    </a:ext>
                  </a:extLst>
                </a:gridCol>
                <a:gridCol w="1800788">
                  <a:extLst>
                    <a:ext uri="{9D8B030D-6E8A-4147-A177-3AD203B41FA5}">
                      <a16:colId xmlns:a16="http://schemas.microsoft.com/office/drawing/2014/main" val="4155381627"/>
                    </a:ext>
                  </a:extLst>
                </a:gridCol>
                <a:gridCol w="2161349">
                  <a:extLst>
                    <a:ext uri="{9D8B030D-6E8A-4147-A177-3AD203B41FA5}">
                      <a16:colId xmlns:a16="http://schemas.microsoft.com/office/drawing/2014/main" val="3056392080"/>
                    </a:ext>
                  </a:extLst>
                </a:gridCol>
              </a:tblGrid>
              <a:tr h="675695">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ลำดับ</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a:t>
                      </a:r>
                      <a:endPar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endParaRP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ขนาดจังหวัด จำนวนสมาชิก การเบิกจ่าย </a:t>
                      </a: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
                      </a:r>
                      <a:b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br>
                      <a:r>
                        <a:rPr lang="th-TH" sz="1400" b="1" kern="1200" dirty="0" smtClean="0">
                          <a:solidFill>
                            <a:schemeClr val="lt1"/>
                          </a:solidFill>
                          <a:effectLst/>
                          <a:latin typeface="Chulabhorn Likit Text Light" panose="00000400000000000000" pitchFamily="50" charset="-34"/>
                          <a:ea typeface="+mn-ea"/>
                          <a:cs typeface="Chulabhorn Likit Text Light" panose="00000400000000000000" pitchFamily="50" charset="-34"/>
                        </a:rPr>
                        <a:t>การ</a:t>
                      </a: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บริหารจัดการหนี้ </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95%</a:t>
                      </a:r>
                    </a:p>
                  </a:txBody>
                  <a:tcPr marL="36369" marR="36369" marT="0" marB="0" anchor="ctr"/>
                </a:tc>
                <a:tc>
                  <a:txBody>
                    <a:bodyPr/>
                    <a:lstStyle/>
                    <a:p>
                      <a:pPr marL="0" algn="ctr" defTabSz="1219170" rtl="0" eaLnBrk="1" latinLnBrk="0" hangingPunct="1">
                        <a:lnSpc>
                          <a:spcPct val="115000"/>
                        </a:lnSpc>
                        <a:spcAft>
                          <a:spcPts val="0"/>
                        </a:spcAft>
                      </a:pPr>
                      <a:r>
                        <a:rPr lang="th-TH"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จังหวัดบริหารดีเด่น</a:t>
                      </a:r>
                      <a:r>
                        <a:rPr lang="en-US" sz="1400" b="1" kern="1200" dirty="0">
                          <a:solidFill>
                            <a:schemeClr val="lt1"/>
                          </a:solidFill>
                          <a:effectLst/>
                          <a:latin typeface="Chulabhorn Likit Text Light" panose="00000400000000000000" pitchFamily="50" charset="-34"/>
                          <a:ea typeface="+mn-ea"/>
                          <a:cs typeface="Chulabhorn Likit Text Light" panose="00000400000000000000" pitchFamily="50" charset="-34"/>
                        </a:rPr>
                        <a:t> 5%</a:t>
                      </a:r>
                    </a:p>
                  </a:txBody>
                  <a:tcPr marL="36369" marR="36369"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36369" marR="36369" marT="0" marB="0" anchor="ctr"/>
                </a:tc>
                <a:extLst>
                  <a:ext uri="{0D108BD9-81ED-4DB2-BD59-A6C34878D82A}">
                    <a16:rowId xmlns:a16="http://schemas.microsoft.com/office/drawing/2014/main" val="1860334802"/>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56</a:t>
                      </a: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สุราษฎร์ธานี</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789754830"/>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57</a:t>
                      </a: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หนองคาย</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2375220844"/>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58</a:t>
                      </a: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หนองบัวลำภู</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7,000,000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718704737"/>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59</a:t>
                      </a:r>
                    </a:p>
                  </a:txBody>
                  <a:tcPr marL="51435" marR="5143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ฉะเชิงเทรา</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4164653030"/>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60</a:t>
                      </a: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ชัยนาท</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409048749"/>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61</a:t>
                      </a: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ชุมพร</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5,000,000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1,000,000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551552508"/>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62</a:t>
                      </a: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ตราด</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533403322"/>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63</a:t>
                      </a: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นครสวรรค์</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1428818551"/>
                  </a:ext>
                </a:extLst>
              </a:tr>
              <a:tr h="303743">
                <a:tc>
                  <a:txBody>
                    <a:bodyPr/>
                    <a:lstStyle/>
                    <a:p>
                      <a:pPr algn="ctr">
                        <a:lnSpc>
                          <a:spcPct val="115000"/>
                        </a:lnSpc>
                        <a:spcAft>
                          <a:spcPts val="0"/>
                        </a:spcAft>
                      </a:pPr>
                      <a:r>
                        <a:rPr lang="en-US" sz="1400" dirty="0">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64</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นราธิวาส</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575342007"/>
                  </a:ext>
                </a:extLst>
              </a:tr>
              <a:tr h="303743">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65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cs typeface="Chulabhorn Likit Text Light" panose="00000400000000000000" pitchFamily="50" charset="-34"/>
                        </a:rPr>
                        <a:t>บึงกาฬ</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2422714287"/>
                  </a:ext>
                </a:extLst>
              </a:tr>
            </a:tbl>
          </a:graphicData>
        </a:graphic>
      </p:graphicFrame>
      <p:sp>
        <p:nvSpPr>
          <p:cNvPr id="27" name="Rectangle 26"/>
          <p:cNvSpPr/>
          <p:nvPr/>
        </p:nvSpPr>
        <p:spPr>
          <a:xfrm>
            <a:off x="811449" y="634712"/>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30" name="Rectangle 114">
            <a:extLst>
              <a:ext uri="{FF2B5EF4-FFF2-40B4-BE49-F238E27FC236}">
                <a16:creationId xmlns:a16="http://schemas.microsoft.com/office/drawing/2014/main" id="{3D114D1D-7290-8E54-11B9-2EEF0E8F569A}"/>
              </a:ext>
            </a:extLst>
          </p:cNvPr>
          <p:cNvSpPr/>
          <p:nvPr/>
        </p:nvSpPr>
        <p:spPr>
          <a:xfrm>
            <a:off x="45365" y="43252"/>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96281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55005" y="-27041"/>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1439" y="7616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7" name="Table 26"/>
          <p:cNvGraphicFramePr>
            <a:graphicFrameLocks noGrp="1"/>
          </p:cNvGraphicFramePr>
          <p:nvPr>
            <p:extLst>
              <p:ext uri="{D42A27DB-BD31-4B8C-83A1-F6EECF244321}">
                <p14:modId xmlns:p14="http://schemas.microsoft.com/office/powerpoint/2010/main" val="3129599770"/>
              </p:ext>
            </p:extLst>
          </p:nvPr>
        </p:nvGraphicFramePr>
        <p:xfrm>
          <a:off x="468306" y="816041"/>
          <a:ext cx="8586954" cy="3868319"/>
        </p:xfrm>
        <a:graphic>
          <a:graphicData uri="http://schemas.openxmlformats.org/drawingml/2006/table">
            <a:tbl>
              <a:tblPr firstRow="1" firstCol="1" bandRow="1">
                <a:tableStyleId>{5C22544A-7EE6-4342-B048-85BDC9FD1C3A}</a:tableStyleId>
              </a:tblPr>
              <a:tblGrid>
                <a:gridCol w="641916">
                  <a:extLst>
                    <a:ext uri="{9D8B030D-6E8A-4147-A177-3AD203B41FA5}">
                      <a16:colId xmlns:a16="http://schemas.microsoft.com/office/drawing/2014/main" val="2905381932"/>
                    </a:ext>
                  </a:extLst>
                </a:gridCol>
                <a:gridCol w="1490415">
                  <a:extLst>
                    <a:ext uri="{9D8B030D-6E8A-4147-A177-3AD203B41FA5}">
                      <a16:colId xmlns:a16="http://schemas.microsoft.com/office/drawing/2014/main" val="2765745719"/>
                    </a:ext>
                  </a:extLst>
                </a:gridCol>
                <a:gridCol w="2287490">
                  <a:extLst>
                    <a:ext uri="{9D8B030D-6E8A-4147-A177-3AD203B41FA5}">
                      <a16:colId xmlns:a16="http://schemas.microsoft.com/office/drawing/2014/main" val="2919182549"/>
                    </a:ext>
                  </a:extLst>
                </a:gridCol>
                <a:gridCol w="1950573">
                  <a:extLst>
                    <a:ext uri="{9D8B030D-6E8A-4147-A177-3AD203B41FA5}">
                      <a16:colId xmlns:a16="http://schemas.microsoft.com/office/drawing/2014/main" val="2122313967"/>
                    </a:ext>
                  </a:extLst>
                </a:gridCol>
                <a:gridCol w="2216560">
                  <a:extLst>
                    <a:ext uri="{9D8B030D-6E8A-4147-A177-3AD203B41FA5}">
                      <a16:colId xmlns:a16="http://schemas.microsoft.com/office/drawing/2014/main" val="3911306502"/>
                    </a:ext>
                  </a:extLst>
                </a:gridCol>
              </a:tblGrid>
              <a:tr h="724667">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ลำดับ</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จังหวัด</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ขนาดจังหวัด จำนวนสมาชิก การเบิกจ่าย </a:t>
                      </a:r>
                      <a:r>
                        <a:rPr lang="th-TH" sz="1400" dirty="0" smtClean="0">
                          <a:effectLst/>
                          <a:latin typeface="Chulabhorn Likit Text Light" panose="00000400000000000000" pitchFamily="50" charset="-34"/>
                          <a:cs typeface="Chulabhorn Likit Text Light" panose="00000400000000000000" pitchFamily="50" charset="-34"/>
                        </a:rPr>
                        <a:t/>
                      </a:r>
                      <a:br>
                        <a:rPr lang="th-TH" sz="1400" dirty="0" smtClean="0">
                          <a:effectLst/>
                          <a:latin typeface="Chulabhorn Likit Text Light" panose="00000400000000000000" pitchFamily="50" charset="-34"/>
                          <a:cs typeface="Chulabhorn Likit Text Light" panose="00000400000000000000" pitchFamily="50" charset="-34"/>
                        </a:rPr>
                      </a:br>
                      <a:r>
                        <a:rPr lang="th-TH" sz="1400" dirty="0" smtClean="0">
                          <a:effectLst/>
                          <a:latin typeface="Chulabhorn Likit Text Light" panose="00000400000000000000" pitchFamily="50" charset="-34"/>
                          <a:cs typeface="Chulabhorn Likit Text Light" panose="00000400000000000000" pitchFamily="50" charset="-34"/>
                        </a:rPr>
                        <a:t>การ</a:t>
                      </a:r>
                      <a:r>
                        <a:rPr lang="th-TH" sz="1400" dirty="0">
                          <a:effectLst/>
                          <a:latin typeface="Chulabhorn Likit Text Light" panose="00000400000000000000" pitchFamily="50" charset="-34"/>
                          <a:cs typeface="Chulabhorn Likit Text Light" panose="00000400000000000000" pitchFamily="50" charset="-34"/>
                        </a:rPr>
                        <a:t>บริหารจัดการหนี้ </a:t>
                      </a:r>
                      <a:r>
                        <a:rPr lang="en-US" sz="1400" dirty="0">
                          <a:effectLst/>
                          <a:latin typeface="Chulabhorn Likit Text Light" panose="00000400000000000000" pitchFamily="50" charset="-34"/>
                          <a:cs typeface="Chulabhorn Likit Text Light" panose="00000400000000000000" pitchFamily="50" charset="-34"/>
                        </a:rPr>
                        <a:t>95%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gn="ctr">
                        <a:lnSpc>
                          <a:spcPct val="115000"/>
                        </a:lnSpc>
                        <a:spcAft>
                          <a:spcPts val="0"/>
                        </a:spcAft>
                      </a:pPr>
                      <a:r>
                        <a:rPr lang="th-TH" sz="1400">
                          <a:effectLst/>
                          <a:latin typeface="Chulabhorn Likit Text Light" panose="00000400000000000000" pitchFamily="50" charset="-34"/>
                          <a:cs typeface="Chulabhorn Likit Text Light" panose="00000400000000000000" pitchFamily="50" charset="-34"/>
                        </a:rPr>
                        <a:t>จังหวัดบริหารดีเด่น</a:t>
                      </a:r>
                      <a:r>
                        <a:rPr lang="en-US" sz="1400">
                          <a:effectLst/>
                          <a:latin typeface="Chulabhorn Likit Text Light" panose="00000400000000000000" pitchFamily="50" charset="-34"/>
                          <a:cs typeface="Chulabhorn Likit Text Light" panose="00000400000000000000" pitchFamily="50" charset="-34"/>
                        </a:rPr>
                        <a:t> 5%</a:t>
                      </a:r>
                      <a:endParaRPr lang="en-US" sz="140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gn="ctr">
                        <a:lnSpc>
                          <a:spcPct val="115000"/>
                        </a:lnSpc>
                        <a:spcAft>
                          <a:spcPts val="0"/>
                        </a:spcAft>
                      </a:pPr>
                      <a:r>
                        <a:rPr lang="th-TH" sz="1400" dirty="0">
                          <a:effectLst/>
                          <a:latin typeface="Chulabhorn Likit Text Light" panose="00000400000000000000" pitchFamily="50" charset="-34"/>
                          <a:cs typeface="Chulabhorn Likit Text Light" panose="00000400000000000000" pitchFamily="50" charset="-34"/>
                        </a:rPr>
                        <a:t>รวมงบประมาณที่ได้รับจัดสรร </a:t>
                      </a:r>
                      <a:br>
                        <a:rPr lang="th-TH" sz="1400" dirty="0">
                          <a:effectLst/>
                          <a:latin typeface="Chulabhorn Likit Text Light" panose="00000400000000000000" pitchFamily="50" charset="-34"/>
                          <a:cs typeface="Chulabhorn Likit Text Light" panose="00000400000000000000" pitchFamily="50" charset="-34"/>
                        </a:rPr>
                      </a:br>
                      <a:r>
                        <a:rPr lang="th-TH" sz="1400" dirty="0">
                          <a:effectLst/>
                          <a:latin typeface="Chulabhorn Likit Text Light" panose="00000400000000000000" pitchFamily="50" charset="-34"/>
                          <a:cs typeface="Chulabhorn Likit Text Light" panose="00000400000000000000" pitchFamily="50" charset="-34"/>
                        </a:rPr>
                        <a:t>(บาท)</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extLst>
                  <a:ext uri="{0D108BD9-81ED-4DB2-BD59-A6C34878D82A}">
                    <a16:rowId xmlns:a16="http://schemas.microsoft.com/office/drawing/2014/main" val="1561495996"/>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66</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cs typeface="Chulabhorn Likit Text Light" panose="00000400000000000000" pitchFamily="50" charset="-34"/>
                        </a:rPr>
                        <a:t>ปราจีนบุรี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2136016881"/>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67</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cs typeface="Chulabhorn Likit Text Light" panose="00000400000000000000" pitchFamily="50" charset="-34"/>
                        </a:rPr>
                        <a:t>มุกดาหาร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194009684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68</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ลำพูน</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6,000,000.00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985259212"/>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69</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กระบี่</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222847094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70</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นครนายก</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447349168"/>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71</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พังงา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428040024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72</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ระนอง</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407196189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73</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สมุทรสงคราม</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3284172345"/>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74</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อำนาจเจริญ</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5,000,000.00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74140679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75</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ภูเก็ต</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a:solidFill>
                            <a:srgbClr val="002060"/>
                          </a:solidFill>
                          <a:effectLst/>
                          <a:latin typeface="Chulabhorn Likit Text Light" panose="00000400000000000000" pitchFamily="50" charset="-34"/>
                          <a:cs typeface="Chulabhorn Likit Text Light" panose="00000400000000000000" pitchFamily="50" charset="-34"/>
                        </a:rPr>
                        <a:t>                4,000,000.00 </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4,000,000.00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571132524"/>
                  </a:ext>
                </a:extLst>
              </a:tr>
              <a:tr h="241556">
                <a:tc>
                  <a:txBody>
                    <a:bodyPr/>
                    <a:lstStyle/>
                    <a:p>
                      <a:pPr algn="ctr">
                        <a:lnSpc>
                          <a:spcPct val="115000"/>
                        </a:lnSpc>
                        <a:spcAft>
                          <a:spcPts val="0"/>
                        </a:spcAft>
                      </a:pPr>
                      <a:r>
                        <a:rPr lang="en-US" sz="1400" dirty="0">
                          <a:effectLst/>
                          <a:latin typeface="Chulabhorn Likit Text Light" panose="00000400000000000000" pitchFamily="50" charset="-34"/>
                          <a:cs typeface="Chulabhorn Likit Text Light" panose="00000400000000000000" pitchFamily="50" charset="-34"/>
                        </a:rPr>
                        <a:t>76</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a:solidFill>
                            <a:srgbClr val="002060"/>
                          </a:solidFill>
                          <a:effectLst/>
                          <a:latin typeface="Chulabhorn Likit Text Light" panose="00000400000000000000" pitchFamily="50" charset="-34"/>
                          <a:cs typeface="Chulabhorn Likit Text Light" panose="00000400000000000000" pitchFamily="50" charset="-34"/>
                        </a:rPr>
                        <a:t>ยะลา</a:t>
                      </a:r>
                      <a:endParaRPr lang="en-US" sz="1400" b="1">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4,000,000.00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cs typeface="Chulabhorn Likit Text Light" panose="00000400000000000000" pitchFamily="50" charset="-34"/>
                        </a:rPr>
                        <a:t>               4,000,000.00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extLst>
                  <a:ext uri="{0D108BD9-81ED-4DB2-BD59-A6C34878D82A}">
                    <a16:rowId xmlns:a16="http://schemas.microsoft.com/office/drawing/2014/main" val="3904965502"/>
                  </a:ext>
                </a:extLst>
              </a:tr>
              <a:tr h="241556">
                <a:tc>
                  <a:txBody>
                    <a:bodyPr/>
                    <a:lstStyle/>
                    <a:p>
                      <a:pPr algn="ctr">
                        <a:lnSpc>
                          <a:spcPct val="115000"/>
                        </a:lnSpc>
                        <a:spcAft>
                          <a:spcPts val="0"/>
                        </a:spcAft>
                      </a:pPr>
                      <a:r>
                        <a:rPr lang="th-TH"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rPr>
                        <a:t>77</a:t>
                      </a:r>
                      <a:endParaRPr lang="en-US" sz="1400"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ctr"/>
                </a:tc>
                <a:tc>
                  <a:txBody>
                    <a:bodyPr/>
                    <a:lstStyle/>
                    <a:p>
                      <a:pPr>
                        <a:lnSpc>
                          <a:spcPct val="115000"/>
                        </a:lnSpc>
                        <a:spcAft>
                          <a:spcPts val="0"/>
                        </a:spcAft>
                      </a:pPr>
                      <a:r>
                        <a:rPr lang="th-TH"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กรุงเทพมหานคร</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tc>
                  <a:txBody>
                    <a:bodyPr/>
                    <a:lstStyle/>
                    <a:p>
                      <a:pPr>
                        <a:lnSpc>
                          <a:spcPct val="115000"/>
                        </a:lnSpc>
                        <a:spcAft>
                          <a:spcPts val="0"/>
                        </a:spcAft>
                      </a:pPr>
                      <a:r>
                        <a:rPr lang="en-US" sz="1400" b="1" dirty="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th-TH"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    </a:t>
                      </a:r>
                      <a:r>
                        <a:rPr lang="en-US" sz="1400" b="1" dirty="0" smtClean="0">
                          <a:solidFill>
                            <a:srgbClr val="002060"/>
                          </a:solidFill>
                          <a:effectLst/>
                          <a:latin typeface="Chulabhorn Likit Text Light" panose="00000400000000000000" pitchFamily="50" charset="-34"/>
                          <a:ea typeface="Times New Roman" panose="02020603050405020304" pitchFamily="18" charset="0"/>
                          <a:cs typeface="Chulabhorn Likit Text Light" panose="00000400000000000000" pitchFamily="50" charset="-34"/>
                        </a:rPr>
                        <a:t>6,000,000 </a:t>
                      </a:r>
                      <a:endParaRPr lang="en-US" sz="1400" b="1" dirty="0">
                        <a:solidFill>
                          <a:srgbClr val="002060"/>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b"/>
                </a:tc>
                <a:extLst>
                  <a:ext uri="{0D108BD9-81ED-4DB2-BD59-A6C34878D82A}">
                    <a16:rowId xmlns:a16="http://schemas.microsoft.com/office/drawing/2014/main" val="3519547697"/>
                  </a:ext>
                </a:extLst>
              </a:tr>
              <a:tr h="241556">
                <a:tc gridSpan="4">
                  <a:txBody>
                    <a:bodyPr/>
                    <a:lstStyle/>
                    <a:p>
                      <a:pPr algn="ctr">
                        <a:lnSpc>
                          <a:spcPct val="115000"/>
                        </a:lnSpc>
                        <a:spcAft>
                          <a:spcPts val="0"/>
                        </a:spcAft>
                      </a:pPr>
                      <a:r>
                        <a:rPr lang="th-TH" sz="1400" b="1" dirty="0">
                          <a:effectLst/>
                          <a:latin typeface="Chulabhorn Likit Text Light" panose="00000400000000000000" pitchFamily="50" charset="-34"/>
                          <a:cs typeface="Chulabhorn Likit Text Light" panose="00000400000000000000" pitchFamily="50" charset="-34"/>
                        </a:rPr>
                        <a:t>รวมงบประมาณทั้งสิ้น</a:t>
                      </a:r>
                      <a:endParaRPr lang="en-US" sz="1400" b="1" dirty="0">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tc>
                <a:tc hMerge="1">
                  <a:txBody>
                    <a:bodyPr/>
                    <a:lstStyle/>
                    <a:p>
                      <a:endParaRPr lang="th-TH"/>
                    </a:p>
                  </a:txBody>
                  <a:tcPr/>
                </a:tc>
                <a:tc hMerge="1">
                  <a:txBody>
                    <a:bodyPr/>
                    <a:lstStyle/>
                    <a:p>
                      <a:endParaRPr lang="th-TH"/>
                    </a:p>
                  </a:txBody>
                  <a:tcPr/>
                </a:tc>
                <a:tc hMerge="1">
                  <a:txBody>
                    <a:bodyPr/>
                    <a:lstStyle/>
                    <a:p>
                      <a:endParaRPr lang="th-TH"/>
                    </a:p>
                  </a:txBody>
                  <a:tcPr/>
                </a:tc>
                <a:tc>
                  <a:txBody>
                    <a:bodyPr/>
                    <a:lstStyle/>
                    <a:p>
                      <a:pPr>
                        <a:lnSpc>
                          <a:spcPct val="115000"/>
                        </a:lnSpc>
                        <a:spcAft>
                          <a:spcPts val="0"/>
                        </a:spcAft>
                      </a:pPr>
                      <a:r>
                        <a:rPr lang="en-US" sz="1400" b="1" dirty="0">
                          <a:solidFill>
                            <a:schemeClr val="bg1"/>
                          </a:solidFill>
                          <a:effectLst/>
                          <a:latin typeface="Chulabhorn Likit Text Light" panose="00000400000000000000" pitchFamily="50" charset="-34"/>
                          <a:cs typeface="Chulabhorn Likit Text Light" panose="00000400000000000000" pitchFamily="50" charset="-34"/>
                        </a:rPr>
                        <a:t>           600,000,000.00 </a:t>
                      </a:r>
                      <a:endParaRPr lang="en-US" sz="1400" b="1" dirty="0">
                        <a:solidFill>
                          <a:schemeClr val="bg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41565" marR="41565" marT="0" marB="0" anchor="b">
                    <a:solidFill>
                      <a:schemeClr val="accent1"/>
                    </a:solidFill>
                  </a:tcPr>
                </a:tc>
                <a:extLst>
                  <a:ext uri="{0D108BD9-81ED-4DB2-BD59-A6C34878D82A}">
                    <a16:rowId xmlns:a16="http://schemas.microsoft.com/office/drawing/2014/main" val="404468210"/>
                  </a:ext>
                </a:extLst>
              </a:tr>
            </a:tbl>
          </a:graphicData>
        </a:graphic>
      </p:graphicFrame>
      <p:sp>
        <p:nvSpPr>
          <p:cNvPr id="28" name="Rectangle 27"/>
          <p:cNvSpPr/>
          <p:nvPr/>
        </p:nvSpPr>
        <p:spPr>
          <a:xfrm>
            <a:off x="811449" y="585573"/>
            <a:ext cx="7488324" cy="311624"/>
          </a:xfrm>
          <a:prstGeom prst="rect">
            <a:avLst/>
          </a:prstGeom>
        </p:spPr>
        <p:txBody>
          <a:bodyPr wrap="square">
            <a:spAutoFit/>
          </a:bodyPr>
          <a:lstStyle/>
          <a:p>
            <a:r>
              <a:rPr lang="th-TH" sz="1425" b="1" dirty="0">
                <a:solidFill>
                  <a:schemeClr val="tx2">
                    <a:lumMod val="75000"/>
                  </a:schemeClr>
                </a:solidFill>
                <a:latin typeface="Chulabhorn Likit Text Light" panose="00000400000000000000" pitchFamily="50" charset="-34"/>
                <a:cs typeface="Chulabhorn Likit Text Light" panose="00000400000000000000" pitchFamily="50" charset="-34"/>
              </a:rPr>
              <a:t>ตามหนังสือกรมการพัฒนาชุมชน ด่วนที่สุด ที่ มท 0416.2/ว 3797 ลงวันที่ 21 ตุลาคม 2565 </a:t>
            </a:r>
            <a:r>
              <a:rPr lang="th-TH" sz="1425" b="1" dirty="0">
                <a:solidFill>
                  <a:srgbClr val="002060"/>
                </a:solidFill>
                <a:ea typeface="Times New Roman" panose="02020603050405020304" pitchFamily="18" charset="0"/>
                <a:cs typeface="Chulabhorn Likit Text Light๙" panose="00000400000000000000" pitchFamily="2" charset="-34"/>
              </a:rPr>
              <a:t>ดังนี้</a:t>
            </a:r>
            <a:endParaRPr lang="th-TH" sz="1425" b="1" dirty="0">
              <a:solidFill>
                <a:srgbClr val="002060"/>
              </a:solidFill>
            </a:endParaRPr>
          </a:p>
        </p:txBody>
      </p:sp>
      <p:sp>
        <p:nvSpPr>
          <p:cNvPr id="25" name="Rectangle 114">
            <a:extLst>
              <a:ext uri="{FF2B5EF4-FFF2-40B4-BE49-F238E27FC236}">
                <a16:creationId xmlns:a16="http://schemas.microsoft.com/office/drawing/2014/main" id="{03BB3F01-AD4B-F7F9-4286-FA8826F0F0A6}"/>
              </a:ext>
            </a:extLst>
          </p:cNvPr>
          <p:cNvSpPr/>
          <p:nvPr/>
        </p:nvSpPr>
        <p:spPr>
          <a:xfrm>
            <a:off x="74112" y="3931"/>
            <a:ext cx="5615542" cy="485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1500" b="1" dirty="0">
                <a:solidFill>
                  <a:schemeClr val="bg1"/>
                </a:solidFill>
                <a:latin typeface="Chulabhorn Likit Text Light" panose="00000400000000000000" pitchFamily="50" charset="-34"/>
                <a:cs typeface="Chulabhorn Likit Text Light" panose="00000400000000000000" pitchFamily="50" charset="-34"/>
              </a:rPr>
              <a:t>การจัดสรรงบประมาณกองทุนพัฒนาบทบาทสตรี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พ.ศ. 2566 </a:t>
            </a:r>
            <a:r>
              <a:rPr lang="en-US" sz="1500" b="1" dirty="0">
                <a:solidFill>
                  <a:schemeClr val="bg1"/>
                </a:solidFill>
                <a:latin typeface="Chulabhorn Likit Text Light" panose="00000400000000000000" pitchFamily="50" charset="-34"/>
                <a:cs typeface="Chulabhorn Likit Text Light" panose="00000400000000000000" pitchFamily="50" charset="-34"/>
              </a:rPr>
              <a:t>: </a:t>
            </a:r>
            <a:r>
              <a:rPr lang="th-TH" sz="1500" b="1" dirty="0">
                <a:solidFill>
                  <a:schemeClr val="bg1"/>
                </a:solidFill>
                <a:latin typeface="Chulabhorn Likit Text Light" panose="00000400000000000000" pitchFamily="50" charset="-34"/>
                <a:cs typeface="Chulabhorn Likit Text Light" panose="00000400000000000000" pitchFamily="50" charset="-34"/>
              </a:rPr>
              <a:t>เงินทุนหมุนเวียน (ต่อ)</a:t>
            </a:r>
            <a:endParaRPr lang="en-US" sz="15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391785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18708" y="-15173"/>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814138" y="-12925"/>
            <a:ext cx="4374916" cy="580979"/>
            <a:chOff x="5597684" y="-21277"/>
            <a:chExt cx="4374916" cy="580979"/>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1276"/>
              <a:ext cx="4248472" cy="580978"/>
              <a:chOff x="5724128" y="-21276"/>
              <a:chExt cx="4248472" cy="580978"/>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5962833" y="-4998"/>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01622" y="46409"/>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Rectangle 114"/>
          <p:cNvSpPr/>
          <p:nvPr/>
        </p:nvSpPr>
        <p:spPr>
          <a:xfrm>
            <a:off x="82431" y="54760"/>
            <a:ext cx="6494864" cy="501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h-TH" sz="1350" b="1" dirty="0">
                <a:solidFill>
                  <a:schemeClr val="bg1"/>
                </a:solidFill>
                <a:latin typeface="Chulabhorn Likit Text Light" panose="00000400000000000000" pitchFamily="50" charset="-34"/>
                <a:cs typeface="Chulabhorn Likit Text Light" panose="00000400000000000000" pitchFamily="50" charset="-34"/>
              </a:rPr>
              <a:t>แนวทางการดำเนินงานกองทุนพัฒนาบทบาทสตรี ตามหนังสือกรมการพัฒนาชุมชน</a:t>
            </a:r>
            <a:br>
              <a:rPr lang="th-TH" sz="1350" b="1" dirty="0">
                <a:solidFill>
                  <a:schemeClr val="bg1"/>
                </a:solidFill>
                <a:latin typeface="Chulabhorn Likit Text Light" panose="00000400000000000000" pitchFamily="50" charset="-34"/>
                <a:cs typeface="Chulabhorn Likit Text Light" panose="00000400000000000000" pitchFamily="50" charset="-34"/>
              </a:rPr>
            </a:br>
            <a:r>
              <a:rPr lang="th-TH" sz="1350" b="1" dirty="0">
                <a:solidFill>
                  <a:schemeClr val="bg1"/>
                </a:solidFill>
                <a:latin typeface="Chulabhorn Likit Text Light" panose="00000400000000000000" pitchFamily="50" charset="-34"/>
                <a:cs typeface="Chulabhorn Likit Text Light" panose="00000400000000000000" pitchFamily="50" charset="-34"/>
              </a:rPr>
              <a:t>ด่วนที่สุด ที่ มท 0416.2/ว 3797 ลงวันที่ 21 ตุลาคม 2565  </a:t>
            </a:r>
            <a:endParaRPr lang="en-US" sz="135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27" name="Rectangle 26"/>
          <p:cNvSpPr/>
          <p:nvPr/>
        </p:nvSpPr>
        <p:spPr>
          <a:xfrm>
            <a:off x="146656" y="997981"/>
            <a:ext cx="8820253" cy="2799997"/>
          </a:xfrm>
          <a:prstGeom prst="rect">
            <a:avLst/>
          </a:prstGeom>
        </p:spPr>
        <p:txBody>
          <a:bodyPr wrap="square">
            <a:spAutoFit/>
          </a:bodyPr>
          <a:lstStyle/>
          <a:p>
            <a:pPr>
              <a:lnSpc>
                <a:spcPct val="115000"/>
              </a:lnSpc>
              <a:tabLst>
                <a:tab pos="607695" algn="l"/>
                <a:tab pos="675323" algn="l"/>
                <a:tab pos="742950" algn="l"/>
              </a:tabLst>
            </a:pPr>
            <a:r>
              <a:rPr lang="th-TH" sz="1275" dirty="0">
                <a:latin typeface="Chulabhorn Likit Text Light" panose="00000400000000000000" pitchFamily="50" charset="-34"/>
                <a:ea typeface="SimSun" panose="02010600030101010101" pitchFamily="2" charset="-122"/>
                <a:cs typeface="Chulabhorn Likit Text Light" panose="00000400000000000000" pitchFamily="50" charset="-34"/>
              </a:rPr>
              <a:t>	</a:t>
            </a:r>
            <a:r>
              <a:rPr lang="th-TH" sz="1275" b="1" dirty="0">
                <a:solidFill>
                  <a:srgbClr val="002060"/>
                </a:solidFill>
                <a:latin typeface="Chulabhorn Likit Text Light" panose="00000400000000000000" pitchFamily="50" charset="-34"/>
                <a:ea typeface="SimSun" panose="02010600030101010101" pitchFamily="2" charset="-122"/>
                <a:cs typeface="Chulabhorn Likit Text Light" panose="00000400000000000000" pitchFamily="50" charset="-34"/>
              </a:rPr>
              <a:t>เพื่อให้การดำเนินงานกองทุนพัฒนาบทบาทสตรี เป็นไปด้วยความเรียบร้อย จึงขอให้จังหวัด</a:t>
            </a:r>
            <a:r>
              <a:rPr lang="th-TH" sz="1275" b="1" spc="-23" dirty="0">
                <a:solidFill>
                  <a:srgbClr val="002060"/>
                </a:solidFill>
                <a:latin typeface="Chulabhorn Likit Text Light" panose="00000400000000000000" pitchFamily="50" charset="-34"/>
                <a:ea typeface="SimSun" panose="02010600030101010101" pitchFamily="2" charset="-122"/>
                <a:cs typeface="Chulabhorn Likit Text Light" panose="00000400000000000000" pitchFamily="50" charset="-34"/>
              </a:rPr>
              <a:t>มอบหมายสำนักงานพัฒนาชุมชนจังหวัดในฐานะสำนักงานเลขานุการคณะอนุกรรมการบริหารกองทุนพัฒนาบทบาทสตรี</a:t>
            </a:r>
            <a:r>
              <a:rPr lang="th-TH" sz="1275" b="1" spc="-38" dirty="0">
                <a:solidFill>
                  <a:srgbClr val="002060"/>
                </a:solidFill>
                <a:latin typeface="Chulabhorn Likit Text Light" panose="00000400000000000000" pitchFamily="50" charset="-34"/>
                <a:ea typeface="SimSun" panose="02010600030101010101" pitchFamily="2" charset="-122"/>
                <a:cs typeface="Chulabhorn Likit Text Light" panose="00000400000000000000" pitchFamily="50" charset="-34"/>
              </a:rPr>
              <a:t>ระดับจังหวัด</a:t>
            </a:r>
            <a:r>
              <a:rPr lang="th-TH" sz="1275" b="1" dirty="0">
                <a:solidFill>
                  <a:srgbClr val="002060"/>
                </a:solidFill>
                <a:latin typeface="Chulabhorn Likit Text Light" panose="00000400000000000000" pitchFamily="50" charset="-34"/>
                <a:ea typeface="SimSun" panose="02010600030101010101" pitchFamily="2" charset="-122"/>
                <a:cs typeface="Chulabhorn Likit Text Light" panose="00000400000000000000" pitchFamily="50" charset="-34"/>
              </a:rPr>
              <a:t>ดำเนินการ ดังนี้</a:t>
            </a:r>
          </a:p>
          <a:p>
            <a:pPr>
              <a:lnSpc>
                <a:spcPct val="115000"/>
              </a:lnSpc>
              <a:tabLst>
                <a:tab pos="607695" algn="l"/>
                <a:tab pos="675323" algn="l"/>
                <a:tab pos="742950" algn="l"/>
              </a:tabLst>
            </a:pP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gn="thaiDist">
              <a:lnSpc>
                <a:spcPct val="115000"/>
              </a:lnSpc>
              <a:tabLst>
                <a:tab pos="675323" algn="l"/>
                <a:tab pos="1012984" algn="l"/>
              </a:tabLst>
            </a:pPr>
            <a:r>
              <a:rPr lang="th-TH" sz="1275" b="1" dirty="0">
                <a:solidFill>
                  <a:srgbClr val="002060"/>
                </a:solidFill>
                <a:latin typeface="Chulabhorn Likit Text Light" panose="00000400000000000000" pitchFamily="50" charset="-34"/>
                <a:ea typeface="SimSun" panose="02010600030101010101" pitchFamily="2" charset="-122"/>
                <a:cs typeface="Chulabhorn Likit Text Light" panose="00000400000000000000" pitchFamily="50" charset="-34"/>
              </a:rPr>
              <a:t>                แจ้ง</a:t>
            </a: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คณะอนุกรรมการบริหารกองทุนพัฒนาบทบาทสตรีระดับจังหวัด</a:t>
            </a: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ทราบผลการอนุมัติแผนการดำเนินงานและแผน</a:t>
            </a:r>
            <a:b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การใช้จ่ายงบประมาณกองทุนพัฒนาบทบาทสตรี ประจำปีงบประมาณ พ.ศ. 2566 และดำเนินการตามแผนที่ได้รับอนุมัติ โดยเบิกจ่ายให้แล้วเสร็จภายในปีงบประมาณ พ.ศ. 2566 และเบิกจ่ายงบประมาณในภาพรวมให้แล้วเสร็จไม่น้อยกว่าร้อยละที่กำหนด ดังนี้</a:t>
            </a: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nSpc>
                <a:spcPct val="115000"/>
              </a:lnSpc>
              <a:tabLst>
                <a:tab pos="675323" algn="l"/>
                <a:tab pos="1215390" algn="l"/>
                <a:tab pos="2025491" algn="l"/>
              </a:tabLst>
            </a:pP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ไตรมาส 1 ร้อยละ 32</a:t>
            </a: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nSpc>
                <a:spcPct val="115000"/>
              </a:lnSpc>
              <a:tabLst>
                <a:tab pos="675323" algn="l"/>
                <a:tab pos="1215390" algn="l"/>
                <a:tab pos="2025491" algn="l"/>
              </a:tabLst>
            </a:pP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ไตรมาส 2 ร้อยละ 54</a:t>
            </a: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nSpc>
                <a:spcPct val="115000"/>
              </a:lnSpc>
              <a:tabLst>
                <a:tab pos="675323" algn="l"/>
                <a:tab pos="1215390" algn="l"/>
                <a:tab pos="2025491" algn="l"/>
              </a:tabLst>
            </a:pP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ไตรมาส 3 ร้อยละ 77</a:t>
            </a: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nSpc>
                <a:spcPct val="115000"/>
              </a:lnSpc>
              <a:tabLst>
                <a:tab pos="675323" algn="l"/>
                <a:tab pos="1215390" algn="l"/>
              </a:tabLst>
            </a:pP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ไตรมาส 4 ร้อยละ 100</a:t>
            </a:r>
          </a:p>
          <a:p>
            <a:pPr>
              <a:lnSpc>
                <a:spcPct val="115000"/>
              </a:lnSpc>
              <a:tabLst>
                <a:tab pos="675323" algn="l"/>
                <a:tab pos="1215390" algn="l"/>
              </a:tabLst>
            </a:pPr>
            <a:endPar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algn="thaiDist">
              <a:lnSpc>
                <a:spcPct val="115000"/>
              </a:lnSpc>
              <a:tabLst>
                <a:tab pos="675323" algn="l"/>
                <a:tab pos="1215390" algn="l"/>
              </a:tabLst>
            </a:pPr>
            <a:r>
              <a:rPr lang="th-TH"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endParaRPr lang="en-US" sz="1275"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26" name="รูปหกเหลี่ยม 25">
            <a:extLst>
              <a:ext uri="{FF2B5EF4-FFF2-40B4-BE49-F238E27FC236}">
                <a16:creationId xmlns:a16="http://schemas.microsoft.com/office/drawing/2014/main" id="{6C909EB8-DFDB-6AAA-36D1-365A5C101616}"/>
              </a:ext>
            </a:extLst>
          </p:cNvPr>
          <p:cNvSpPr/>
          <p:nvPr/>
        </p:nvSpPr>
        <p:spPr>
          <a:xfrm>
            <a:off x="539552" y="1635646"/>
            <a:ext cx="432048" cy="324036"/>
          </a:xfrm>
          <a:prstGeom prst="hexagon">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rgbClr val="002060"/>
                </a:solidFill>
                <a:latin typeface="Chulabhorn Likit Text Light" panose="00000400000000000000" pitchFamily="50" charset="-34"/>
                <a:cs typeface="Chulabhorn Likit Text Light" panose="00000400000000000000" pitchFamily="50" charset="-34"/>
              </a:rPr>
              <a:t>1.</a:t>
            </a:r>
          </a:p>
        </p:txBody>
      </p:sp>
    </p:spTree>
    <p:extLst>
      <p:ext uri="{BB962C8B-B14F-4D97-AF65-F5344CB8AC3E}">
        <p14:creationId xmlns:p14="http://schemas.microsoft.com/office/powerpoint/2010/main" val="2765204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18708" y="-15173"/>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814138" y="-12925"/>
            <a:ext cx="4374916" cy="580979"/>
            <a:chOff x="5597684" y="-21277"/>
            <a:chExt cx="4374916" cy="580979"/>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1276"/>
              <a:ext cx="4248472" cy="580978"/>
              <a:chOff x="5724128" y="-21276"/>
              <a:chExt cx="4248472" cy="580978"/>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5962833" y="-4998"/>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01622" y="46409"/>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75469"/>
            <a:chOff x="-425532" y="4710612"/>
            <a:chExt cx="5576155" cy="475468"/>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96576" y="4794706"/>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Rectangle 114"/>
          <p:cNvSpPr/>
          <p:nvPr/>
        </p:nvSpPr>
        <p:spPr>
          <a:xfrm>
            <a:off x="82431" y="54760"/>
            <a:ext cx="6494864" cy="501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h-TH" sz="1350" b="1" dirty="0">
                <a:solidFill>
                  <a:schemeClr val="bg1"/>
                </a:solidFill>
                <a:latin typeface="Chulabhorn Likit Text Light" panose="00000400000000000000" pitchFamily="50" charset="-34"/>
                <a:cs typeface="Chulabhorn Likit Text Light" panose="00000400000000000000" pitchFamily="50" charset="-34"/>
              </a:rPr>
              <a:t>แนวทางการดำเนินงานกองทุนพัฒนาบทบาทสตรี ตามหนังสือกรมการพัฒนาชุมชน</a:t>
            </a:r>
            <a:br>
              <a:rPr lang="th-TH" sz="1350" b="1" dirty="0">
                <a:solidFill>
                  <a:schemeClr val="bg1"/>
                </a:solidFill>
                <a:latin typeface="Chulabhorn Likit Text Light" panose="00000400000000000000" pitchFamily="50" charset="-34"/>
                <a:cs typeface="Chulabhorn Likit Text Light" panose="00000400000000000000" pitchFamily="50" charset="-34"/>
              </a:rPr>
            </a:br>
            <a:r>
              <a:rPr lang="th-TH" sz="1350" b="1" dirty="0">
                <a:solidFill>
                  <a:schemeClr val="bg1"/>
                </a:solidFill>
                <a:latin typeface="Chulabhorn Likit Text Light" panose="00000400000000000000" pitchFamily="50" charset="-34"/>
                <a:cs typeface="Chulabhorn Likit Text Light" panose="00000400000000000000" pitchFamily="50" charset="-34"/>
              </a:rPr>
              <a:t>ด่วนที่สุด ที่ มท 0416.2/ว 3797 ลงวันที่ 21 ตุลาคม 2565  </a:t>
            </a:r>
            <a:endParaRPr lang="en-US" sz="135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26" name="สี่เหลี่ยมผืนผ้า 25"/>
          <p:cNvSpPr/>
          <p:nvPr/>
        </p:nvSpPr>
        <p:spPr>
          <a:xfrm>
            <a:off x="82431" y="987574"/>
            <a:ext cx="8810049" cy="2817694"/>
          </a:xfrm>
          <a:prstGeom prst="rect">
            <a:avLst/>
          </a:prstGeom>
        </p:spPr>
        <p:txBody>
          <a:bodyPr wrap="square">
            <a:spAutoFit/>
          </a:bodyPr>
          <a:lstStyle/>
          <a:p>
            <a:pPr algn="thaiDist">
              <a:lnSpc>
                <a:spcPct val="115000"/>
              </a:lnSpc>
              <a:tabLst>
                <a:tab pos="675323" algn="l"/>
                <a:tab pos="1215390" algn="l"/>
              </a:tabLst>
            </a:pP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งบ</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ดำเนินงาน ประกอบด้วย หมวดค่าตอบแทน หมวดค่าใช้สอย หมวดค่าวัสดุ และหมวดค่าสาธารณูปโภค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r>
            <a:b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ให้</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สำนักงานเลขานุการคณะอนุกรรมการบริหารกองทุนพัฒนาบทบาทสตรีระดับจังหวัดดำเนินการให้บรรลุตาม</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แผน</a:t>
            </a:r>
            <a:b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ที่</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ได้รับอนุมัติ หากมีเงินเหลือจ่ายสามารถถัวจ่ายค่าใช้จ่ายในหมวดเดียวกันโดยต้องเป็นโครงการ/กิจกรรม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r>
            <a:b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ที่</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เป็นการดำเนินงานในวัตถุประสงค์เดิม และ</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รายงานให้</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กรมการพัฒนาชุมชนทราบ และหากดำเนินการแล้ว</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เสร็จ</a:t>
            </a:r>
            <a:b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มี</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เงินเหลือ ให้ส่งคืนสำนักงานกองทุนพัฒนาบทบาทสตรี ภายใน 15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วันทำ</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การหลังจากเสร็จสิ้นโครงการ/</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กิจกรรม </a:t>
            </a:r>
          </a:p>
          <a:p>
            <a:pPr algn="thaiDist">
              <a:lnSpc>
                <a:spcPct val="115000"/>
              </a:lnSpc>
              <a:tabLst>
                <a:tab pos="675323" algn="l"/>
                <a:tab pos="1215390" algn="l"/>
              </a:tabLst>
            </a:pP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*หมวดค่าตอบแทน หมวดค่าใช้สอย หมวดค่าวัสดุ และหมวดค่าสาธารณูปโภค หากมีเงินเหลือสามารถถัวจ่ายได้ในหมวดเดียวกัน ห้ามถัวจ่ายข้ามหมวด เช่น ค่าสาธารณูปโภค ไม่สามารถนำไปจ่าย ค่าตอบแทนค่าใช้จ่าย และค่าวัสดุได้</a:t>
            </a:r>
          </a:p>
          <a:p>
            <a:pPr algn="thaiDist">
              <a:lnSpc>
                <a:spcPct val="115000"/>
              </a:lnSpc>
              <a:tabLst>
                <a:tab pos="675323" algn="l"/>
                <a:tab pos="1215390" algn="l"/>
              </a:tabLst>
            </a:pP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**สำนักงานกองทุนพัฒนาบทบาทสตรี ขอให้ทุกจังหวัดใช้จ่าย</a:t>
            </a:r>
            <a:r>
              <a:rPr lang="th-TH" sz="1400" b="1"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ค่าสาธารณูปโภค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เท่าที่จำเป็นและประหยัด </a:t>
            </a:r>
          </a:p>
          <a:p>
            <a:pPr algn="thaiDist">
              <a:lnSpc>
                <a:spcPct val="115000"/>
              </a:lnSpc>
              <a:tabLst>
                <a:tab pos="675323" algn="l"/>
                <a:tab pos="1215390" algn="l"/>
              </a:tabLst>
            </a:pP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เช่น ค่าไฟฟ้า ขอให้จังหวัดประหยัดและบริหารค่าใช้จ่ายให้เพียงพอไม่สามารถขอเพิ่มได้</a:t>
            </a:r>
          </a:p>
          <a:p>
            <a:pPr algn="thaiDist">
              <a:lnSpc>
                <a:spcPct val="115000"/>
              </a:lnSpc>
              <a:tabLst>
                <a:tab pos="675323" algn="l"/>
                <a:tab pos="1215390" algn="l"/>
              </a:tabLst>
            </a:pP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***ค่าไปรษณีย์ หากจังหวัดมีการดำเนินคดีจำนวนมาก สามารถขอเพิ่มเติม</a:t>
            </a:r>
            <a:r>
              <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สำนักงานกองทุนพัฒนาบทบาทสตรี </a:t>
            </a: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r>
            <a:b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br>
            <a:r>
              <a:rPr lang="th-TH" sz="14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ได้ตามความจำเป็น</a:t>
            </a:r>
            <a:endParaRPr lang="th-TH" sz="14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p:txBody>
      </p:sp>
      <p:sp>
        <p:nvSpPr>
          <p:cNvPr id="27" name="รูปหกเหลี่ยม 26">
            <a:extLst>
              <a:ext uri="{FF2B5EF4-FFF2-40B4-BE49-F238E27FC236}">
                <a16:creationId xmlns:a16="http://schemas.microsoft.com/office/drawing/2014/main" id="{B5AF26F4-4EDB-5F80-E6BE-859419DE9841}"/>
              </a:ext>
            </a:extLst>
          </p:cNvPr>
          <p:cNvSpPr/>
          <p:nvPr/>
        </p:nvSpPr>
        <p:spPr>
          <a:xfrm>
            <a:off x="323528" y="879725"/>
            <a:ext cx="550404" cy="324036"/>
          </a:xfrm>
          <a:prstGeom prst="hexagon">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rgbClr val="002060"/>
                </a:solidFill>
                <a:latin typeface="Chulabhorn Likit Text Light" panose="00000400000000000000" pitchFamily="50" charset="-34"/>
                <a:cs typeface="Chulabhorn Likit Text Light" panose="00000400000000000000" pitchFamily="50" charset="-34"/>
              </a:rPr>
              <a:t>2.</a:t>
            </a:r>
          </a:p>
        </p:txBody>
      </p:sp>
    </p:spTree>
    <p:extLst>
      <p:ext uri="{BB962C8B-B14F-4D97-AF65-F5344CB8AC3E}">
        <p14:creationId xmlns:p14="http://schemas.microsoft.com/office/powerpoint/2010/main" val="367876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รูปห้าเหลี่ยม 74">
            <a:extLst>
              <a:ext uri="{FF2B5EF4-FFF2-40B4-BE49-F238E27FC236}">
                <a16:creationId xmlns:a16="http://schemas.microsoft.com/office/drawing/2014/main" id="{DBD58DB1-2D1D-473D-B9E5-40B9622A67E9}"/>
              </a:ext>
            </a:extLst>
          </p:cNvPr>
          <p:cNvSpPr/>
          <p:nvPr/>
        </p:nvSpPr>
        <p:spPr>
          <a:xfrm rot="10800000">
            <a:off x="-518708" y="-15173"/>
            <a:ext cx="6653611" cy="58740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solidFill>
                <a:schemeClr val="bg1"/>
              </a:solidFill>
            </a:endParaRPr>
          </a:p>
        </p:txBody>
      </p:sp>
      <p:grpSp>
        <p:nvGrpSpPr>
          <p:cNvPr id="3" name="กลุ่ม 77"/>
          <p:cNvGrpSpPr/>
          <p:nvPr/>
        </p:nvGrpSpPr>
        <p:grpSpPr>
          <a:xfrm>
            <a:off x="5597685" y="-24227"/>
            <a:ext cx="4374916" cy="579753"/>
            <a:chOff x="5597684" y="-24227"/>
            <a:chExt cx="4374916" cy="579753"/>
          </a:xfrm>
        </p:grpSpPr>
        <p:sp>
          <p:nvSpPr>
            <p:cNvPr id="4"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nvGrpSpPr>
            <p:cNvPr id="5" name="กลุ่ม 79"/>
            <p:cNvGrpSpPr/>
            <p:nvPr/>
          </p:nvGrpSpPr>
          <p:grpSpPr>
            <a:xfrm>
              <a:off x="5724128" y="-24227"/>
              <a:ext cx="4248472" cy="579753"/>
              <a:chOff x="5724128" y="-24227"/>
              <a:chExt cx="4248472" cy="579753"/>
            </a:xfrm>
          </p:grpSpPr>
          <p:grpSp>
            <p:nvGrpSpPr>
              <p:cNvPr id="6" name="กลุ่ม 80"/>
              <p:cNvGrpSpPr/>
              <p:nvPr/>
            </p:nvGrpSpPr>
            <p:grpSpPr>
              <a:xfrm>
                <a:off x="5724128" y="-21276"/>
                <a:ext cx="4248472" cy="576802"/>
                <a:chOff x="5940152" y="-20537"/>
                <a:chExt cx="3744416" cy="576802"/>
              </a:xfrm>
            </p:grpSpPr>
            <p:sp>
              <p:nvSpPr>
                <p:cNvPr id="9" name="รูปห้าเหลี่ยม 83">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0" name="รูปห้าเหลี่ยม 84">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pic>
            <p:nvPicPr>
              <p:cNvPr id="7" name="Picture 2" descr="C:\Users\Administrator\Desktop\Untitled-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61306" y="61915"/>
                <a:ext cx="2016899" cy="415498"/>
              </a:xfrm>
              <a:prstGeom prst="rect">
                <a:avLst/>
              </a:prstGeom>
              <a:noFill/>
            </p:spPr>
            <p:txBody>
              <a:bodyPr wrap="none" rtlCol="0">
                <a:spAutoFit/>
              </a:bodyPr>
              <a:lstStyle/>
              <a:p>
                <a:r>
                  <a:rPr lang="th-TH" sz="1050"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1050"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grpSp>
        <p:nvGrpSpPr>
          <p:cNvPr id="11" name="กลุ่ม 53"/>
          <p:cNvGrpSpPr/>
          <p:nvPr/>
        </p:nvGrpSpPr>
        <p:grpSpPr>
          <a:xfrm>
            <a:off x="-425531" y="4710616"/>
            <a:ext cx="5576155" cy="483847"/>
            <a:chOff x="-425532" y="4710612"/>
            <a:chExt cx="5576155" cy="483846"/>
          </a:xfrm>
        </p:grpSpPr>
        <p:grpSp>
          <p:nvGrpSpPr>
            <p:cNvPr id="12" name="กลุ่ม 54"/>
            <p:cNvGrpSpPr/>
            <p:nvPr/>
          </p:nvGrpSpPr>
          <p:grpSpPr>
            <a:xfrm>
              <a:off x="-425532" y="4710612"/>
              <a:ext cx="5576155" cy="475468"/>
              <a:chOff x="-425532" y="4710612"/>
              <a:chExt cx="5576155" cy="475468"/>
            </a:xfrm>
          </p:grpSpPr>
          <p:grpSp>
            <p:nvGrpSpPr>
              <p:cNvPr id="14" name="กลุ่ม 56"/>
              <p:cNvGrpSpPr/>
              <p:nvPr/>
            </p:nvGrpSpPr>
            <p:grpSpPr>
              <a:xfrm>
                <a:off x="-425532" y="4744286"/>
                <a:ext cx="3197332" cy="419753"/>
                <a:chOff x="-468560" y="4744285"/>
                <a:chExt cx="3197332" cy="419753"/>
              </a:xfrm>
            </p:grpSpPr>
            <p:sp>
              <p:nvSpPr>
                <p:cNvPr id="2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57"/>
              <p:cNvGrpSpPr/>
              <p:nvPr/>
            </p:nvGrpSpPr>
            <p:grpSpPr>
              <a:xfrm>
                <a:off x="2771800" y="4710612"/>
                <a:ext cx="2378823" cy="475468"/>
                <a:chOff x="3507388" y="4717424"/>
                <a:chExt cx="2378823" cy="475468"/>
              </a:xfrm>
            </p:grpSpPr>
            <p:grpSp>
              <p:nvGrpSpPr>
                <p:cNvPr id="16" name="กลุ่ม 63"/>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67"/>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Rectangle 26"/>
          <p:cNvSpPr/>
          <p:nvPr/>
        </p:nvSpPr>
        <p:spPr>
          <a:xfrm>
            <a:off x="100410" y="1250872"/>
            <a:ext cx="8910401" cy="3451201"/>
          </a:xfrm>
          <a:prstGeom prst="rect">
            <a:avLst/>
          </a:prstGeom>
        </p:spPr>
        <p:txBody>
          <a:bodyPr wrap="square">
            <a:spAutoFit/>
          </a:bodyPr>
          <a:lstStyle/>
          <a:p>
            <a:pPr algn="thaiDist">
              <a:lnSpc>
                <a:spcPct val="107000"/>
              </a:lnSpc>
              <a:tabLst>
                <a:tab pos="685800" algn="l"/>
                <a:tab pos="1012984" algn="l"/>
                <a:tab pos="2025491" algn="l"/>
              </a:tabLst>
            </a:pPr>
            <a:r>
              <a:rPr lang="th-TH" sz="1275" dirty="0">
                <a:latin typeface="Chulabhorn Likit Text Light" panose="00000400000000000000" pitchFamily="50" charset="-34"/>
                <a:ea typeface="Cordia New" panose="020B0304020202020204" pitchFamily="34" charset="-34"/>
                <a:cs typeface="Chulabhorn Likit Text Light" panose="00000400000000000000" pitchFamily="50" charset="-34"/>
              </a:rPr>
              <a:t>	</a:t>
            </a: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   งบลงทุน สำหรับจังหวัดที่ได้รับการจัดสรรงบลงทุน ตามแผนการดำเนินงานและแผนการใช้จ่ายงบประมาณกองทุนพัฒนาบทบาทสตรี ประจำปีงบประมาณ พ.ศ. 2566 ให้ดำเนินการให้แล้วเสร็จภายในไตรมาส 1 </a:t>
            </a:r>
          </a:p>
          <a:p>
            <a:pPr algn="thaiDist">
              <a:lnSpc>
                <a:spcPct val="107000"/>
              </a:lnSpc>
              <a:tabLst>
                <a:tab pos="685800" algn="l"/>
                <a:tab pos="1012984" algn="l"/>
                <a:tab pos="2025491" algn="l"/>
              </a:tabLst>
            </a:pPr>
            <a:endParaRPr lang="en-US"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a:p>
            <a:pPr algn="thaiDist">
              <a:lnSpc>
                <a:spcPct val="107000"/>
              </a:lnSpc>
              <a:tabLst>
                <a:tab pos="685800" algn="l"/>
                <a:tab pos="1012984" algn="l"/>
                <a:tab pos="2025491" algn="l"/>
              </a:tabLst>
            </a:pPr>
            <a:r>
              <a:rPr lang="en-US"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	</a:t>
            </a: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   เงินทุนหมุนเวียน และเงินอุดหนุน ให้กำกับติดตามการอนุมัติและการเบิกจ่ายเงินงบประมาณให้ครบร้อยละ 100 </a:t>
            </a:r>
          </a:p>
          <a:p>
            <a:pPr algn="thaiDist">
              <a:lnSpc>
                <a:spcPct val="107000"/>
              </a:lnSpc>
              <a:tabLst>
                <a:tab pos="685800" algn="l"/>
                <a:tab pos="1012984" algn="l"/>
                <a:tab pos="2025491" algn="l"/>
              </a:tabLst>
            </a:pP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ภายในไตรมาส 2 และโอนคืนเงินที่ไม่สามารถเบิกจ่ายได้ตามแผนให้สำนักงานกองทุนพัฒนาบทบาทสตรี ภายในวันที่ 12 เมษายน 2566 หากสำนักงานเลขานุการคณะอนุกรรมการบริหารกองทุนพัฒนาบทบาทสตรีระดับจังหวัด มีความต้องการขอรับการสนับสนุน</a:t>
            </a:r>
          </a:p>
          <a:p>
            <a:pPr algn="thaiDist">
              <a:lnSpc>
                <a:spcPct val="107000"/>
              </a:lnSpc>
              <a:tabLst>
                <a:tab pos="685800" algn="l"/>
                <a:tab pos="1012984" algn="l"/>
                <a:tab pos="2025491" algn="l"/>
              </a:tabLst>
            </a:pP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เงินทุนหมุนเวียนและเงินอุดหนุนเพิ่มเติม ให้แจ้งกรมการพัฒนาชุมชน ภายในวันที่ 28 เมษายน 2566 โดยต้องมีโครงการที่ผ่าน</a:t>
            </a:r>
          </a:p>
          <a:p>
            <a:pPr algn="thaiDist">
              <a:lnSpc>
                <a:spcPct val="107000"/>
              </a:lnSpc>
              <a:tabLst>
                <a:tab pos="685800" algn="l"/>
                <a:tab pos="1012984" algn="l"/>
                <a:tab pos="2025491" algn="l"/>
              </a:tabLst>
            </a:pP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การพิจารณาอนุมัติจากคณะอนุกรรมการบริหารกองทุนพัฒนาบทบาทสตรีระดับจังหวัดแล้ว</a:t>
            </a:r>
          </a:p>
          <a:p>
            <a:pPr algn="thaiDist">
              <a:lnSpc>
                <a:spcPct val="107000"/>
              </a:lnSpc>
              <a:tabLst>
                <a:tab pos="685800" algn="l"/>
                <a:tab pos="1012984" algn="l"/>
                <a:tab pos="2025491" algn="l"/>
              </a:tabLst>
            </a:pPr>
            <a:endPar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endParaRPr>
          </a:p>
          <a:p>
            <a:pPr algn="thaiDist">
              <a:lnSpc>
                <a:spcPct val="107000"/>
              </a:lnSpc>
              <a:tabLst>
                <a:tab pos="685800" algn="l"/>
                <a:tab pos="1012984" algn="l"/>
                <a:tab pos="2025491" algn="l"/>
              </a:tabLst>
            </a:pPr>
            <a:r>
              <a:rPr lang="th-TH"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rPr>
              <a:t>	   กำชับเจ้าหน้าที่พัฒนาชุมชน พนักงานและลูกจ้างกองทุนพัฒนาบทบาทสตรี ถือปฏิบัติในการบริหารงบประมาณตามหลักความคุ้มค่า โปร่งใส มีประสิทธิภาพ ตรวจสอบได้ และเป็นไปตามระเบียบของทางราชการ</a:t>
            </a:r>
            <a:endParaRPr lang="en-US" sz="1275" b="1" dirty="0">
              <a:solidFill>
                <a:srgbClr val="002060"/>
              </a:solidFill>
              <a:latin typeface="Chulabhorn Likit Text Light" panose="00000400000000000000" pitchFamily="50" charset="-34"/>
              <a:ea typeface="Cordia New" panose="020B0304020202020204" pitchFamily="34" charset="-34"/>
              <a:cs typeface="Chulabhorn Likit Text Light" panose="00000400000000000000" pitchFamily="50" charset="-34"/>
            </a:endParaRPr>
          </a:p>
          <a:p>
            <a:pPr algn="thaiDist">
              <a:lnSpc>
                <a:spcPct val="107000"/>
              </a:lnSpc>
              <a:tabLst>
                <a:tab pos="685800" algn="l"/>
                <a:tab pos="1012984" algn="l"/>
                <a:tab pos="2025491" algn="l"/>
              </a:tabLst>
            </a:pPr>
            <a:endParaRPr lang="th-TH"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a:p>
            <a:pPr algn="thaiDist">
              <a:lnSpc>
                <a:spcPct val="107000"/>
              </a:lnSpc>
              <a:tabLst>
                <a:tab pos="685800" algn="l"/>
                <a:tab pos="1012984" algn="l"/>
                <a:tab pos="2025491" algn="l"/>
              </a:tabLst>
            </a:pPr>
            <a:endParaRPr lang="th-TH"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a:p>
            <a:pPr algn="thaiDist">
              <a:lnSpc>
                <a:spcPct val="107000"/>
              </a:lnSpc>
              <a:tabLst>
                <a:tab pos="685800" algn="l"/>
                <a:tab pos="1012984" algn="l"/>
                <a:tab pos="2025491" algn="l"/>
              </a:tabLst>
            </a:pPr>
            <a:endParaRPr lang="th-TH"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a:p>
            <a:pPr algn="thaiDist">
              <a:lnSpc>
                <a:spcPct val="107000"/>
              </a:lnSpc>
              <a:tabLst>
                <a:tab pos="685800" algn="l"/>
                <a:tab pos="1012984" algn="l"/>
                <a:tab pos="2025491" algn="l"/>
              </a:tabLst>
            </a:pPr>
            <a:endParaRPr lang="th-TH"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a:p>
            <a:pPr algn="thaiDist">
              <a:lnSpc>
                <a:spcPct val="107000"/>
              </a:lnSpc>
              <a:tabLst>
                <a:tab pos="685800" algn="l"/>
                <a:tab pos="1012984" algn="l"/>
                <a:tab pos="2025491" algn="l"/>
              </a:tabLst>
            </a:pPr>
            <a:endParaRPr lang="en-US" sz="1275"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endParaRPr>
          </a:p>
        </p:txBody>
      </p:sp>
      <p:sp>
        <p:nvSpPr>
          <p:cNvPr id="28" name="Rectangle 114"/>
          <p:cNvSpPr/>
          <p:nvPr/>
        </p:nvSpPr>
        <p:spPr>
          <a:xfrm>
            <a:off x="90542" y="46299"/>
            <a:ext cx="6494864" cy="501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h-TH" sz="1350" b="1" dirty="0">
                <a:solidFill>
                  <a:schemeClr val="bg1"/>
                </a:solidFill>
                <a:latin typeface="Chulabhorn Likit Text Light" panose="00000400000000000000" pitchFamily="50" charset="-34"/>
                <a:cs typeface="Chulabhorn Likit Text Light" panose="00000400000000000000" pitchFamily="50" charset="-34"/>
              </a:rPr>
              <a:t>แนวทางการดำเนินงานกองทุนพัฒนาบทบาทสตรี ตามหนังสือกรมการพัฒนาชุมชน</a:t>
            </a:r>
            <a:br>
              <a:rPr lang="th-TH" sz="1350" b="1" dirty="0">
                <a:solidFill>
                  <a:schemeClr val="bg1"/>
                </a:solidFill>
                <a:latin typeface="Chulabhorn Likit Text Light" panose="00000400000000000000" pitchFamily="50" charset="-34"/>
                <a:cs typeface="Chulabhorn Likit Text Light" panose="00000400000000000000" pitchFamily="50" charset="-34"/>
              </a:rPr>
            </a:br>
            <a:r>
              <a:rPr lang="th-TH" sz="1350" b="1" dirty="0">
                <a:solidFill>
                  <a:schemeClr val="bg1"/>
                </a:solidFill>
                <a:latin typeface="Chulabhorn Likit Text Light" panose="00000400000000000000" pitchFamily="50" charset="-34"/>
                <a:cs typeface="Chulabhorn Likit Text Light" panose="00000400000000000000" pitchFamily="50" charset="-34"/>
              </a:rPr>
              <a:t>ด่วนที่สุด ที่ มท 0416.2/ว 3797 ลงวันที่ 21 ตุลาคม 2565 (ต่อ) </a:t>
            </a:r>
            <a:endParaRPr lang="en-US" sz="1350" b="1" dirty="0">
              <a:solidFill>
                <a:schemeClr val="bg1"/>
              </a:solidFill>
              <a:latin typeface="Chulabhorn Likit Text Light" panose="00000400000000000000" pitchFamily="50" charset="-34"/>
              <a:cs typeface="Chulabhorn Likit Text Light" panose="00000400000000000000" pitchFamily="50" charset="-34"/>
            </a:endParaRPr>
          </a:p>
        </p:txBody>
      </p:sp>
      <p:sp>
        <p:nvSpPr>
          <p:cNvPr id="25" name="รูปหกเหลี่ยม 24">
            <a:extLst>
              <a:ext uri="{FF2B5EF4-FFF2-40B4-BE49-F238E27FC236}">
                <a16:creationId xmlns:a16="http://schemas.microsoft.com/office/drawing/2014/main" id="{A59E84DA-9E18-2156-2CC3-BEF6812BD54D}"/>
              </a:ext>
            </a:extLst>
          </p:cNvPr>
          <p:cNvSpPr/>
          <p:nvPr/>
        </p:nvSpPr>
        <p:spPr>
          <a:xfrm>
            <a:off x="395536" y="1148067"/>
            <a:ext cx="558062" cy="324036"/>
          </a:xfrm>
          <a:prstGeom prst="hexagon">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rgbClr val="002060"/>
                </a:solidFill>
                <a:latin typeface="Chulabhorn Likit Text Light" panose="00000400000000000000" pitchFamily="50" charset="-34"/>
                <a:cs typeface="Chulabhorn Likit Text Light" panose="00000400000000000000" pitchFamily="50" charset="-34"/>
              </a:rPr>
              <a:t>3.</a:t>
            </a:r>
          </a:p>
        </p:txBody>
      </p:sp>
      <p:sp>
        <p:nvSpPr>
          <p:cNvPr id="26" name="รูปหกเหลี่ยม 25">
            <a:extLst>
              <a:ext uri="{FF2B5EF4-FFF2-40B4-BE49-F238E27FC236}">
                <a16:creationId xmlns:a16="http://schemas.microsoft.com/office/drawing/2014/main" id="{B8E203C2-2B5B-D219-A320-173BAC896ADB}"/>
              </a:ext>
            </a:extLst>
          </p:cNvPr>
          <p:cNvSpPr/>
          <p:nvPr/>
        </p:nvSpPr>
        <p:spPr>
          <a:xfrm>
            <a:off x="339313" y="2976472"/>
            <a:ext cx="584857" cy="324036"/>
          </a:xfrm>
          <a:prstGeom prst="hexagon">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rgbClr val="002060"/>
                </a:solidFill>
                <a:latin typeface="Chulabhorn Likit Text Light" panose="00000400000000000000" pitchFamily="50" charset="-34"/>
                <a:cs typeface="Chulabhorn Likit Text Light" panose="00000400000000000000" pitchFamily="50" charset="-34"/>
              </a:rPr>
              <a:t>5.</a:t>
            </a:r>
          </a:p>
        </p:txBody>
      </p:sp>
      <p:sp>
        <p:nvSpPr>
          <p:cNvPr id="31" name="รูปหกเหลี่ยม 30">
            <a:extLst>
              <a:ext uri="{FF2B5EF4-FFF2-40B4-BE49-F238E27FC236}">
                <a16:creationId xmlns:a16="http://schemas.microsoft.com/office/drawing/2014/main" id="{349D7B45-4365-0828-FDEA-610699898C20}"/>
              </a:ext>
            </a:extLst>
          </p:cNvPr>
          <p:cNvSpPr/>
          <p:nvPr/>
        </p:nvSpPr>
        <p:spPr>
          <a:xfrm>
            <a:off x="379261" y="1771697"/>
            <a:ext cx="558062" cy="324036"/>
          </a:xfrm>
          <a:prstGeom prst="hexagon">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rgbClr val="002060"/>
                </a:solidFill>
                <a:latin typeface="Chulabhorn Likit Text Light" panose="00000400000000000000" pitchFamily="50" charset="-34"/>
                <a:cs typeface="Chulabhorn Likit Text Light" panose="00000400000000000000" pitchFamily="50" charset="-34"/>
              </a:rPr>
              <a:t>4.</a:t>
            </a:r>
          </a:p>
        </p:txBody>
      </p:sp>
    </p:spTree>
    <p:extLst>
      <p:ext uri="{BB962C8B-B14F-4D97-AF65-F5344CB8AC3E}">
        <p14:creationId xmlns:p14="http://schemas.microsoft.com/office/powerpoint/2010/main" val="3524570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4450557" y="2556510"/>
            <a:ext cx="1750219"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th-TH" sz="2100"/>
          </a:p>
        </p:txBody>
      </p:sp>
      <p:sp>
        <p:nvSpPr>
          <p:cNvPr id="12" name="Rectangle 9"/>
          <p:cNvSpPr>
            <a:spLocks noChangeArrowheads="1"/>
          </p:cNvSpPr>
          <p:nvPr/>
        </p:nvSpPr>
        <p:spPr bwMode="auto">
          <a:xfrm>
            <a:off x="1143001" y="481870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th-TH" sz="2100">
              <a:latin typeface="Arial" pitchFamily="34" charset="0"/>
              <a:cs typeface="Angsana New" pitchFamily="18" charset="-34"/>
            </a:endParaRPr>
          </a:p>
        </p:txBody>
      </p:sp>
      <p:sp>
        <p:nvSpPr>
          <p:cNvPr id="2" name="สี่เหลี่ยมผืนผ้า 1"/>
          <p:cNvSpPr/>
          <p:nvPr/>
        </p:nvSpPr>
        <p:spPr>
          <a:xfrm>
            <a:off x="0" y="1107925"/>
            <a:ext cx="9144000" cy="2672398"/>
          </a:xfrm>
          <a:prstGeom prst="rect">
            <a:avLst/>
          </a:prstGeom>
          <a:solidFill>
            <a:schemeClr val="accent5">
              <a:lumMod val="20000"/>
              <a:lumOff val="80000"/>
            </a:schemeClr>
          </a:solidFill>
        </p:spPr>
        <p:txBody>
          <a:bodyPr wrap="square">
            <a:spAutoFit/>
          </a:bodyPr>
          <a:lstStyle/>
          <a:p>
            <a:pPr algn="ctr">
              <a:lnSpc>
                <a:spcPct val="107000"/>
              </a:lnSpc>
              <a:spcAft>
                <a:spcPts val="600"/>
              </a:spcAft>
            </a:pPr>
            <a:endParaRPr lang="th-TH" sz="2400" b="1" dirty="0">
              <a:latin typeface="Calibri" panose="020F0502020204030204" pitchFamily="34" charset="0"/>
              <a:ea typeface="Calibri" panose="020F0502020204030204" pitchFamily="34" charset="0"/>
              <a:cs typeface="Chulabhorn Likit Text Light๙" panose="00000400000000000000" pitchFamily="2" charset="-34"/>
            </a:endParaRPr>
          </a:p>
          <a:p>
            <a:pPr algn="ctr">
              <a:lnSpc>
                <a:spcPct val="107000"/>
              </a:lnSpc>
              <a:spcAft>
                <a:spcPts val="600"/>
              </a:spcAft>
            </a:pPr>
            <a:r>
              <a:rPr lang="th-TH" sz="3000" b="1" dirty="0">
                <a:latin typeface="Chulabhorn Likit Text Light" panose="00000400000000000000" pitchFamily="50" charset="-34"/>
                <a:ea typeface="Calibri" panose="020F0502020204030204" pitchFamily="34" charset="0"/>
                <a:cs typeface="Chulabhorn Likit Text Light" panose="00000400000000000000" pitchFamily="50" charset="-34"/>
              </a:rPr>
              <a:t>สรุปผลการดำเนินงาน</a:t>
            </a:r>
          </a:p>
          <a:p>
            <a:pPr algn="ctr">
              <a:lnSpc>
                <a:spcPct val="107000"/>
              </a:lnSpc>
              <a:spcAft>
                <a:spcPts val="600"/>
              </a:spcAft>
            </a:pPr>
            <a:r>
              <a:rPr lang="th-TH" sz="3000" b="1" dirty="0">
                <a:latin typeface="Chulabhorn Likit Text Light" panose="00000400000000000000" pitchFamily="50" charset="-34"/>
                <a:ea typeface="Calibri" panose="020F0502020204030204" pitchFamily="34" charset="0"/>
                <a:cs typeface="Chulabhorn Likit Text Light" panose="00000400000000000000" pitchFamily="50" charset="-34"/>
              </a:rPr>
              <a:t>งานการเงินและบัญชี ของกองทุนพัฒนาบทบาทสตรี </a:t>
            </a:r>
          </a:p>
          <a:p>
            <a:pPr algn="ctr">
              <a:lnSpc>
                <a:spcPct val="107000"/>
              </a:lnSpc>
              <a:spcAft>
                <a:spcPts val="600"/>
              </a:spcAft>
            </a:pPr>
            <a:r>
              <a:rPr lang="th-TH" sz="3000" b="1" dirty="0">
                <a:latin typeface="Chulabhorn Likit Text Light" panose="00000400000000000000" pitchFamily="50" charset="-34"/>
                <a:ea typeface="Calibri" panose="020F0502020204030204" pitchFamily="34" charset="0"/>
                <a:cs typeface="Chulabhorn Likit Text Light" panose="00000400000000000000" pitchFamily="50" charset="-34"/>
              </a:rPr>
              <a:t>สำหรับปีสิ้นสุดวันที่ 30 กันยายน 2565</a:t>
            </a:r>
          </a:p>
          <a:p>
            <a:pPr algn="ctr">
              <a:lnSpc>
                <a:spcPct val="107000"/>
              </a:lnSpc>
              <a:spcAft>
                <a:spcPts val="600"/>
              </a:spcAft>
            </a:pPr>
            <a:endParaRPr lang="en-US" sz="2400" dirty="0">
              <a:latin typeface="Calibri" panose="020F0502020204030204" pitchFamily="34" charset="0"/>
              <a:ea typeface="Calibri" panose="020F0502020204030204" pitchFamily="34" charset="0"/>
              <a:cs typeface="Cordia New" panose="020B0304020202020204" pitchFamily="34" charset="-34"/>
            </a:endParaRPr>
          </a:p>
        </p:txBody>
      </p:sp>
      <p:sp>
        <p:nvSpPr>
          <p:cNvPr id="3" name="AutoShape 4" descr="กองทุนพัฒนาบทบาทสตรีนครพนม - Posts | Facebook"/>
          <p:cNvSpPr>
            <a:spLocks noChangeAspect="1" noChangeArrowheads="1"/>
          </p:cNvSpPr>
          <p:nvPr/>
        </p:nvSpPr>
        <p:spPr bwMode="auto">
          <a:xfrm>
            <a:off x="1285875" y="-15954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4" name="AutoShape 6" descr="กองทุนพัฒนาบทบาทสตรีนครพนม - Posts | Facebook"/>
          <p:cNvSpPr>
            <a:spLocks noChangeAspect="1" noChangeArrowheads="1"/>
          </p:cNvSpPr>
          <p:nvPr/>
        </p:nvSpPr>
        <p:spPr bwMode="auto">
          <a:xfrm>
            <a:off x="1400175" y="-4524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5" name="AutoShape 8" descr="กองทุนพัฒนาบทบาทสตรีนครพนม - Posts | Facebook"/>
          <p:cNvSpPr>
            <a:spLocks noChangeAspect="1" noChangeArrowheads="1"/>
          </p:cNvSpPr>
          <p:nvPr/>
        </p:nvSpPr>
        <p:spPr bwMode="auto">
          <a:xfrm>
            <a:off x="1514475" y="69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6" name="AutoShape 10" descr="กองทุนพัฒนาบทบาทสตรีนครพนม - Posts | Facebook"/>
          <p:cNvSpPr>
            <a:spLocks noChangeAspect="1" noChangeArrowheads="1"/>
          </p:cNvSpPr>
          <p:nvPr/>
        </p:nvSpPr>
        <p:spPr bwMode="auto">
          <a:xfrm>
            <a:off x="1628775" y="183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1743075" y="297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778" y="-3152886"/>
            <a:ext cx="810000"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70"/>
          <p:cNvGrpSpPr/>
          <p:nvPr/>
        </p:nvGrpSpPr>
        <p:grpSpPr>
          <a:xfrm>
            <a:off x="-17686" y="-203698"/>
            <a:ext cx="9184298" cy="1191272"/>
            <a:chOff x="-23581" y="-271597"/>
            <a:chExt cx="10193050" cy="1183559"/>
          </a:xfrm>
        </p:grpSpPr>
        <p:grpSp>
          <p:nvGrpSpPr>
            <p:cNvPr id="31" name="กลุ่ม 52">
              <a:extLst>
                <a:ext uri="{FF2B5EF4-FFF2-40B4-BE49-F238E27FC236}">
                  <a16:creationId xmlns:a16="http://schemas.microsoft.com/office/drawing/2014/main" id="{84E5CB32-C22A-40FB-BE79-3F261B775F5E}"/>
                </a:ext>
              </a:extLst>
            </p:cNvPr>
            <p:cNvGrpSpPr/>
            <p:nvPr/>
          </p:nvGrpSpPr>
          <p:grpSpPr>
            <a:xfrm>
              <a:off x="-23581" y="298"/>
              <a:ext cx="10193050" cy="695388"/>
              <a:chOff x="-29746" y="-164555"/>
              <a:chExt cx="9173747" cy="625849"/>
            </a:xfrm>
          </p:grpSpPr>
          <p:sp>
            <p:nvSpPr>
              <p:cNvPr id="36"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625848"/>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8"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9" name="สี่เหลี่ยมผืนผ้า 3">
                <a:extLst>
                  <a:ext uri="{FF2B5EF4-FFF2-40B4-BE49-F238E27FC236}">
                    <a16:creationId xmlns:a16="http://schemas.microsoft.com/office/drawing/2014/main" id="{8493D4F4-6FD8-4552-904E-DB7274115DA0}"/>
                  </a:ext>
                </a:extLst>
              </p:cNvPr>
              <p:cNvSpPr/>
              <p:nvPr/>
            </p:nvSpPr>
            <p:spPr>
              <a:xfrm>
                <a:off x="-29746" y="-164555"/>
                <a:ext cx="9173747" cy="51788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32" name="กลุ่ม 9">
              <a:extLst>
                <a:ext uri="{FF2B5EF4-FFF2-40B4-BE49-F238E27FC236}">
                  <a16:creationId xmlns:a16="http://schemas.microsoft.com/office/drawing/2014/main" id="{D2312BD0-5401-4FDB-9FF3-B1382B3C9639}"/>
                </a:ext>
              </a:extLst>
            </p:cNvPr>
            <p:cNvGrpSpPr/>
            <p:nvPr/>
          </p:nvGrpSpPr>
          <p:grpSpPr>
            <a:xfrm>
              <a:off x="6117362" y="-271597"/>
              <a:ext cx="4052105" cy="1183559"/>
              <a:chOff x="5784003" y="-481268"/>
              <a:chExt cx="3646896" cy="1065203"/>
            </a:xfrm>
          </p:grpSpPr>
          <p:sp>
            <p:nvSpPr>
              <p:cNvPr id="33"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4" name="วงรี 13">
                <a:extLst>
                  <a:ext uri="{FF2B5EF4-FFF2-40B4-BE49-F238E27FC236}">
                    <a16:creationId xmlns:a16="http://schemas.microsoft.com/office/drawing/2014/main" id="{722B5707-C41F-4885-825E-D2676CEE49E1}"/>
                  </a:ext>
                </a:extLst>
              </p:cNvPr>
              <p:cNvSpPr/>
              <p:nvPr/>
            </p:nvSpPr>
            <p:spPr>
              <a:xfrm>
                <a:off x="5784003" y="-481268"/>
                <a:ext cx="1416871" cy="1065203"/>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35"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9" name="กล่องข้อความ 8"/>
          <p:cNvSpPr txBox="1"/>
          <p:nvPr/>
        </p:nvSpPr>
        <p:spPr>
          <a:xfrm>
            <a:off x="395535" y="69056"/>
            <a:ext cx="4946551" cy="799578"/>
          </a:xfrm>
          <a:prstGeom prst="rect">
            <a:avLst/>
          </a:prstGeom>
          <a:noFill/>
        </p:spPr>
        <p:txBody>
          <a:bodyPr wrap="square" rtlCol="0">
            <a:spAutoFit/>
          </a:bodyPr>
          <a:lstStyle/>
          <a:p>
            <a:pPr algn="ctr">
              <a:lnSpc>
                <a:spcPct val="107000"/>
              </a:lnSpc>
              <a:spcAft>
                <a:spcPts val="600"/>
              </a:spcAft>
            </a:pPr>
            <a:r>
              <a:rPr lang="en-US" sz="1400" dirty="0" smtClean="0">
                <a:solidFill>
                  <a:schemeClr val="bg1"/>
                </a:solidFill>
                <a:latin typeface="Chulabhorn Likit Text Light" panose="00000400000000000000" pitchFamily="50" charset="-34"/>
                <a:cs typeface="Chulabhorn Likit Text Light" panose="00000400000000000000" pitchFamily="50" charset="-34"/>
              </a:rPr>
              <a:t>4.2</a:t>
            </a:r>
            <a:r>
              <a:rPr lang="en-US" sz="1400" dirty="0" smtClean="0">
                <a:latin typeface="Chulabhorn Likit Text Light" panose="00000400000000000000" pitchFamily="50" charset="-34"/>
                <a:cs typeface="Chulabhorn Likit Text Light" panose="00000400000000000000" pitchFamily="50" charset="-34"/>
              </a:rPr>
              <a:t> </a:t>
            </a:r>
            <a:r>
              <a:rPr lang="th-TH" sz="1400" b="1" dirty="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สรุปผลการ</a:t>
            </a:r>
            <a:r>
              <a:rPr lang="th-TH" sz="1400" b="1" dirty="0" smtClean="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ดำเนินงานงาน</a:t>
            </a:r>
            <a:r>
              <a:rPr lang="th-TH" sz="1400" b="1" dirty="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การเงินและบัญชี ของกองทุนพัฒนาบทบาทสตรี </a:t>
            </a:r>
            <a:r>
              <a:rPr lang="th-TH" sz="1400" b="1" dirty="0" smtClean="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สำหรับ</a:t>
            </a:r>
            <a:r>
              <a:rPr lang="th-TH" sz="1400" b="1" dirty="0">
                <a:solidFill>
                  <a:schemeClr val="bg1"/>
                </a:solidFill>
                <a:latin typeface="Chulabhorn Likit Text Light" panose="00000400000000000000" pitchFamily="50" charset="-34"/>
                <a:ea typeface="Calibri" panose="020F0502020204030204" pitchFamily="34" charset="0"/>
                <a:cs typeface="Chulabhorn Likit Text Light" panose="00000400000000000000" pitchFamily="50" charset="-34"/>
              </a:rPr>
              <a:t>ปีสิ้นสุดวันที่ 30 กันยายน 2565</a:t>
            </a:r>
          </a:p>
          <a:p>
            <a:r>
              <a:rPr lang="en-US" sz="1100" dirty="0" smtClean="0">
                <a:solidFill>
                  <a:schemeClr val="bg1"/>
                </a:solidFill>
              </a:rPr>
              <a:t> </a:t>
            </a:r>
            <a:endParaRPr lang="th-TH" sz="1100" dirty="0">
              <a:solidFill>
                <a:schemeClr val="bg1"/>
              </a:solidFill>
            </a:endParaRPr>
          </a:p>
        </p:txBody>
      </p:sp>
      <p:grpSp>
        <p:nvGrpSpPr>
          <p:cNvPr id="40" name="กลุ่ม 53"/>
          <p:cNvGrpSpPr/>
          <p:nvPr/>
        </p:nvGrpSpPr>
        <p:grpSpPr>
          <a:xfrm>
            <a:off x="-425531" y="4710616"/>
            <a:ext cx="5576155" cy="483847"/>
            <a:chOff x="-425532" y="4710612"/>
            <a:chExt cx="5576155" cy="483846"/>
          </a:xfrm>
        </p:grpSpPr>
        <p:grpSp>
          <p:nvGrpSpPr>
            <p:cNvPr id="41" name="กลุ่ม 54"/>
            <p:cNvGrpSpPr/>
            <p:nvPr/>
          </p:nvGrpSpPr>
          <p:grpSpPr>
            <a:xfrm>
              <a:off x="-425532" y="4710612"/>
              <a:ext cx="5576155" cy="475468"/>
              <a:chOff x="-425532" y="4710612"/>
              <a:chExt cx="5576155" cy="475468"/>
            </a:xfrm>
          </p:grpSpPr>
          <p:grpSp>
            <p:nvGrpSpPr>
              <p:cNvPr id="43" name="กลุ่ม 56"/>
              <p:cNvGrpSpPr/>
              <p:nvPr/>
            </p:nvGrpSpPr>
            <p:grpSpPr>
              <a:xfrm>
                <a:off x="-425532" y="4744286"/>
                <a:ext cx="3197332" cy="419753"/>
                <a:chOff x="-468560" y="4744285"/>
                <a:chExt cx="3197332" cy="419753"/>
              </a:xfrm>
            </p:grpSpPr>
            <p:sp>
              <p:nvSpPr>
                <p:cNvPr id="52"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3"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4" name="กลุ่ม 57"/>
              <p:cNvGrpSpPr/>
              <p:nvPr/>
            </p:nvGrpSpPr>
            <p:grpSpPr>
              <a:xfrm>
                <a:off x="2771800" y="4710612"/>
                <a:ext cx="2378823" cy="475468"/>
                <a:chOff x="3507388" y="4717424"/>
                <a:chExt cx="2378823" cy="475468"/>
              </a:xfrm>
            </p:grpSpPr>
            <p:grpSp>
              <p:nvGrpSpPr>
                <p:cNvPr id="45" name="กลุ่ม 63"/>
                <p:cNvGrpSpPr/>
                <p:nvPr/>
              </p:nvGrpSpPr>
              <p:grpSpPr>
                <a:xfrm>
                  <a:off x="4284268" y="4717424"/>
                  <a:ext cx="1601943" cy="405692"/>
                  <a:chOff x="6239008" y="4519859"/>
                  <a:chExt cx="1601943" cy="405692"/>
                </a:xfrm>
              </p:grpSpPr>
              <p:pic>
                <p:nvPicPr>
                  <p:cNvPr id="47"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8"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9" name="กลุ่ม 67"/>
                  <p:cNvGrpSpPr/>
                  <p:nvPr/>
                </p:nvGrpSpPr>
                <p:grpSpPr>
                  <a:xfrm>
                    <a:off x="6619048" y="4614121"/>
                    <a:ext cx="626890" cy="294323"/>
                    <a:chOff x="6589062" y="4638694"/>
                    <a:chExt cx="413122" cy="193959"/>
                  </a:xfrm>
                </p:grpSpPr>
                <p:pic>
                  <p:nvPicPr>
                    <p:cNvPr id="50"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1"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6"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2"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1051054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4450557" y="2556510"/>
            <a:ext cx="1750219"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th-TH" sz="2100"/>
          </a:p>
        </p:txBody>
      </p:sp>
      <p:sp>
        <p:nvSpPr>
          <p:cNvPr id="12" name="Rectangle 9"/>
          <p:cNvSpPr>
            <a:spLocks noChangeArrowheads="1"/>
          </p:cNvSpPr>
          <p:nvPr/>
        </p:nvSpPr>
        <p:spPr bwMode="auto">
          <a:xfrm>
            <a:off x="1143001" y="481870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th-TH" sz="2100">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285875" y="-15954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4" name="AutoShape 6" descr="กองทุนพัฒนาบทบาทสตรีนครพนม - Posts | Facebook"/>
          <p:cNvSpPr>
            <a:spLocks noChangeAspect="1" noChangeArrowheads="1"/>
          </p:cNvSpPr>
          <p:nvPr/>
        </p:nvSpPr>
        <p:spPr bwMode="auto">
          <a:xfrm>
            <a:off x="1400175" y="-4524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5" name="AutoShape 8" descr="กองทุนพัฒนาบทบาทสตรีนครพนม - Posts | Facebook"/>
          <p:cNvSpPr>
            <a:spLocks noChangeAspect="1" noChangeArrowheads="1"/>
          </p:cNvSpPr>
          <p:nvPr/>
        </p:nvSpPr>
        <p:spPr bwMode="auto">
          <a:xfrm>
            <a:off x="1514475" y="69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6" name="AutoShape 10" descr="กองทุนพัฒนาบทบาทสตรีนครพนม - Posts | Facebook"/>
          <p:cNvSpPr>
            <a:spLocks noChangeAspect="1" noChangeArrowheads="1"/>
          </p:cNvSpPr>
          <p:nvPr/>
        </p:nvSpPr>
        <p:spPr bwMode="auto">
          <a:xfrm>
            <a:off x="1628775" y="183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1743075" y="297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778" y="-3152886"/>
            <a:ext cx="810000" cy="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14475" y="1839112"/>
            <a:ext cx="7366200" cy="369332"/>
          </a:xfrm>
          <a:prstGeom prst="rect">
            <a:avLst/>
          </a:prstGeom>
        </p:spPr>
        <p:txBody>
          <a:bodyPr wrap="square">
            <a:spAutoFit/>
          </a:bodyPr>
          <a:lstStyle/>
          <a:p>
            <a:endParaRPr lang="th-TH" sz="1800" dirty="0"/>
          </a:p>
        </p:txBody>
      </p:sp>
      <p:sp>
        <p:nvSpPr>
          <p:cNvPr id="16" name="Oval 15"/>
          <p:cNvSpPr/>
          <p:nvPr/>
        </p:nvSpPr>
        <p:spPr>
          <a:xfrm>
            <a:off x="756520" y="1137300"/>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500" b="1" dirty="0">
                <a:solidFill>
                  <a:srgbClr val="FF0000"/>
                </a:solidFill>
                <a:latin typeface="Chulabhorn Likit Text Light" panose="00000400000000000000" pitchFamily="50" charset="-34"/>
                <a:cs typeface="Chulabhorn Likit Text Light" panose="00000400000000000000" pitchFamily="50" charset="-34"/>
              </a:rPr>
              <a:t>1</a:t>
            </a:r>
          </a:p>
        </p:txBody>
      </p:sp>
      <p:sp>
        <p:nvSpPr>
          <p:cNvPr id="17" name="Oval 16"/>
          <p:cNvSpPr/>
          <p:nvPr/>
        </p:nvSpPr>
        <p:spPr>
          <a:xfrm>
            <a:off x="717283" y="1752097"/>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500" b="1" dirty="0">
                <a:solidFill>
                  <a:srgbClr val="FF0000"/>
                </a:solidFill>
                <a:latin typeface="Chulabhorn Likit Text Light" panose="00000400000000000000" pitchFamily="50" charset="-34"/>
                <a:cs typeface="Chulabhorn Likit Text Light" panose="00000400000000000000" pitchFamily="50" charset="-34"/>
              </a:rPr>
              <a:t>2</a:t>
            </a:r>
          </a:p>
        </p:txBody>
      </p:sp>
      <p:sp>
        <p:nvSpPr>
          <p:cNvPr id="20" name="Rectangle 19"/>
          <p:cNvSpPr/>
          <p:nvPr/>
        </p:nvSpPr>
        <p:spPr>
          <a:xfrm>
            <a:off x="1400175" y="2411709"/>
            <a:ext cx="7366200" cy="323165"/>
          </a:xfrm>
          <a:prstGeom prst="rect">
            <a:avLst/>
          </a:prstGeom>
        </p:spPr>
        <p:txBody>
          <a:bodyPr wrap="square">
            <a:spAutoFit/>
          </a:bodyPr>
          <a:lstStyle/>
          <a:p>
            <a:r>
              <a:rPr lang="th-TH" sz="1500" b="1" dirty="0">
                <a:solidFill>
                  <a:srgbClr val="0070C0"/>
                </a:solidFill>
                <a:latin typeface="Chulabhorn Likit Text" panose="00000500000000000000" pitchFamily="50" charset="-34"/>
                <a:cs typeface="Chulabhorn Likit Text" panose="00000500000000000000" pitchFamily="50" charset="-34"/>
              </a:rPr>
              <a:t>สรุปผลการตรวจสอบบัญชีเงินฝากธนาคารของกองทุนพัฒนาบทบาทสตรี</a:t>
            </a:r>
            <a:endParaRPr lang="th-TH" sz="1500" dirty="0"/>
          </a:p>
        </p:txBody>
      </p:sp>
      <p:sp>
        <p:nvSpPr>
          <p:cNvPr id="23" name="Oval 22"/>
          <p:cNvSpPr/>
          <p:nvPr/>
        </p:nvSpPr>
        <p:spPr>
          <a:xfrm>
            <a:off x="716224" y="2388087"/>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500" b="1" dirty="0">
                <a:solidFill>
                  <a:srgbClr val="FF0000"/>
                </a:solidFill>
                <a:latin typeface="Chulabhorn Likit Text Light" panose="00000400000000000000" pitchFamily="50" charset="-34"/>
                <a:cs typeface="Chulabhorn Likit Text Light" panose="00000400000000000000" pitchFamily="50" charset="-34"/>
              </a:rPr>
              <a:t>3</a:t>
            </a:r>
          </a:p>
        </p:txBody>
      </p:sp>
      <p:sp>
        <p:nvSpPr>
          <p:cNvPr id="25" name="Rectangle 24"/>
          <p:cNvSpPr/>
          <p:nvPr/>
        </p:nvSpPr>
        <p:spPr>
          <a:xfrm>
            <a:off x="1395940" y="3115158"/>
            <a:ext cx="7532162" cy="323165"/>
          </a:xfrm>
          <a:prstGeom prst="rect">
            <a:avLst/>
          </a:prstGeom>
        </p:spPr>
        <p:txBody>
          <a:bodyPr wrap="square">
            <a:spAutoFit/>
          </a:bodyPr>
          <a:lstStyle/>
          <a:p>
            <a:r>
              <a:rPr lang="th-TH" sz="1500" b="1" dirty="0">
                <a:solidFill>
                  <a:srgbClr val="0070C0"/>
                </a:solidFill>
                <a:latin typeface="Chulabhorn Likit Text" panose="00000500000000000000" pitchFamily="50" charset="-34"/>
                <a:cs typeface="Chulabhorn Likit Text" panose="00000500000000000000" pitchFamily="50" charset="-34"/>
              </a:rPr>
              <a:t>สรุปผลการโอนขายบิลเงินฝากธนาคาร 3 ธนาคาร ณ วันที่ 30 กันยายน 2565</a:t>
            </a:r>
            <a:endParaRPr lang="th-TH" sz="1500" dirty="0"/>
          </a:p>
        </p:txBody>
      </p:sp>
      <p:sp>
        <p:nvSpPr>
          <p:cNvPr id="26" name="Rectangle 25"/>
          <p:cNvSpPr/>
          <p:nvPr/>
        </p:nvSpPr>
        <p:spPr>
          <a:xfrm>
            <a:off x="1400175" y="1815384"/>
            <a:ext cx="7366200" cy="323165"/>
          </a:xfrm>
          <a:prstGeom prst="rect">
            <a:avLst/>
          </a:prstGeom>
        </p:spPr>
        <p:txBody>
          <a:bodyPr wrap="square">
            <a:spAutoFit/>
          </a:bodyPr>
          <a:lstStyle/>
          <a:p>
            <a:r>
              <a:rPr lang="th-TH" sz="1500" b="1" dirty="0">
                <a:solidFill>
                  <a:srgbClr val="0070C0"/>
                </a:solidFill>
                <a:latin typeface="Chulabhorn Likit Text" panose="00000500000000000000" pitchFamily="50" charset="-34"/>
                <a:cs typeface="Chulabhorn Likit Text" panose="00000500000000000000" pitchFamily="50" charset="-34"/>
              </a:rPr>
              <a:t>สรุปผลตามมาตรการการโอนเงินรับรอตรวจสอบ เป็นรายได้ของกองทุนพัฒนาบทบาทสตรี</a:t>
            </a:r>
            <a:endParaRPr lang="th-TH" sz="1500" dirty="0"/>
          </a:p>
        </p:txBody>
      </p:sp>
      <p:sp>
        <p:nvSpPr>
          <p:cNvPr id="24" name="Oval 23"/>
          <p:cNvSpPr/>
          <p:nvPr/>
        </p:nvSpPr>
        <p:spPr>
          <a:xfrm>
            <a:off x="711990" y="3662324"/>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500" b="1" dirty="0">
                <a:solidFill>
                  <a:srgbClr val="FF0000"/>
                </a:solidFill>
                <a:latin typeface="Chulabhorn Likit Text Light" panose="00000400000000000000" pitchFamily="50" charset="-34"/>
                <a:cs typeface="Chulabhorn Likit Text Light" panose="00000400000000000000" pitchFamily="50" charset="-34"/>
              </a:rPr>
              <a:t>5</a:t>
            </a:r>
          </a:p>
        </p:txBody>
      </p:sp>
      <p:sp>
        <p:nvSpPr>
          <p:cNvPr id="27" name="Rectangle 26"/>
          <p:cNvSpPr/>
          <p:nvPr/>
        </p:nvSpPr>
        <p:spPr>
          <a:xfrm>
            <a:off x="1431494" y="1229124"/>
            <a:ext cx="7532162" cy="323165"/>
          </a:xfrm>
          <a:prstGeom prst="rect">
            <a:avLst/>
          </a:prstGeom>
        </p:spPr>
        <p:txBody>
          <a:bodyPr wrap="square">
            <a:spAutoFit/>
          </a:bodyPr>
          <a:lstStyle/>
          <a:p>
            <a:r>
              <a:rPr lang="th-TH" sz="1500" b="1" dirty="0">
                <a:solidFill>
                  <a:srgbClr val="0070C0"/>
                </a:solidFill>
                <a:latin typeface="Chulabhorn Likit Text" panose="00000500000000000000" pitchFamily="50" charset="-34"/>
                <a:cs typeface="Chulabhorn Likit Text" panose="00000500000000000000" pitchFamily="50" charset="-34"/>
              </a:rPr>
              <a:t>สรุปผลการส่งเอกสารหลักฐานงานการเงินและบัญชีสำหรับปีสิ้นสุดวันที่ 30 กันยายน 2565</a:t>
            </a:r>
            <a:endParaRPr lang="th-TH" sz="1500" dirty="0"/>
          </a:p>
        </p:txBody>
      </p:sp>
      <p:sp>
        <p:nvSpPr>
          <p:cNvPr id="29" name="Oval 28"/>
          <p:cNvSpPr/>
          <p:nvPr/>
        </p:nvSpPr>
        <p:spPr>
          <a:xfrm>
            <a:off x="728923" y="2993458"/>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4500" b="1" dirty="0">
                <a:solidFill>
                  <a:srgbClr val="FF0000"/>
                </a:solidFill>
                <a:latin typeface="Chulabhorn Likit Text Light" panose="00000400000000000000" pitchFamily="50" charset="-34"/>
                <a:cs typeface="Chulabhorn Likit Text Light" panose="00000400000000000000" pitchFamily="50" charset="-34"/>
              </a:rPr>
              <a:t>4</a:t>
            </a:r>
          </a:p>
        </p:txBody>
      </p:sp>
      <p:sp>
        <p:nvSpPr>
          <p:cNvPr id="30" name="Rectangle 29"/>
          <p:cNvSpPr/>
          <p:nvPr/>
        </p:nvSpPr>
        <p:spPr>
          <a:xfrm>
            <a:off x="1431494" y="3747493"/>
            <a:ext cx="7532162" cy="323165"/>
          </a:xfrm>
          <a:prstGeom prst="rect">
            <a:avLst/>
          </a:prstGeom>
        </p:spPr>
        <p:txBody>
          <a:bodyPr wrap="square">
            <a:spAutoFit/>
          </a:bodyPr>
          <a:lstStyle/>
          <a:p>
            <a:r>
              <a:rPr lang="th-TH" sz="1500" b="1" dirty="0">
                <a:solidFill>
                  <a:srgbClr val="0070C0"/>
                </a:solidFill>
                <a:latin typeface="Chulabhorn Likit Text" panose="00000500000000000000" pitchFamily="50" charset="-34"/>
                <a:cs typeface="Chulabhorn Likit Text" panose="00000500000000000000" pitchFamily="50" charset="-34"/>
              </a:rPr>
              <a:t>สรุปลูกหนี้เงินยืมกองทุนคงเหลือ ของ อกส.จ. ณ วันที่ 30 กันยายน 2565</a:t>
            </a:r>
            <a:endParaRPr lang="th-TH" sz="1500" dirty="0"/>
          </a:p>
        </p:txBody>
      </p:sp>
      <p:grpSp>
        <p:nvGrpSpPr>
          <p:cNvPr id="46" name="Group 70"/>
          <p:cNvGrpSpPr/>
          <p:nvPr/>
        </p:nvGrpSpPr>
        <p:grpSpPr>
          <a:xfrm>
            <a:off x="-17686" y="-203698"/>
            <a:ext cx="9184298" cy="1266725"/>
            <a:chOff x="-23581" y="-271597"/>
            <a:chExt cx="10193050" cy="1541268"/>
          </a:xfrm>
        </p:grpSpPr>
        <p:grpSp>
          <p:nvGrpSpPr>
            <p:cNvPr id="47"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52"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5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54"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5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48"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49"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50"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51"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56" name="กลุ่ม 53"/>
          <p:cNvGrpSpPr/>
          <p:nvPr/>
        </p:nvGrpSpPr>
        <p:grpSpPr>
          <a:xfrm>
            <a:off x="-425531" y="4710616"/>
            <a:ext cx="5576155" cy="483847"/>
            <a:chOff x="-425532" y="4710612"/>
            <a:chExt cx="5576155" cy="483846"/>
          </a:xfrm>
        </p:grpSpPr>
        <p:grpSp>
          <p:nvGrpSpPr>
            <p:cNvPr id="57" name="กลุ่ม 54"/>
            <p:cNvGrpSpPr/>
            <p:nvPr/>
          </p:nvGrpSpPr>
          <p:grpSpPr>
            <a:xfrm>
              <a:off x="-425532" y="4710612"/>
              <a:ext cx="5576155" cy="475468"/>
              <a:chOff x="-425532" y="4710612"/>
              <a:chExt cx="5576155" cy="475468"/>
            </a:xfrm>
          </p:grpSpPr>
          <p:grpSp>
            <p:nvGrpSpPr>
              <p:cNvPr id="59" name="กลุ่ม 56"/>
              <p:cNvGrpSpPr/>
              <p:nvPr/>
            </p:nvGrpSpPr>
            <p:grpSpPr>
              <a:xfrm>
                <a:off x="-425532" y="4744286"/>
                <a:ext cx="3197332" cy="419753"/>
                <a:chOff x="-468560" y="4744285"/>
                <a:chExt cx="3197332" cy="419753"/>
              </a:xfrm>
            </p:grpSpPr>
            <p:sp>
              <p:nvSpPr>
                <p:cNvPr id="68"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69"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60" name="กลุ่ม 57"/>
              <p:cNvGrpSpPr/>
              <p:nvPr/>
            </p:nvGrpSpPr>
            <p:grpSpPr>
              <a:xfrm>
                <a:off x="2771800" y="4710612"/>
                <a:ext cx="2378823" cy="475468"/>
                <a:chOff x="3507388" y="4717424"/>
                <a:chExt cx="2378823" cy="475468"/>
              </a:xfrm>
            </p:grpSpPr>
            <p:grpSp>
              <p:nvGrpSpPr>
                <p:cNvPr id="61" name="กลุ่ม 63"/>
                <p:cNvGrpSpPr/>
                <p:nvPr/>
              </p:nvGrpSpPr>
              <p:grpSpPr>
                <a:xfrm>
                  <a:off x="4284268" y="4717424"/>
                  <a:ext cx="1601943" cy="405692"/>
                  <a:chOff x="6239008" y="4519859"/>
                  <a:chExt cx="1601943" cy="405692"/>
                </a:xfrm>
              </p:grpSpPr>
              <p:pic>
                <p:nvPicPr>
                  <p:cNvPr id="63"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64"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65" name="กลุ่ม 67"/>
                  <p:cNvGrpSpPr/>
                  <p:nvPr/>
                </p:nvGrpSpPr>
                <p:grpSpPr>
                  <a:xfrm>
                    <a:off x="6619048" y="4614121"/>
                    <a:ext cx="626890" cy="294323"/>
                    <a:chOff x="6589062" y="4638694"/>
                    <a:chExt cx="413122" cy="193959"/>
                  </a:xfrm>
                </p:grpSpPr>
                <p:pic>
                  <p:nvPicPr>
                    <p:cNvPr id="66"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67"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62"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8"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2732709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rmAutofit fontScale="90000"/>
          </a:bodyPr>
          <a:lstStyle/>
          <a:p>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675"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675" dirty="0">
                <a:solidFill>
                  <a:schemeClr val="bg1">
                    <a:lumMod val="50000"/>
                  </a:schemeClr>
                </a:solidFill>
                <a:latin typeface="Chulabhorn Likit Text" panose="00000500000000000000" pitchFamily="50" charset="-34"/>
                <a:cs typeface="Chulabhorn Likit Text" panose="00000500000000000000" pitchFamily="50" charset="-34"/>
              </a:rPr>
            </a:br>
            <a:r>
              <a:rPr lang="th-TH" sz="3675" dirty="0" smtClean="0">
                <a:solidFill>
                  <a:schemeClr val="bg1">
                    <a:lumMod val="50000"/>
                  </a:schemeClr>
                </a:solidFill>
                <a:latin typeface="Chulabhorn Likit Text" panose="00000500000000000000" pitchFamily="50" charset="-34"/>
                <a:cs typeface="Chulabhorn Likit Text" panose="00000500000000000000" pitchFamily="50" charset="-34"/>
              </a:rPr>
              <a:t/>
            </a:r>
            <a:br>
              <a:rPr lang="th-TH" sz="3675" dirty="0" smtClean="0">
                <a:solidFill>
                  <a:schemeClr val="bg1">
                    <a:lumMod val="50000"/>
                  </a:schemeClr>
                </a:solidFill>
                <a:latin typeface="Chulabhorn Likit Text" panose="00000500000000000000" pitchFamily="50" charset="-34"/>
                <a:cs typeface="Chulabhorn Likit Text" panose="00000500000000000000" pitchFamily="50" charset="-34"/>
              </a:rPr>
            </a:br>
            <a:r>
              <a:rPr lang="th-TH" sz="3675" dirty="0" smtClean="0">
                <a:solidFill>
                  <a:schemeClr val="bg1">
                    <a:lumMod val="50000"/>
                  </a:schemeClr>
                </a:solidFill>
                <a:latin typeface="Chulabhorn Likit Text" panose="00000500000000000000" pitchFamily="50" charset="-34"/>
                <a:cs typeface="Chulabhorn Likit Text" panose="00000500000000000000" pitchFamily="50" charset="-34"/>
              </a:rPr>
              <a:t/>
            </a:r>
            <a:br>
              <a:rPr lang="th-TH" sz="3675" dirty="0" smtClean="0">
                <a:solidFill>
                  <a:schemeClr val="bg1">
                    <a:lumMod val="50000"/>
                  </a:schemeClr>
                </a:solidFill>
                <a:latin typeface="Chulabhorn Likit Text" panose="00000500000000000000" pitchFamily="50" charset="-34"/>
                <a:cs typeface="Chulabhorn Likit Text" panose="00000500000000000000" pitchFamily="50" charset="-34"/>
              </a:rPr>
            </a:br>
            <a:r>
              <a:rPr lang="th-TH" sz="3000" b="1" dirty="0" smtClean="0">
                <a:solidFill>
                  <a:srgbClr val="0070C0"/>
                </a:solidFill>
                <a:latin typeface="Chulabhorn Likit Text" panose="00000500000000000000" pitchFamily="50" charset="-34"/>
                <a:cs typeface="Chulabhorn Likit Text" panose="00000500000000000000" pitchFamily="50" charset="-34"/>
              </a:rPr>
              <a:t>สรุปผล</a:t>
            </a:r>
            <a:r>
              <a:rPr lang="th-TH" sz="3000" b="1" dirty="0">
                <a:solidFill>
                  <a:srgbClr val="0070C0"/>
                </a:solidFill>
                <a:latin typeface="Chulabhorn Likit Text" panose="00000500000000000000" pitchFamily="50" charset="-34"/>
                <a:cs typeface="Chulabhorn Likit Text" panose="00000500000000000000" pitchFamily="50" charset="-34"/>
              </a:rPr>
              <a:t>การส่งเอกสารหลักฐาน</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งานการเงินและบัญชี</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สำหรับปีสิ้นสุดวันที่ 30 กันยายน 2565</a:t>
            </a:r>
            <a:r>
              <a:rPr lang="th-TH" sz="3000" dirty="0"/>
              <a:t/>
            </a:r>
            <a:br>
              <a:rPr lang="th-TH" sz="3000" dirty="0"/>
            </a:br>
            <a:r>
              <a:rPr lang="th-TH" b="1" dirty="0" smtClean="0">
                <a:solidFill>
                  <a:srgbClr val="0070C0"/>
                </a:solidFill>
                <a:latin typeface="Chulabhorn Likit Text" panose="00000500000000000000" pitchFamily="50" charset="-34"/>
                <a:cs typeface="Chulabhorn Likit Text" panose="00000500000000000000" pitchFamily="50" charset="-34"/>
              </a:rPr>
              <a:t/>
            </a:r>
            <a:br>
              <a:rPr lang="th-TH" b="1" dirty="0" smtClean="0">
                <a:solidFill>
                  <a:srgbClr val="0070C0"/>
                </a:solidFill>
                <a:latin typeface="Chulabhorn Likit Text" panose="00000500000000000000" pitchFamily="50" charset="-34"/>
                <a:cs typeface="Chulabhorn Likit Text" panose="00000500000000000000" pitchFamily="50" charset="-34"/>
              </a:rPr>
            </a:br>
            <a:r>
              <a:rPr lang="th-TH" sz="1200" b="1" dirty="0">
                <a:solidFill>
                  <a:srgbClr val="0070C0"/>
                </a:solidFill>
                <a:latin typeface="Chulabhorn Likit Text" panose="00000500000000000000" pitchFamily="50" charset="-34"/>
                <a:cs typeface="Chulabhorn Likit Text" panose="00000500000000000000" pitchFamily="50" charset="-34"/>
              </a:rPr>
              <a:t/>
            </a:r>
            <a:br>
              <a:rPr lang="th-TH" sz="1200" b="1" dirty="0">
                <a:solidFill>
                  <a:srgbClr val="0070C0"/>
                </a:solidFill>
                <a:latin typeface="Chulabhorn Likit Text" panose="00000500000000000000" pitchFamily="50" charset="-34"/>
                <a:cs typeface="Chulabhorn Likit Text" panose="00000500000000000000" pitchFamily="50" charset="-34"/>
              </a:rPr>
            </a:br>
            <a:r>
              <a:rPr lang="th-TH" sz="1200" dirty="0">
                <a:solidFill>
                  <a:srgbClr val="0070C0"/>
                </a:solidFill>
                <a:latin typeface="Chulabhorn Likit Text" panose="00000500000000000000" pitchFamily="50" charset="-34"/>
                <a:cs typeface="Chulabhorn Likit Text" panose="00000500000000000000" pitchFamily="50" charset="-34"/>
              </a:rPr>
              <a:t/>
            </a:r>
            <a:br>
              <a:rPr lang="th-TH" sz="1200" dirty="0">
                <a:solidFill>
                  <a:srgbClr val="0070C0"/>
                </a:solidFill>
                <a:latin typeface="Chulabhorn Likit Text" panose="00000500000000000000" pitchFamily="50" charset="-34"/>
                <a:cs typeface="Chulabhorn Likit Text" panose="00000500000000000000" pitchFamily="50" charset="-34"/>
              </a:rPr>
            </a:br>
            <a:r>
              <a:rPr lang="th-TH" dirty="0">
                <a:solidFill>
                  <a:schemeClr val="tx1">
                    <a:lumMod val="65000"/>
                    <a:lumOff val="35000"/>
                  </a:schemeClr>
                </a:solidFill>
              </a:rPr>
              <a:t/>
            </a:r>
            <a:br>
              <a:rPr lang="th-TH" dirty="0">
                <a:solidFill>
                  <a:schemeClr val="tx1">
                    <a:lumMod val="65000"/>
                    <a:lumOff val="35000"/>
                  </a:schemeClr>
                </a:solidFill>
              </a:rPr>
            </a:br>
            <a:r>
              <a:rPr lang="th-TH" dirty="0" smtClean="0">
                <a:solidFill>
                  <a:schemeClr val="bg1">
                    <a:lumMod val="50000"/>
                  </a:schemeClr>
                </a:solidFill>
              </a:rPr>
              <a:t/>
            </a:r>
            <a:br>
              <a:rPr lang="th-TH" dirty="0" smtClean="0">
                <a:solidFill>
                  <a:schemeClr val="bg1">
                    <a:lumMod val="50000"/>
                  </a:schemeClr>
                </a:solidFill>
              </a:rPr>
            </a:br>
            <a:endParaRPr lang="th-TH" dirty="0">
              <a:solidFill>
                <a:schemeClr val="bg1">
                  <a:lumMod val="50000"/>
                </a:schemeClr>
              </a:solidFill>
            </a:endParaRPr>
          </a:p>
        </p:txBody>
      </p:sp>
      <p:sp>
        <p:nvSpPr>
          <p:cNvPr id="4" name="Oval 3"/>
          <p:cNvSpPr/>
          <p:nvPr/>
        </p:nvSpPr>
        <p:spPr>
          <a:xfrm>
            <a:off x="1619672" y="1131590"/>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7200" b="1" dirty="0">
                <a:solidFill>
                  <a:srgbClr val="FF0000"/>
                </a:solidFill>
                <a:latin typeface="Chulabhorn Likit Text Light" panose="00000400000000000000" pitchFamily="50" charset="-34"/>
                <a:cs typeface="Chulabhorn Likit Text Light" panose="00000400000000000000" pitchFamily="50" charset="-34"/>
              </a:rPr>
              <a:t>1</a:t>
            </a:r>
          </a:p>
        </p:txBody>
      </p:sp>
      <p:sp>
        <p:nvSpPr>
          <p:cNvPr id="3" name="Striped Right Arrow 2"/>
          <p:cNvSpPr/>
          <p:nvPr/>
        </p:nvSpPr>
        <p:spPr>
          <a:xfrm>
            <a:off x="5757333" y="3386667"/>
            <a:ext cx="2709334" cy="13970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100" dirty="0">
                <a:solidFill>
                  <a:srgbClr val="FF0000"/>
                </a:solidFill>
                <a:latin typeface="Chulabhorn Likit Text Light" panose="00000400000000000000" pitchFamily="50" charset="-34"/>
                <a:cs typeface="Chulabhorn Likit Text Light" panose="00000400000000000000" pitchFamily="50" charset="-34"/>
              </a:rPr>
              <a:t>คลิ๊กไฟล์แนบ</a:t>
            </a:r>
          </a:p>
        </p:txBody>
      </p:sp>
      <p:grpSp>
        <p:nvGrpSpPr>
          <p:cNvPr id="23" name="Group 70"/>
          <p:cNvGrpSpPr/>
          <p:nvPr/>
        </p:nvGrpSpPr>
        <p:grpSpPr>
          <a:xfrm>
            <a:off x="-17686" y="-203698"/>
            <a:ext cx="9184298" cy="1266725"/>
            <a:chOff x="-23581" y="-271597"/>
            <a:chExt cx="10193050" cy="1541268"/>
          </a:xfrm>
        </p:grpSpPr>
        <p:grpSp>
          <p:nvGrpSpPr>
            <p:cNvPr id="24"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9"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2"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5"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6"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7"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8"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3" name="กลุ่ม 53"/>
          <p:cNvGrpSpPr/>
          <p:nvPr/>
        </p:nvGrpSpPr>
        <p:grpSpPr>
          <a:xfrm>
            <a:off x="-425531" y="4710616"/>
            <a:ext cx="5576155" cy="483847"/>
            <a:chOff x="-425532" y="4710612"/>
            <a:chExt cx="5576155" cy="483846"/>
          </a:xfrm>
        </p:grpSpPr>
        <p:grpSp>
          <p:nvGrpSpPr>
            <p:cNvPr id="34" name="กลุ่ม 54"/>
            <p:cNvGrpSpPr/>
            <p:nvPr/>
          </p:nvGrpSpPr>
          <p:grpSpPr>
            <a:xfrm>
              <a:off x="-425532" y="4710612"/>
              <a:ext cx="5576155" cy="475468"/>
              <a:chOff x="-425532" y="4710612"/>
              <a:chExt cx="5576155" cy="475468"/>
            </a:xfrm>
          </p:grpSpPr>
          <p:grpSp>
            <p:nvGrpSpPr>
              <p:cNvPr id="36" name="กลุ่ม 56"/>
              <p:cNvGrpSpPr/>
              <p:nvPr/>
            </p:nvGrpSpPr>
            <p:grpSpPr>
              <a:xfrm>
                <a:off x="-425532" y="4744286"/>
                <a:ext cx="3197332" cy="419753"/>
                <a:chOff x="-468560" y="4744285"/>
                <a:chExt cx="3197332" cy="419753"/>
              </a:xfrm>
            </p:grpSpPr>
            <p:sp>
              <p:nvSpPr>
                <p:cNvPr id="45"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6"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7" name="กลุ่ม 57"/>
              <p:cNvGrpSpPr/>
              <p:nvPr/>
            </p:nvGrpSpPr>
            <p:grpSpPr>
              <a:xfrm>
                <a:off x="2771800" y="4710612"/>
                <a:ext cx="2378823" cy="475468"/>
                <a:chOff x="3507388" y="4717424"/>
                <a:chExt cx="2378823" cy="475468"/>
              </a:xfrm>
            </p:grpSpPr>
            <p:grpSp>
              <p:nvGrpSpPr>
                <p:cNvPr id="38" name="กลุ่ม 63"/>
                <p:cNvGrpSpPr/>
                <p:nvPr/>
              </p:nvGrpSpPr>
              <p:grpSpPr>
                <a:xfrm>
                  <a:off x="4284268" y="4717424"/>
                  <a:ext cx="1601943" cy="405692"/>
                  <a:chOff x="6239008" y="4519859"/>
                  <a:chExt cx="1601943" cy="405692"/>
                </a:xfrm>
              </p:grpSpPr>
              <p:pic>
                <p:nvPicPr>
                  <p:cNvPr id="40" name="Picture 23">
                    <a:extLst>
                      <a:ext uri="{FF2B5EF4-FFF2-40B4-BE49-F238E27FC236}">
                        <a16:creationId xmlns:a16="http://schemas.microsoft.com/office/drawing/2014/main" id="{A9FCDA38-8F0B-49DF-8F2E-B899B1F36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1" name="Picture 24">
                    <a:extLst>
                      <a:ext uri="{FF2B5EF4-FFF2-40B4-BE49-F238E27FC236}">
                        <a16:creationId xmlns:a16="http://schemas.microsoft.com/office/drawing/2014/main" id="{199745AA-CFB3-443D-A566-E11575BA5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2" name="กลุ่ม 67"/>
                  <p:cNvGrpSpPr/>
                  <p:nvPr/>
                </p:nvGrpSpPr>
                <p:grpSpPr>
                  <a:xfrm>
                    <a:off x="6619048" y="4614121"/>
                    <a:ext cx="626890" cy="294323"/>
                    <a:chOff x="6589062" y="4638694"/>
                    <a:chExt cx="413122" cy="193959"/>
                  </a:xfrm>
                </p:grpSpPr>
                <p:pic>
                  <p:nvPicPr>
                    <p:cNvPr id="43" name="Picture 35">
                      <a:extLst>
                        <a:ext uri="{FF2B5EF4-FFF2-40B4-BE49-F238E27FC236}">
                          <a16:creationId xmlns:a16="http://schemas.microsoft.com/office/drawing/2014/main" id="{9584FECB-F937-4F01-8CDD-C92F98A2F1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4" name="Picture 36">
                      <a:extLst>
                        <a:ext uri="{FF2B5EF4-FFF2-40B4-BE49-F238E27FC236}">
                          <a16:creationId xmlns:a16="http://schemas.microsoft.com/office/drawing/2014/main" id="{62FFD426-AD6C-47DA-99D3-A7217E240C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9" name="Picture 2" descr="C:\Users\Administrator\Desktop\change for goo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3703436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rmAutofit fontScale="90000"/>
          </a:bodyPr>
          <a:lstStyle/>
          <a:p>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สรุปผลการดำเนินงาน</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ตามประกาศคณะกรรมการบริหารกองทุนพัฒนาบทบาทสตรี</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เรื่อง มาตรการการโอนเงินรับรอตรวจสอบ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เป็นรายได้ของกองทุนพัฒนาบทบาทสตรี</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dirty="0"/>
              <a:t/>
            </a:r>
            <a:br>
              <a:rPr lang="th-TH" sz="3000" dirty="0"/>
            </a:br>
            <a:r>
              <a:rPr lang="th-TH" sz="1200" b="1" dirty="0">
                <a:solidFill>
                  <a:srgbClr val="0070C0"/>
                </a:solidFill>
                <a:latin typeface="Chulabhorn Likit Text" panose="00000500000000000000" pitchFamily="50" charset="-34"/>
                <a:cs typeface="Chulabhorn Likit Text" panose="00000500000000000000" pitchFamily="50" charset="-34"/>
              </a:rPr>
              <a:t/>
            </a:r>
            <a:br>
              <a:rPr lang="th-TH" sz="1200" b="1" dirty="0">
                <a:solidFill>
                  <a:srgbClr val="0070C0"/>
                </a:solidFill>
                <a:latin typeface="Chulabhorn Likit Text" panose="00000500000000000000" pitchFamily="50" charset="-34"/>
                <a:cs typeface="Chulabhorn Likit Text" panose="00000500000000000000" pitchFamily="50" charset="-34"/>
              </a:rPr>
            </a:br>
            <a:r>
              <a:rPr lang="th-TH" sz="1200" dirty="0">
                <a:solidFill>
                  <a:srgbClr val="0070C0"/>
                </a:solidFill>
                <a:latin typeface="Chulabhorn Likit Text" panose="00000500000000000000" pitchFamily="50" charset="-34"/>
                <a:cs typeface="Chulabhorn Likit Text" panose="00000500000000000000" pitchFamily="50" charset="-34"/>
              </a:rPr>
              <a:t/>
            </a:r>
            <a:br>
              <a:rPr lang="th-TH" sz="1200" dirty="0">
                <a:solidFill>
                  <a:srgbClr val="0070C0"/>
                </a:solidFill>
                <a:latin typeface="Chulabhorn Likit Text" panose="00000500000000000000" pitchFamily="50" charset="-34"/>
                <a:cs typeface="Chulabhorn Likit Text" panose="00000500000000000000" pitchFamily="50" charset="-34"/>
              </a:rPr>
            </a:br>
            <a:r>
              <a:rPr lang="th-TH" dirty="0">
                <a:solidFill>
                  <a:schemeClr val="tx1">
                    <a:lumMod val="65000"/>
                    <a:lumOff val="35000"/>
                  </a:schemeClr>
                </a:solidFill>
              </a:rPr>
              <a:t/>
            </a:r>
            <a:br>
              <a:rPr lang="th-TH" dirty="0">
                <a:solidFill>
                  <a:schemeClr val="tx1">
                    <a:lumMod val="65000"/>
                    <a:lumOff val="35000"/>
                  </a:schemeClr>
                </a:solidFill>
              </a:rPr>
            </a:br>
            <a:r>
              <a:rPr lang="th-TH" dirty="0" smtClean="0">
                <a:solidFill>
                  <a:schemeClr val="bg1">
                    <a:lumMod val="50000"/>
                  </a:schemeClr>
                </a:solidFill>
              </a:rPr>
              <a:t/>
            </a:r>
            <a:br>
              <a:rPr lang="th-TH" dirty="0" smtClean="0">
                <a:solidFill>
                  <a:schemeClr val="bg1">
                    <a:lumMod val="50000"/>
                  </a:schemeClr>
                </a:solidFill>
              </a:rPr>
            </a:br>
            <a:endParaRPr lang="th-TH" dirty="0">
              <a:solidFill>
                <a:schemeClr val="bg1">
                  <a:lumMod val="50000"/>
                </a:schemeClr>
              </a:solidFill>
            </a:endParaRPr>
          </a:p>
        </p:txBody>
      </p:sp>
      <p:sp>
        <p:nvSpPr>
          <p:cNvPr id="4" name="Oval 3"/>
          <p:cNvSpPr/>
          <p:nvPr/>
        </p:nvSpPr>
        <p:spPr>
          <a:xfrm>
            <a:off x="2267744" y="1203598"/>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7200" b="1" dirty="0">
                <a:solidFill>
                  <a:srgbClr val="FF0000"/>
                </a:solidFill>
                <a:latin typeface="Chulabhorn Likit Text Light" panose="00000400000000000000" pitchFamily="50" charset="-34"/>
                <a:cs typeface="Chulabhorn Likit Text Light" panose="00000400000000000000" pitchFamily="50" charset="-34"/>
              </a:rPr>
              <a:t>2</a:t>
            </a:r>
          </a:p>
        </p:txBody>
      </p:sp>
      <p:sp>
        <p:nvSpPr>
          <p:cNvPr id="3" name="Striped Right Arrow 2"/>
          <p:cNvSpPr/>
          <p:nvPr/>
        </p:nvSpPr>
        <p:spPr>
          <a:xfrm>
            <a:off x="6679121" y="3995585"/>
            <a:ext cx="2457814" cy="108782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100" dirty="0">
                <a:solidFill>
                  <a:srgbClr val="FF0000"/>
                </a:solidFill>
                <a:latin typeface="Chulabhorn Likit Text Light" panose="00000400000000000000" pitchFamily="50" charset="-34"/>
                <a:cs typeface="Chulabhorn Likit Text Light" panose="00000400000000000000" pitchFamily="50" charset="-34"/>
              </a:rPr>
              <a:t>คลิ๊กไฟล์แนบ</a:t>
            </a:r>
          </a:p>
        </p:txBody>
      </p:sp>
      <p:grpSp>
        <p:nvGrpSpPr>
          <p:cNvPr id="23" name="Group 70"/>
          <p:cNvGrpSpPr/>
          <p:nvPr/>
        </p:nvGrpSpPr>
        <p:grpSpPr>
          <a:xfrm>
            <a:off x="-17686" y="-203698"/>
            <a:ext cx="9184298" cy="1266725"/>
            <a:chOff x="-23581" y="-271597"/>
            <a:chExt cx="10193050" cy="1541268"/>
          </a:xfrm>
        </p:grpSpPr>
        <p:grpSp>
          <p:nvGrpSpPr>
            <p:cNvPr id="24"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9"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2"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5"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6"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7"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8"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3" name="กลุ่ม 53"/>
          <p:cNvGrpSpPr/>
          <p:nvPr/>
        </p:nvGrpSpPr>
        <p:grpSpPr>
          <a:xfrm>
            <a:off x="-425531" y="4710616"/>
            <a:ext cx="5576155" cy="483847"/>
            <a:chOff x="-425532" y="4710612"/>
            <a:chExt cx="5576155" cy="483846"/>
          </a:xfrm>
        </p:grpSpPr>
        <p:grpSp>
          <p:nvGrpSpPr>
            <p:cNvPr id="34" name="กลุ่ม 54"/>
            <p:cNvGrpSpPr/>
            <p:nvPr/>
          </p:nvGrpSpPr>
          <p:grpSpPr>
            <a:xfrm>
              <a:off x="-425532" y="4710612"/>
              <a:ext cx="5576155" cy="475468"/>
              <a:chOff x="-425532" y="4710612"/>
              <a:chExt cx="5576155" cy="475468"/>
            </a:xfrm>
          </p:grpSpPr>
          <p:grpSp>
            <p:nvGrpSpPr>
              <p:cNvPr id="36" name="กลุ่ม 56"/>
              <p:cNvGrpSpPr/>
              <p:nvPr/>
            </p:nvGrpSpPr>
            <p:grpSpPr>
              <a:xfrm>
                <a:off x="-425532" y="4744286"/>
                <a:ext cx="3197332" cy="419753"/>
                <a:chOff x="-468560" y="4744285"/>
                <a:chExt cx="3197332" cy="419753"/>
              </a:xfrm>
            </p:grpSpPr>
            <p:sp>
              <p:nvSpPr>
                <p:cNvPr id="45"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6"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7" name="กลุ่ม 57"/>
              <p:cNvGrpSpPr/>
              <p:nvPr/>
            </p:nvGrpSpPr>
            <p:grpSpPr>
              <a:xfrm>
                <a:off x="2771800" y="4710612"/>
                <a:ext cx="2378823" cy="475468"/>
                <a:chOff x="3507388" y="4717424"/>
                <a:chExt cx="2378823" cy="475468"/>
              </a:xfrm>
            </p:grpSpPr>
            <p:grpSp>
              <p:nvGrpSpPr>
                <p:cNvPr id="38" name="กลุ่ม 63"/>
                <p:cNvGrpSpPr/>
                <p:nvPr/>
              </p:nvGrpSpPr>
              <p:grpSpPr>
                <a:xfrm>
                  <a:off x="4284268" y="4717424"/>
                  <a:ext cx="1601943" cy="405692"/>
                  <a:chOff x="6239008" y="4519859"/>
                  <a:chExt cx="1601943" cy="405692"/>
                </a:xfrm>
              </p:grpSpPr>
              <p:pic>
                <p:nvPicPr>
                  <p:cNvPr id="4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2" name="กลุ่ม 67"/>
                  <p:cNvGrpSpPr/>
                  <p:nvPr/>
                </p:nvGrpSpPr>
                <p:grpSpPr>
                  <a:xfrm>
                    <a:off x="6619048" y="4614121"/>
                    <a:ext cx="626890" cy="294323"/>
                    <a:chOff x="6589062" y="4638694"/>
                    <a:chExt cx="413122" cy="193959"/>
                  </a:xfrm>
                </p:grpSpPr>
                <p:pic>
                  <p:nvPicPr>
                    <p:cNvPr id="4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600084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59909" y="1329346"/>
            <a:ext cx="7521206" cy="2519203"/>
          </a:xfrm>
        </p:spPr>
        <p:txBody>
          <a:bodyPr>
            <a:normAutofit/>
          </a:bodyPr>
          <a:lstStyle/>
          <a:p>
            <a:pPr marL="0" indent="0" algn="ctr">
              <a:buNone/>
            </a:pPr>
            <a:endParaRPr lang="th-TH" sz="2850" b="1" dirty="0">
              <a:solidFill>
                <a:srgbClr val="002060"/>
              </a:solidFill>
              <a:latin typeface="Chulabhorn Likit Text Light" panose="00000400000000000000" pitchFamily="50" charset="-34"/>
              <a:cs typeface="Chulabhorn Likit Text Light" panose="00000400000000000000" pitchFamily="50" charset="-34"/>
            </a:endParaRPr>
          </a:p>
          <a:p>
            <a:pPr marL="0" indent="0" algn="ctr">
              <a:buNone/>
            </a:pPr>
            <a:r>
              <a:rPr lang="th-TH" sz="3000" b="1" dirty="0">
                <a:solidFill>
                  <a:srgbClr val="002060"/>
                </a:solidFill>
                <a:latin typeface="Chulabhorn Likit Text Light" panose="00000400000000000000" pitchFamily="50" charset="-34"/>
                <a:cs typeface="Chulabhorn Likit Text Light" panose="00000400000000000000" pitchFamily="50" charset="-34"/>
              </a:rPr>
              <a:t>เป็นการประชุม ผ่านระบบวีดิทัศน์ทางไกล (</a:t>
            </a:r>
            <a:r>
              <a:rPr lang="en-US" sz="3000" b="1" dirty="0">
                <a:solidFill>
                  <a:srgbClr val="002060"/>
                </a:solidFill>
                <a:latin typeface="Chulabhorn Likit Text Light" panose="00000400000000000000" pitchFamily="50" charset="-34"/>
                <a:cs typeface="Chulabhorn Likit Text Light" panose="00000400000000000000" pitchFamily="50" charset="-34"/>
              </a:rPr>
              <a:t>Video Conference</a:t>
            </a:r>
            <a:r>
              <a:rPr lang="th-TH" sz="3000" b="1" dirty="0">
                <a:solidFill>
                  <a:srgbClr val="002060"/>
                </a:solidFill>
                <a:latin typeface="Chulabhorn Likit Text Light" panose="00000400000000000000" pitchFamily="50" charset="-34"/>
                <a:cs typeface="Chulabhorn Likit Text Light" panose="00000400000000000000" pitchFamily="50" charset="-34"/>
              </a:rPr>
              <a:t>) ครั้งที่ </a:t>
            </a:r>
            <a:r>
              <a:rPr lang="th-TH" sz="3000" b="1" dirty="0" smtClean="0">
                <a:solidFill>
                  <a:srgbClr val="002060"/>
                </a:solidFill>
                <a:latin typeface="Chulabhorn Likit Text Light" panose="00000400000000000000" pitchFamily="50" charset="-34"/>
                <a:cs typeface="Chulabhorn Likit Text Light" panose="00000400000000000000" pitchFamily="50" charset="-34"/>
              </a:rPr>
              <a:t>6/2565     </a:t>
            </a:r>
            <a:endParaRPr lang="th-TH" sz="3000" b="1" dirty="0">
              <a:solidFill>
                <a:srgbClr val="002060"/>
              </a:solidFill>
              <a:latin typeface="Chulabhorn Likit Text Light" panose="00000400000000000000" pitchFamily="50" charset="-34"/>
              <a:cs typeface="Chulabhorn Likit Text Light" panose="00000400000000000000" pitchFamily="50" charset="-34"/>
            </a:endParaRPr>
          </a:p>
          <a:p>
            <a:pPr marL="0" indent="0" algn="ctr">
              <a:buNone/>
            </a:pPr>
            <a:r>
              <a:rPr lang="th-TH" sz="3000" b="1" dirty="0">
                <a:solidFill>
                  <a:srgbClr val="002060"/>
                </a:solidFill>
                <a:latin typeface="Chulabhorn Likit Text Light" panose="00000400000000000000" pitchFamily="50" charset="-34"/>
                <a:cs typeface="Chulabhorn Likit Text Light" panose="00000400000000000000" pitchFamily="50" charset="-34"/>
              </a:rPr>
              <a:t>เมื่อวันที่ </a:t>
            </a:r>
            <a:r>
              <a:rPr lang="th-TH" sz="3000" b="1" dirty="0" smtClean="0">
                <a:solidFill>
                  <a:srgbClr val="002060"/>
                </a:solidFill>
                <a:latin typeface="Chulabhorn Likit Text Light" panose="00000400000000000000" pitchFamily="50" charset="-34"/>
                <a:cs typeface="Chulabhorn Likit Text Light" panose="00000400000000000000" pitchFamily="50" charset="-34"/>
              </a:rPr>
              <a:t>19 กันยายน 2565</a:t>
            </a:r>
            <a:endParaRPr lang="th-TH" sz="3000" b="1" dirty="0">
              <a:solidFill>
                <a:srgbClr val="002060"/>
              </a:solidFill>
              <a:latin typeface="Chulabhorn Likit Text Light" panose="00000400000000000000" pitchFamily="50" charset="-34"/>
              <a:cs typeface="Chulabhorn Likit Text Light" panose="00000400000000000000" pitchFamily="50" charset="-34"/>
            </a:endParaRPr>
          </a:p>
          <a:p>
            <a:pPr marL="0" indent="0" algn="ctr">
              <a:buNone/>
            </a:pPr>
            <a:endParaRPr lang="th-TH" dirty="0"/>
          </a:p>
        </p:txBody>
      </p:sp>
      <p:grpSp>
        <p:nvGrpSpPr>
          <p:cNvPr id="22" name="Group 70"/>
          <p:cNvGrpSpPr/>
          <p:nvPr/>
        </p:nvGrpSpPr>
        <p:grpSpPr>
          <a:xfrm>
            <a:off x="-17686" y="-203698"/>
            <a:ext cx="9184298" cy="1266725"/>
            <a:chOff x="-23581" y="-27159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2" name="กลุ่ม 31"/>
          <p:cNvGrpSpPr/>
          <p:nvPr/>
        </p:nvGrpSpPr>
        <p:grpSpPr>
          <a:xfrm>
            <a:off x="-425532" y="4710612"/>
            <a:ext cx="5576155" cy="47546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2847692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rmAutofit fontScale="90000"/>
          </a:bodyPr>
          <a:lstStyle/>
          <a:p>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smtClean="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smtClean="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smtClean="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smtClean="0">
                <a:solidFill>
                  <a:schemeClr val="bg1">
                    <a:lumMod val="50000"/>
                  </a:schemeClr>
                </a:solidFill>
                <a:latin typeface="Chulabhorn Likit Text" panose="00000500000000000000" pitchFamily="50" charset="-34"/>
                <a:cs typeface="Chulabhorn Likit Text" panose="00000500000000000000" pitchFamily="50" charset="-34"/>
              </a:rPr>
            </a:br>
            <a:r>
              <a:rPr lang="th-TH" sz="3000" b="1" dirty="0" smtClean="0">
                <a:solidFill>
                  <a:srgbClr val="0070C0"/>
                </a:solidFill>
                <a:latin typeface="Chulabhorn Likit Text" panose="00000500000000000000" pitchFamily="50" charset="-34"/>
                <a:cs typeface="Chulabhorn Likit Text" panose="00000500000000000000" pitchFamily="50" charset="-34"/>
              </a:rPr>
              <a:t>สรุปผล</a:t>
            </a:r>
            <a:r>
              <a:rPr lang="th-TH" sz="3000" b="1" dirty="0">
                <a:solidFill>
                  <a:srgbClr val="0070C0"/>
                </a:solidFill>
                <a:latin typeface="Chulabhorn Likit Text" panose="00000500000000000000" pitchFamily="50" charset="-34"/>
                <a:cs typeface="Chulabhorn Likit Text" panose="00000500000000000000" pitchFamily="50" charset="-34"/>
              </a:rPr>
              <a:t>การตรวจสอบบัญชีเงินฝากธนาคาร</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ของกองทุนพัฒนาบทบาทสตรี</a:t>
            </a:r>
            <a:r>
              <a:rPr lang="th-TH" sz="3000" dirty="0"/>
              <a:t/>
            </a:r>
            <a:br>
              <a:rPr lang="th-TH" sz="3000" dirty="0"/>
            </a:br>
            <a:r>
              <a:rPr lang="th-TH" sz="3000" dirty="0"/>
              <a:t/>
            </a:r>
            <a:br>
              <a:rPr lang="th-TH" sz="3000" dirty="0"/>
            </a:br>
            <a:r>
              <a:rPr lang="th-TH" sz="1200" b="1" dirty="0">
                <a:solidFill>
                  <a:srgbClr val="0070C0"/>
                </a:solidFill>
                <a:latin typeface="Chulabhorn Likit Text" panose="00000500000000000000" pitchFamily="50" charset="-34"/>
                <a:cs typeface="Chulabhorn Likit Text" panose="00000500000000000000" pitchFamily="50" charset="-34"/>
              </a:rPr>
              <a:t/>
            </a:r>
            <a:br>
              <a:rPr lang="th-TH" sz="1200" b="1" dirty="0">
                <a:solidFill>
                  <a:srgbClr val="0070C0"/>
                </a:solidFill>
                <a:latin typeface="Chulabhorn Likit Text" panose="00000500000000000000" pitchFamily="50" charset="-34"/>
                <a:cs typeface="Chulabhorn Likit Text" panose="00000500000000000000" pitchFamily="50" charset="-34"/>
              </a:rPr>
            </a:br>
            <a:r>
              <a:rPr lang="th-TH" sz="1200" dirty="0">
                <a:solidFill>
                  <a:srgbClr val="0070C0"/>
                </a:solidFill>
                <a:latin typeface="Chulabhorn Likit Text" panose="00000500000000000000" pitchFamily="50" charset="-34"/>
                <a:cs typeface="Chulabhorn Likit Text" panose="00000500000000000000" pitchFamily="50" charset="-34"/>
              </a:rPr>
              <a:t/>
            </a:r>
            <a:br>
              <a:rPr lang="th-TH" sz="1200" dirty="0">
                <a:solidFill>
                  <a:srgbClr val="0070C0"/>
                </a:solidFill>
                <a:latin typeface="Chulabhorn Likit Text" panose="00000500000000000000" pitchFamily="50" charset="-34"/>
                <a:cs typeface="Chulabhorn Likit Text" panose="00000500000000000000" pitchFamily="50" charset="-34"/>
              </a:rPr>
            </a:br>
            <a:r>
              <a:rPr lang="th-TH" dirty="0">
                <a:solidFill>
                  <a:schemeClr val="tx1">
                    <a:lumMod val="65000"/>
                    <a:lumOff val="35000"/>
                  </a:schemeClr>
                </a:solidFill>
              </a:rPr>
              <a:t/>
            </a:r>
            <a:br>
              <a:rPr lang="th-TH" dirty="0">
                <a:solidFill>
                  <a:schemeClr val="tx1">
                    <a:lumMod val="65000"/>
                    <a:lumOff val="35000"/>
                  </a:schemeClr>
                </a:solidFill>
              </a:rPr>
            </a:br>
            <a:r>
              <a:rPr lang="th-TH" dirty="0" smtClean="0">
                <a:solidFill>
                  <a:schemeClr val="bg1">
                    <a:lumMod val="50000"/>
                  </a:schemeClr>
                </a:solidFill>
              </a:rPr>
              <a:t/>
            </a:r>
            <a:br>
              <a:rPr lang="th-TH" dirty="0" smtClean="0">
                <a:solidFill>
                  <a:schemeClr val="bg1">
                    <a:lumMod val="50000"/>
                  </a:schemeClr>
                </a:solidFill>
              </a:rPr>
            </a:br>
            <a:endParaRPr lang="th-TH" dirty="0">
              <a:solidFill>
                <a:schemeClr val="bg1">
                  <a:lumMod val="50000"/>
                </a:schemeClr>
              </a:solidFill>
            </a:endParaRPr>
          </a:p>
        </p:txBody>
      </p:sp>
      <p:sp>
        <p:nvSpPr>
          <p:cNvPr id="4" name="Oval 3"/>
          <p:cNvSpPr/>
          <p:nvPr/>
        </p:nvSpPr>
        <p:spPr>
          <a:xfrm>
            <a:off x="854998" y="1563638"/>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7200" b="1" dirty="0">
                <a:solidFill>
                  <a:srgbClr val="FF0000"/>
                </a:solidFill>
                <a:latin typeface="Chulabhorn Likit Text Light" panose="00000400000000000000" pitchFamily="50" charset="-34"/>
                <a:cs typeface="Chulabhorn Likit Text Light" panose="00000400000000000000" pitchFamily="50" charset="-34"/>
              </a:rPr>
              <a:t>3</a:t>
            </a:r>
          </a:p>
        </p:txBody>
      </p:sp>
      <p:grpSp>
        <p:nvGrpSpPr>
          <p:cNvPr id="23" name="Group 70"/>
          <p:cNvGrpSpPr/>
          <p:nvPr/>
        </p:nvGrpSpPr>
        <p:grpSpPr>
          <a:xfrm>
            <a:off x="-17686" y="-203698"/>
            <a:ext cx="9184298" cy="1266725"/>
            <a:chOff x="-23581" y="-271597"/>
            <a:chExt cx="10193050" cy="1541268"/>
          </a:xfrm>
        </p:grpSpPr>
        <p:grpSp>
          <p:nvGrpSpPr>
            <p:cNvPr id="24"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9"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2"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5"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6"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7"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8"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3" name="กลุ่ม 53"/>
          <p:cNvGrpSpPr/>
          <p:nvPr/>
        </p:nvGrpSpPr>
        <p:grpSpPr>
          <a:xfrm>
            <a:off x="-425531" y="4710616"/>
            <a:ext cx="5576155" cy="483847"/>
            <a:chOff x="-425532" y="4710612"/>
            <a:chExt cx="5576155" cy="483846"/>
          </a:xfrm>
        </p:grpSpPr>
        <p:grpSp>
          <p:nvGrpSpPr>
            <p:cNvPr id="34" name="กลุ่ม 54"/>
            <p:cNvGrpSpPr/>
            <p:nvPr/>
          </p:nvGrpSpPr>
          <p:grpSpPr>
            <a:xfrm>
              <a:off x="-425532" y="4710612"/>
              <a:ext cx="5576155" cy="475468"/>
              <a:chOff x="-425532" y="4710612"/>
              <a:chExt cx="5576155" cy="475468"/>
            </a:xfrm>
          </p:grpSpPr>
          <p:grpSp>
            <p:nvGrpSpPr>
              <p:cNvPr id="36" name="กลุ่ม 56"/>
              <p:cNvGrpSpPr/>
              <p:nvPr/>
            </p:nvGrpSpPr>
            <p:grpSpPr>
              <a:xfrm>
                <a:off x="-425532" y="4744286"/>
                <a:ext cx="3197332" cy="419753"/>
                <a:chOff x="-468560" y="4744285"/>
                <a:chExt cx="3197332" cy="419753"/>
              </a:xfrm>
            </p:grpSpPr>
            <p:sp>
              <p:nvSpPr>
                <p:cNvPr id="45"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6"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7" name="กลุ่ม 57"/>
              <p:cNvGrpSpPr/>
              <p:nvPr/>
            </p:nvGrpSpPr>
            <p:grpSpPr>
              <a:xfrm>
                <a:off x="2771800" y="4710612"/>
                <a:ext cx="2378823" cy="475468"/>
                <a:chOff x="3507388" y="4717424"/>
                <a:chExt cx="2378823" cy="475468"/>
              </a:xfrm>
            </p:grpSpPr>
            <p:grpSp>
              <p:nvGrpSpPr>
                <p:cNvPr id="38" name="กลุ่ม 63"/>
                <p:cNvGrpSpPr/>
                <p:nvPr/>
              </p:nvGrpSpPr>
              <p:grpSpPr>
                <a:xfrm>
                  <a:off x="4284268" y="4717424"/>
                  <a:ext cx="1601943" cy="405692"/>
                  <a:chOff x="6239008" y="4519859"/>
                  <a:chExt cx="1601943" cy="405692"/>
                </a:xfrm>
              </p:grpSpPr>
              <p:pic>
                <p:nvPicPr>
                  <p:cNvPr id="4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2" name="กลุ่ม 67"/>
                  <p:cNvGrpSpPr/>
                  <p:nvPr/>
                </p:nvGrpSpPr>
                <p:grpSpPr>
                  <a:xfrm>
                    <a:off x="6619048" y="4614121"/>
                    <a:ext cx="626890" cy="294323"/>
                    <a:chOff x="6589062" y="4638694"/>
                    <a:chExt cx="413122" cy="193959"/>
                  </a:xfrm>
                </p:grpSpPr>
                <p:pic>
                  <p:nvPicPr>
                    <p:cNvPr id="4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1117509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รูปแบบอิสระ: รูปร่าง 47">
            <a:extLst>
              <a:ext uri="{FF2B5EF4-FFF2-40B4-BE49-F238E27FC236}">
                <a16:creationId xmlns:a16="http://schemas.microsoft.com/office/drawing/2014/main" id="{29036FF3-7A27-455C-9CA3-A5012948D940}"/>
              </a:ext>
            </a:extLst>
          </p:cNvPr>
          <p:cNvSpPr/>
          <p:nvPr/>
        </p:nvSpPr>
        <p:spPr>
          <a:xfrm>
            <a:off x="-756591" y="5174807"/>
            <a:ext cx="4738395" cy="1142"/>
          </a:xfrm>
          <a:custGeom>
            <a:avLst/>
            <a:gdLst>
              <a:gd name="connsiteX0" fmla="*/ 0 w 5679852"/>
              <a:gd name="connsiteY0" fmla="*/ 0 h 908"/>
              <a:gd name="connsiteX1" fmla="*/ 5679852 w 5679852"/>
              <a:gd name="connsiteY1" fmla="*/ 0 h 908"/>
              <a:gd name="connsiteX2" fmla="*/ 5678920 w 5679852"/>
              <a:gd name="connsiteY2" fmla="*/ 908 h 908"/>
              <a:gd name="connsiteX3" fmla="*/ 0 w 5679852"/>
              <a:gd name="connsiteY3" fmla="*/ 908 h 908"/>
              <a:gd name="connsiteX4" fmla="*/ 0 w 5679852"/>
              <a:gd name="connsiteY4" fmla="*/ 0 h 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852" h="908">
                <a:moveTo>
                  <a:pt x="0" y="0"/>
                </a:moveTo>
                <a:lnTo>
                  <a:pt x="5679852" y="0"/>
                </a:lnTo>
                <a:lnTo>
                  <a:pt x="5678920" y="908"/>
                </a:lnTo>
                <a:lnTo>
                  <a:pt x="0" y="908"/>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a:p>
        </p:txBody>
      </p:sp>
      <p:sp>
        <p:nvSpPr>
          <p:cNvPr id="40" name="ชื่อเรื่อง 1"/>
          <p:cNvSpPr txBox="1">
            <a:spLocks/>
          </p:cNvSpPr>
          <p:nvPr/>
        </p:nvSpPr>
        <p:spPr>
          <a:xfrm>
            <a:off x="382076" y="544717"/>
            <a:ext cx="8094051" cy="4258732"/>
          </a:xfrm>
          <a:prstGeom prst="rect">
            <a:avLst/>
          </a:prstGeom>
        </p:spPr>
        <p:txBody>
          <a:bodyPr vert="horz" lIns="82296" tIns="41148" rIns="82296" bIns="41148" rtlCol="0" anchor="ctr">
            <a:normAutofit/>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a:spcBef>
                <a:spcPts val="540"/>
              </a:spcBef>
            </a:pPr>
            <a:r>
              <a:rPr lang="th-TH" sz="1440" b="1" kern="1300" dirty="0">
                <a:solidFill>
                  <a:srgbClr val="002060"/>
                </a:solidFill>
                <a:latin typeface="Chulabhorn Likit Text" pitchFamily="2" charset="-34"/>
                <a:cs typeface="Chulabhorn Likit Text" pitchFamily="2" charset="-34"/>
              </a:rPr>
              <a:t>กรมการพัฒนาชุมชน โดยสำนักงานกองทุนพัฒนาบทบาทสตรี </a:t>
            </a:r>
            <a:br>
              <a:rPr lang="th-TH" sz="1440" b="1" kern="1300" dirty="0">
                <a:solidFill>
                  <a:srgbClr val="002060"/>
                </a:solidFill>
                <a:latin typeface="Chulabhorn Likit Text" pitchFamily="2" charset="-34"/>
                <a:cs typeface="Chulabhorn Likit Text" pitchFamily="2" charset="-34"/>
              </a:rPr>
            </a:br>
            <a:r>
              <a:rPr lang="th-TH" sz="1440" b="1" kern="1300" dirty="0">
                <a:solidFill>
                  <a:srgbClr val="002060"/>
                </a:solidFill>
                <a:latin typeface="Chulabhorn Likit Text" pitchFamily="2" charset="-34"/>
                <a:cs typeface="Chulabhorn Likit Text" pitchFamily="2" charset="-34"/>
              </a:rPr>
              <a:t/>
            </a:r>
            <a:br>
              <a:rPr lang="th-TH" sz="1440" b="1" kern="1300" dirty="0">
                <a:solidFill>
                  <a:srgbClr val="002060"/>
                </a:solidFill>
                <a:latin typeface="Chulabhorn Likit Text" pitchFamily="2" charset="-34"/>
                <a:cs typeface="Chulabhorn Likit Text" pitchFamily="2" charset="-34"/>
              </a:rPr>
            </a:br>
            <a:r>
              <a:rPr lang="th-TH" sz="1440" b="1" kern="1300" dirty="0">
                <a:solidFill>
                  <a:srgbClr val="002060"/>
                </a:solidFill>
                <a:latin typeface="Chulabhorn Likit Text" pitchFamily="2" charset="-34"/>
                <a:cs typeface="Chulabhorn Likit Text" pitchFamily="2" charset="-34"/>
              </a:rPr>
              <a:t>กำหนดแนวทางการตรวจสอบบัญชีเงินฝากธนาคาร</a:t>
            </a:r>
            <a:r>
              <a:rPr lang="th-TH" sz="1440" b="1" kern="1300" dirty="0">
                <a:solidFill>
                  <a:srgbClr val="C00000"/>
                </a:solidFill>
                <a:latin typeface="Chulabhorn Likit Text" pitchFamily="2" charset="-34"/>
                <a:cs typeface="Chulabhorn Likit Text" pitchFamily="2" charset="-34"/>
              </a:rPr>
              <a:t> ตามหนังสือกรมฯ ที่ มท 0416.1/ ว 3120 </a:t>
            </a:r>
            <a:br>
              <a:rPr lang="th-TH" sz="1440" b="1" kern="1300" dirty="0">
                <a:solidFill>
                  <a:srgbClr val="C00000"/>
                </a:solidFill>
                <a:latin typeface="Chulabhorn Likit Text" pitchFamily="2" charset="-34"/>
                <a:cs typeface="Chulabhorn Likit Text" pitchFamily="2" charset="-34"/>
              </a:rPr>
            </a:br>
            <a:r>
              <a:rPr lang="th-TH" sz="1440" b="1" kern="1300" dirty="0">
                <a:solidFill>
                  <a:srgbClr val="C00000"/>
                </a:solidFill>
                <a:latin typeface="Chulabhorn Likit Text" pitchFamily="2" charset="-34"/>
                <a:cs typeface="Chulabhorn Likit Text" pitchFamily="2" charset="-34"/>
              </a:rPr>
              <a:t>ลว. 1 ก.ย. 65 </a:t>
            </a:r>
            <a:endParaRPr lang="th-TH" sz="1440" b="1" kern="1300" dirty="0">
              <a:solidFill>
                <a:srgbClr val="0066FF"/>
              </a:solidFill>
              <a:latin typeface="Chulabhorn Likit Text" pitchFamily="2" charset="-34"/>
              <a:cs typeface="Chulabhorn Likit Text" pitchFamily="2" charset="-34"/>
            </a:endParaRPr>
          </a:p>
          <a:p>
            <a:pPr>
              <a:spcBef>
                <a:spcPts val="540"/>
              </a:spcBef>
              <a:spcAft>
                <a:spcPts val="540"/>
              </a:spcAft>
            </a:pPr>
            <a:r>
              <a:rPr lang="th-TH" sz="1080" b="1" kern="1300" dirty="0">
                <a:solidFill>
                  <a:srgbClr val="0066FF"/>
                </a:solidFill>
                <a:latin typeface="Chulabhorn Likit Text" pitchFamily="2" charset="-34"/>
                <a:cs typeface="Chulabhorn Likit Text" pitchFamily="2" charset="-34"/>
              </a:rPr>
              <a:t/>
            </a:r>
            <a:br>
              <a:rPr lang="th-TH" sz="1080" b="1" kern="1300" dirty="0">
                <a:solidFill>
                  <a:srgbClr val="0066FF"/>
                </a:solidFill>
                <a:latin typeface="Chulabhorn Likit Text" pitchFamily="2" charset="-34"/>
                <a:cs typeface="Chulabhorn Likit Text" pitchFamily="2" charset="-34"/>
              </a:rPr>
            </a:b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252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252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2520" b="1" kern="1300" dirty="0">
              <a:solidFill>
                <a:srgbClr val="0066FF"/>
              </a:solidFill>
              <a:latin typeface="Chulabhorn Likit Text" pitchFamily="2" charset="-34"/>
              <a:cs typeface="Chulabhorn Likit Text" pitchFamily="2" charset="-34"/>
            </a:endParaRPr>
          </a:p>
        </p:txBody>
      </p:sp>
      <p:pic>
        <p:nvPicPr>
          <p:cNvPr id="5" name="รูปภาพ 4"/>
          <p:cNvPicPr>
            <a:picLocks noChangeAspect="1"/>
          </p:cNvPicPr>
          <p:nvPr/>
        </p:nvPicPr>
        <p:blipFill rotWithShape="1">
          <a:blip r:embed="rId2" cstate="print">
            <a:extLst>
              <a:ext uri="{28A0092B-C50C-407E-A947-70E740481C1C}">
                <a14:useLocalDpi xmlns:a14="http://schemas.microsoft.com/office/drawing/2010/main" val="0"/>
              </a:ext>
            </a:extLst>
          </a:blip>
          <a:srcRect b="59304"/>
          <a:stretch/>
        </p:blipFill>
        <p:spPr>
          <a:xfrm>
            <a:off x="2645345" y="1965954"/>
            <a:ext cx="3858236" cy="2218466"/>
          </a:xfrm>
          <a:prstGeom prst="rect">
            <a:avLst/>
          </a:prstGeom>
          <a:ln>
            <a:solidFill>
              <a:schemeClr val="tx1"/>
            </a:solidFill>
          </a:ln>
        </p:spPr>
      </p:pic>
      <p:grpSp>
        <p:nvGrpSpPr>
          <p:cNvPr id="25" name="Group 70"/>
          <p:cNvGrpSpPr/>
          <p:nvPr/>
        </p:nvGrpSpPr>
        <p:grpSpPr>
          <a:xfrm>
            <a:off x="-17686" y="-203698"/>
            <a:ext cx="9184298" cy="1266725"/>
            <a:chOff x="-23581" y="-271597"/>
            <a:chExt cx="10193050" cy="1541268"/>
          </a:xfrm>
        </p:grpSpPr>
        <p:grpSp>
          <p:nvGrpSpPr>
            <p:cNvPr id="26"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31"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3"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7"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8"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9"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30"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5" name="กลุ่ม 53"/>
          <p:cNvGrpSpPr/>
          <p:nvPr/>
        </p:nvGrpSpPr>
        <p:grpSpPr>
          <a:xfrm>
            <a:off x="-425531" y="4710616"/>
            <a:ext cx="5576155" cy="483847"/>
            <a:chOff x="-425532" y="4710612"/>
            <a:chExt cx="5576155" cy="483846"/>
          </a:xfrm>
        </p:grpSpPr>
        <p:grpSp>
          <p:nvGrpSpPr>
            <p:cNvPr id="36" name="กลุ่ม 54"/>
            <p:cNvGrpSpPr/>
            <p:nvPr/>
          </p:nvGrpSpPr>
          <p:grpSpPr>
            <a:xfrm>
              <a:off x="-425532" y="4710612"/>
              <a:ext cx="5576155" cy="475468"/>
              <a:chOff x="-425532" y="4710612"/>
              <a:chExt cx="5576155" cy="475468"/>
            </a:xfrm>
          </p:grpSpPr>
          <p:grpSp>
            <p:nvGrpSpPr>
              <p:cNvPr id="38" name="กลุ่ม 56"/>
              <p:cNvGrpSpPr/>
              <p:nvPr/>
            </p:nvGrpSpPr>
            <p:grpSpPr>
              <a:xfrm>
                <a:off x="-425532" y="4744286"/>
                <a:ext cx="3197332" cy="419753"/>
                <a:chOff x="-468560" y="4744285"/>
                <a:chExt cx="3197332" cy="419753"/>
              </a:xfrm>
            </p:grpSpPr>
            <p:sp>
              <p:nvSpPr>
                <p:cNvPr id="48"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9"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9" name="กลุ่ม 57"/>
              <p:cNvGrpSpPr/>
              <p:nvPr/>
            </p:nvGrpSpPr>
            <p:grpSpPr>
              <a:xfrm>
                <a:off x="2771800" y="4710612"/>
                <a:ext cx="2378823" cy="475468"/>
                <a:chOff x="3507388" y="4717424"/>
                <a:chExt cx="2378823" cy="475468"/>
              </a:xfrm>
            </p:grpSpPr>
            <p:grpSp>
              <p:nvGrpSpPr>
                <p:cNvPr id="41" name="กลุ่ม 63"/>
                <p:cNvGrpSpPr/>
                <p:nvPr/>
              </p:nvGrpSpPr>
              <p:grpSpPr>
                <a:xfrm>
                  <a:off x="4284268" y="4717424"/>
                  <a:ext cx="1601943" cy="405692"/>
                  <a:chOff x="6239008" y="4519859"/>
                  <a:chExt cx="1601943" cy="405692"/>
                </a:xfrm>
              </p:grpSpPr>
              <p:pic>
                <p:nvPicPr>
                  <p:cNvPr id="43"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4"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5" name="กลุ่ม 67"/>
                  <p:cNvGrpSpPr/>
                  <p:nvPr/>
                </p:nvGrpSpPr>
                <p:grpSpPr>
                  <a:xfrm>
                    <a:off x="6619048" y="4614121"/>
                    <a:ext cx="626890" cy="294323"/>
                    <a:chOff x="6589062" y="4638694"/>
                    <a:chExt cx="413122" cy="193959"/>
                  </a:xfrm>
                </p:grpSpPr>
                <p:pic>
                  <p:nvPicPr>
                    <p:cNvPr id="46"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7"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2"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824727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รูปแบบอิสระ: รูปร่าง 47">
            <a:extLst>
              <a:ext uri="{FF2B5EF4-FFF2-40B4-BE49-F238E27FC236}">
                <a16:creationId xmlns:a16="http://schemas.microsoft.com/office/drawing/2014/main" id="{29036FF3-7A27-455C-9CA3-A5012948D940}"/>
              </a:ext>
            </a:extLst>
          </p:cNvPr>
          <p:cNvSpPr/>
          <p:nvPr/>
        </p:nvSpPr>
        <p:spPr>
          <a:xfrm>
            <a:off x="-756591" y="5174807"/>
            <a:ext cx="4738395" cy="1142"/>
          </a:xfrm>
          <a:custGeom>
            <a:avLst/>
            <a:gdLst>
              <a:gd name="connsiteX0" fmla="*/ 0 w 5679852"/>
              <a:gd name="connsiteY0" fmla="*/ 0 h 908"/>
              <a:gd name="connsiteX1" fmla="*/ 5679852 w 5679852"/>
              <a:gd name="connsiteY1" fmla="*/ 0 h 908"/>
              <a:gd name="connsiteX2" fmla="*/ 5678920 w 5679852"/>
              <a:gd name="connsiteY2" fmla="*/ 908 h 908"/>
              <a:gd name="connsiteX3" fmla="*/ 0 w 5679852"/>
              <a:gd name="connsiteY3" fmla="*/ 908 h 908"/>
              <a:gd name="connsiteX4" fmla="*/ 0 w 5679852"/>
              <a:gd name="connsiteY4" fmla="*/ 0 h 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852" h="908">
                <a:moveTo>
                  <a:pt x="0" y="0"/>
                </a:moveTo>
                <a:lnTo>
                  <a:pt x="5679852" y="0"/>
                </a:lnTo>
                <a:lnTo>
                  <a:pt x="5678920" y="908"/>
                </a:lnTo>
                <a:lnTo>
                  <a:pt x="0" y="908"/>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a:p>
        </p:txBody>
      </p:sp>
      <p:sp>
        <p:nvSpPr>
          <p:cNvPr id="40" name="ชื่อเรื่อง 1"/>
          <p:cNvSpPr txBox="1">
            <a:spLocks/>
          </p:cNvSpPr>
          <p:nvPr/>
        </p:nvSpPr>
        <p:spPr>
          <a:xfrm>
            <a:off x="464620" y="687197"/>
            <a:ext cx="8371649" cy="4258732"/>
          </a:xfrm>
          <a:prstGeom prst="rect">
            <a:avLst/>
          </a:prstGeom>
        </p:spPr>
        <p:txBody>
          <a:bodyPr vert="horz" lIns="82296" tIns="41148" rIns="82296" bIns="41148" rtlCol="0" anchor="ctr">
            <a:normAutofit/>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a:spcBef>
                <a:spcPts val="540"/>
              </a:spcBef>
            </a:pPr>
            <a:endParaRPr lang="th-TH" sz="1440" b="1" kern="1300" dirty="0">
              <a:solidFill>
                <a:srgbClr val="002060"/>
              </a:solidFill>
              <a:latin typeface="Chulabhorn Likit Text" pitchFamily="2" charset="-34"/>
              <a:cs typeface="Chulabhorn Likit Text" pitchFamily="2" charset="-34"/>
            </a:endParaRPr>
          </a:p>
          <a:p>
            <a:pPr>
              <a:spcBef>
                <a:spcPts val="540"/>
              </a:spcBef>
            </a:pPr>
            <a:endParaRPr lang="th-TH" sz="1440" b="1" kern="1300" dirty="0">
              <a:solidFill>
                <a:srgbClr val="002060"/>
              </a:solidFill>
              <a:latin typeface="Chulabhorn Likit Text" pitchFamily="2" charset="-34"/>
              <a:cs typeface="Chulabhorn Likit Text" pitchFamily="2" charset="-34"/>
            </a:endParaRPr>
          </a:p>
          <a:p>
            <a:pPr>
              <a:spcBef>
                <a:spcPts val="540"/>
              </a:spcBef>
            </a:pPr>
            <a:endParaRPr lang="th-TH" sz="1440" b="1" kern="1300" dirty="0">
              <a:solidFill>
                <a:srgbClr val="002060"/>
              </a:solidFill>
              <a:latin typeface="Chulabhorn Likit Text" pitchFamily="2" charset="-34"/>
              <a:cs typeface="Chulabhorn Likit Text" pitchFamily="2" charset="-34"/>
            </a:endParaRPr>
          </a:p>
          <a:p>
            <a:pPr>
              <a:spcBef>
                <a:spcPts val="540"/>
              </a:spcBef>
            </a:pPr>
            <a:r>
              <a:rPr lang="th-TH" sz="1500" b="1" kern="1300" dirty="0">
                <a:solidFill>
                  <a:srgbClr val="002060"/>
                </a:solidFill>
                <a:latin typeface="Chulabhorn Likit Text" pitchFamily="2" charset="-34"/>
                <a:cs typeface="Chulabhorn Likit Text" pitchFamily="2" charset="-34"/>
              </a:rPr>
              <a:t>สรุปการรายงานผลตามแนวทางการตรวจสอบบัญชีเงินฝากธนาคาร</a:t>
            </a:r>
            <a:r>
              <a:rPr lang="th-TH" sz="1440" b="1" kern="1300" dirty="0">
                <a:solidFill>
                  <a:srgbClr val="002060"/>
                </a:solidFill>
                <a:latin typeface="Chulabhorn Likit Text" pitchFamily="2" charset="-34"/>
                <a:cs typeface="Chulabhorn Likit Text" pitchFamily="2" charset="-34"/>
              </a:rPr>
              <a:t>  </a:t>
            </a:r>
            <a:r>
              <a:rPr lang="th-TH" sz="1500" b="1" u="sng" kern="1300" dirty="0">
                <a:solidFill>
                  <a:srgbClr val="FF0000"/>
                </a:solidFill>
                <a:latin typeface="Chulabhorn Likit Text" pitchFamily="2" charset="-34"/>
                <a:cs typeface="Chulabhorn Likit Text" pitchFamily="2" charset="-34"/>
              </a:rPr>
              <a:t>ข้อมูล </a:t>
            </a:r>
            <a:r>
              <a:rPr lang="th-TH" sz="1500" b="1" u="sng" dirty="0">
                <a:solidFill>
                  <a:srgbClr val="FF0000"/>
                </a:solidFill>
                <a:latin typeface="Chulabhorn Likit Text" pitchFamily="2" charset="-34"/>
                <a:cs typeface="Chulabhorn Likit Text" pitchFamily="2" charset="-34"/>
              </a:rPr>
              <a:t>ณ วันที่ 31 ตุลาคม 2565</a:t>
            </a:r>
            <a:endParaRPr lang="th-TH" sz="1500" b="1" u="sng" kern="1300" dirty="0">
              <a:solidFill>
                <a:srgbClr val="FF0000"/>
              </a:solidFill>
              <a:latin typeface="Chulabhorn Likit Text" pitchFamily="2" charset="-34"/>
              <a:cs typeface="Chulabhorn Likit Text" pitchFamily="2" charset="-34"/>
            </a:endParaRPr>
          </a:p>
          <a:p>
            <a:pPr>
              <a:spcBef>
                <a:spcPts val="540"/>
              </a:spcBef>
              <a:spcAft>
                <a:spcPts val="540"/>
              </a:spcAft>
            </a:pPr>
            <a:endParaRPr lang="th-TH" sz="150" b="1" kern="1300" dirty="0">
              <a:solidFill>
                <a:srgbClr val="0066FF"/>
              </a:solidFill>
              <a:latin typeface="Chulabhorn Likit Text" pitchFamily="2" charset="-34"/>
              <a:cs typeface="Chulabhorn Likit Text" pitchFamily="2" charset="-34"/>
            </a:endParaRPr>
          </a:p>
          <a:p>
            <a:pPr algn="ctr">
              <a:spcBef>
                <a:spcPts val="540"/>
              </a:spcBef>
            </a:pPr>
            <a:r>
              <a:rPr lang="th-TH" sz="2250" b="1" dirty="0">
                <a:latin typeface="Chulabhorn Likit Text" pitchFamily="2" charset="-34"/>
                <a:cs typeface="Chulabhorn Likit Text" pitchFamily="2" charset="-34"/>
              </a:rPr>
              <a:t>ได้รับการรายงานผล 71 จังหวัด จาก 75 จังหวัด</a:t>
            </a:r>
          </a:p>
          <a:p>
            <a:pPr algn="ctr">
              <a:spcBef>
                <a:spcPts val="540"/>
              </a:spcBef>
              <a:spcAft>
                <a:spcPts val="540"/>
              </a:spcAft>
            </a:pPr>
            <a:r>
              <a:rPr lang="th-TH" sz="450" dirty="0">
                <a:latin typeface="Chulabhorn Likit Text" pitchFamily="2" charset="-34"/>
                <a:cs typeface="Chulabhorn Likit Text" pitchFamily="2" charset="-34"/>
              </a:rPr>
              <a:t/>
            </a:r>
            <a:br>
              <a:rPr lang="th-TH" sz="450" dirty="0">
                <a:latin typeface="Chulabhorn Likit Text" pitchFamily="2" charset="-34"/>
                <a:cs typeface="Chulabhorn Likit Text" pitchFamily="2" charset="-34"/>
              </a:rPr>
            </a:br>
            <a:r>
              <a:rPr lang="th-TH" sz="1500" b="1" dirty="0">
                <a:latin typeface="Chulabhorn Likit Text" pitchFamily="2" charset="-34"/>
                <a:cs typeface="Chulabhorn Likit Text" pitchFamily="2" charset="-34"/>
              </a:rPr>
              <a:t>รวมเป็น 6,459 เลขบัญชี จาก 7,954 เลขบัญชี คงเหลือที่ยังไม่ได้รับรายงาน </a:t>
            </a:r>
            <a:r>
              <a:rPr lang="th-TH" sz="1500" b="1" baseline="30000" dirty="0">
                <a:latin typeface="Chulabhorn Likit Text" pitchFamily="2" charset="-34"/>
                <a:cs typeface="Chulabhorn Likit Text" pitchFamily="2" charset="-34"/>
              </a:rPr>
              <a:t>*</a:t>
            </a:r>
            <a:r>
              <a:rPr lang="th-TH" sz="1500" b="1" u="sng" dirty="0">
                <a:latin typeface="Chulabhorn Likit Text" pitchFamily="2" charset="-34"/>
                <a:cs typeface="Chulabhorn Likit Text" pitchFamily="2" charset="-34"/>
              </a:rPr>
              <a:t>1,495 เลขบัญชี</a:t>
            </a:r>
            <a:r>
              <a:rPr lang="th-TH" sz="1950" dirty="0">
                <a:latin typeface="Chulabhorn Likit Text" pitchFamily="2" charset="-34"/>
                <a:cs typeface="Chulabhorn Likit Text" pitchFamily="2" charset="-34"/>
              </a:rPr>
              <a:t> </a:t>
            </a:r>
            <a:endParaRPr lang="th-TH" sz="1080" b="1" kern="1300" dirty="0">
              <a:solidFill>
                <a:srgbClr val="0066FF"/>
              </a:solidFill>
              <a:latin typeface="Chulabhorn Likit Text" pitchFamily="2" charset="-34"/>
              <a:cs typeface="Chulabhorn Likit Text" pitchFamily="2" charset="-34"/>
            </a:endParaRPr>
          </a:p>
          <a:p>
            <a:pP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spcBef>
                <a:spcPts val="540"/>
              </a:spcBef>
              <a:spcAft>
                <a:spcPts val="540"/>
              </a:spcAft>
            </a:pPr>
            <a:r>
              <a:rPr lang="th-TH" sz="1350" b="1" kern="1300" dirty="0">
                <a:solidFill>
                  <a:srgbClr val="0066FF"/>
                </a:solidFill>
                <a:latin typeface="Chulabhorn Likit Text" pitchFamily="2" charset="-34"/>
                <a:cs typeface="Chulabhorn Likit Text" pitchFamily="2" charset="-34"/>
              </a:rPr>
              <a:t>หมายเหตุ </a:t>
            </a:r>
            <a:r>
              <a:rPr lang="th-TH" sz="1350" b="1" kern="1300" baseline="30000" dirty="0">
                <a:solidFill>
                  <a:srgbClr val="0066FF"/>
                </a:solidFill>
                <a:latin typeface="Chulabhorn Likit Text" pitchFamily="2" charset="-34"/>
                <a:cs typeface="Chulabhorn Likit Text" pitchFamily="2" charset="-34"/>
              </a:rPr>
              <a:t>*</a:t>
            </a:r>
            <a:r>
              <a:rPr lang="th-TH" sz="1350" b="1" u="sng" kern="1300" dirty="0">
                <a:solidFill>
                  <a:srgbClr val="FF0000"/>
                </a:solidFill>
                <a:latin typeface="Chulabhorn Likit Text" pitchFamily="2" charset="-34"/>
                <a:cs typeface="Chulabhorn Likit Text" pitchFamily="2" charset="-34"/>
              </a:rPr>
              <a:t>1,495 เลขบัญชี</a:t>
            </a:r>
            <a:r>
              <a:rPr lang="th-TH" sz="1350" b="1" kern="1300" dirty="0">
                <a:solidFill>
                  <a:srgbClr val="FF0000"/>
                </a:solidFill>
                <a:latin typeface="Chulabhorn Likit Text" pitchFamily="2" charset="-34"/>
                <a:cs typeface="Chulabhorn Likit Text" pitchFamily="2" charset="-34"/>
              </a:rPr>
              <a:t> </a:t>
            </a:r>
            <a:r>
              <a:rPr lang="th-TH" sz="1350" kern="1300" dirty="0">
                <a:solidFill>
                  <a:srgbClr val="0066FF"/>
                </a:solidFill>
                <a:latin typeface="Chulabhorn Likit Text" pitchFamily="2" charset="-34"/>
                <a:cs typeface="Chulabhorn Likit Text" pitchFamily="2" charset="-34"/>
              </a:rPr>
              <a:t>เป็นของธนาคารเพื่อการเกษตรและสหกรณ์การเกษตรทั้งสิ้น</a:t>
            </a:r>
            <a:endParaRPr lang="th-TH" sz="1350" b="1" u="sng"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1080" b="1" kern="1300" dirty="0">
              <a:solidFill>
                <a:srgbClr val="0066FF"/>
              </a:solidFill>
              <a:latin typeface="Chulabhorn Likit Text" pitchFamily="2" charset="-34"/>
              <a:cs typeface="Chulabhorn Likit Text" pitchFamily="2" charset="-34"/>
            </a:endParaRPr>
          </a:p>
          <a:p>
            <a:pPr algn="ctr">
              <a:spcBef>
                <a:spcPts val="540"/>
              </a:spcBef>
              <a:spcAft>
                <a:spcPts val="540"/>
              </a:spcAft>
            </a:pPr>
            <a:endParaRPr lang="th-TH" sz="2520" b="1" kern="1300" dirty="0">
              <a:solidFill>
                <a:srgbClr val="0066FF"/>
              </a:solidFill>
              <a:latin typeface="Chulabhorn Likit Text" pitchFamily="2" charset="-34"/>
              <a:cs typeface="Chulabhorn Likit Text" pitchFamily="2" charset="-34"/>
            </a:endParaRPr>
          </a:p>
        </p:txBody>
      </p:sp>
      <p:grpSp>
        <p:nvGrpSpPr>
          <p:cNvPr id="24" name="Group 70"/>
          <p:cNvGrpSpPr/>
          <p:nvPr/>
        </p:nvGrpSpPr>
        <p:grpSpPr>
          <a:xfrm>
            <a:off x="-17686" y="-203698"/>
            <a:ext cx="9184298" cy="1266725"/>
            <a:chOff x="-23581" y="-271597"/>
            <a:chExt cx="10193050" cy="1541268"/>
          </a:xfrm>
        </p:grpSpPr>
        <p:grpSp>
          <p:nvGrpSpPr>
            <p:cNvPr id="25"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30"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2"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6"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7"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8"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9"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4" name="กลุ่ม 53"/>
          <p:cNvGrpSpPr/>
          <p:nvPr/>
        </p:nvGrpSpPr>
        <p:grpSpPr>
          <a:xfrm>
            <a:off x="-425531" y="4710616"/>
            <a:ext cx="5576155" cy="483847"/>
            <a:chOff x="-425532" y="4710612"/>
            <a:chExt cx="5576155" cy="483846"/>
          </a:xfrm>
        </p:grpSpPr>
        <p:grpSp>
          <p:nvGrpSpPr>
            <p:cNvPr id="36" name="กลุ่ม 54"/>
            <p:cNvGrpSpPr/>
            <p:nvPr/>
          </p:nvGrpSpPr>
          <p:grpSpPr>
            <a:xfrm>
              <a:off x="-425532" y="4710612"/>
              <a:ext cx="5576155" cy="475468"/>
              <a:chOff x="-425532" y="4710612"/>
              <a:chExt cx="5576155" cy="475468"/>
            </a:xfrm>
          </p:grpSpPr>
          <p:grpSp>
            <p:nvGrpSpPr>
              <p:cNvPr id="38" name="กลุ่ม 56"/>
              <p:cNvGrpSpPr/>
              <p:nvPr/>
            </p:nvGrpSpPr>
            <p:grpSpPr>
              <a:xfrm>
                <a:off x="-425532" y="4744286"/>
                <a:ext cx="3197332" cy="419753"/>
                <a:chOff x="-468560" y="4744285"/>
                <a:chExt cx="3197332" cy="419753"/>
              </a:xfrm>
            </p:grpSpPr>
            <p:sp>
              <p:nvSpPr>
                <p:cNvPr id="48"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9"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9" name="กลุ่ม 57"/>
              <p:cNvGrpSpPr/>
              <p:nvPr/>
            </p:nvGrpSpPr>
            <p:grpSpPr>
              <a:xfrm>
                <a:off x="2771800" y="4710612"/>
                <a:ext cx="2378823" cy="475468"/>
                <a:chOff x="3507388" y="4717424"/>
                <a:chExt cx="2378823" cy="475468"/>
              </a:xfrm>
            </p:grpSpPr>
            <p:grpSp>
              <p:nvGrpSpPr>
                <p:cNvPr id="41" name="กลุ่ม 63"/>
                <p:cNvGrpSpPr/>
                <p:nvPr/>
              </p:nvGrpSpPr>
              <p:grpSpPr>
                <a:xfrm>
                  <a:off x="4284268" y="4717424"/>
                  <a:ext cx="1601943" cy="405692"/>
                  <a:chOff x="6239008" y="4519859"/>
                  <a:chExt cx="1601943" cy="405692"/>
                </a:xfrm>
              </p:grpSpPr>
              <p:pic>
                <p:nvPicPr>
                  <p:cNvPr id="43"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4"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5" name="กลุ่ม 67"/>
                  <p:cNvGrpSpPr/>
                  <p:nvPr/>
                </p:nvGrpSpPr>
                <p:grpSpPr>
                  <a:xfrm>
                    <a:off x="6619048" y="4614121"/>
                    <a:ext cx="626890" cy="294323"/>
                    <a:chOff x="6589062" y="4638694"/>
                    <a:chExt cx="413122" cy="193959"/>
                  </a:xfrm>
                </p:grpSpPr>
                <p:pic>
                  <p:nvPicPr>
                    <p:cNvPr id="46"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7"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2"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50" name="สี่เหลี่ยมผืนผ้า: มุมมน 24">
            <a:extLst>
              <a:ext uri="{FF2B5EF4-FFF2-40B4-BE49-F238E27FC236}">
                <a16:creationId xmlns:a16="http://schemas.microsoft.com/office/drawing/2014/main" id="{D992C9EC-F489-4262-8A24-43469489E10F}"/>
              </a:ext>
            </a:extLst>
          </p:cNvPr>
          <p:cNvSpPr/>
          <p:nvPr/>
        </p:nvSpPr>
        <p:spPr>
          <a:xfrm>
            <a:off x="275313" y="92429"/>
            <a:ext cx="5630125" cy="244706"/>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r>
              <a:rPr lang="th-TH" sz="1170" b="1" dirty="0" smtClean="0">
                <a:solidFill>
                  <a:schemeClr val="bg1"/>
                </a:solidFill>
                <a:latin typeface="Chulabhorn Likit Text" pitchFamily="2" charset="-34"/>
                <a:cs typeface="Chulabhorn Likit Text" pitchFamily="2" charset="-34"/>
              </a:rPr>
              <a:t> </a:t>
            </a:r>
            <a:r>
              <a:rPr lang="th-TH" sz="1200" b="1" dirty="0">
                <a:solidFill>
                  <a:schemeClr val="bg1"/>
                </a:solidFill>
                <a:latin typeface="Chulabhorn Likit Text" pitchFamily="2" charset="-34"/>
                <a:cs typeface="Chulabhorn Likit Text" pitchFamily="2" charset="-34"/>
              </a:rPr>
              <a:t>แนวทางการตรวจสอบบัญชีเงินฝากธนาคารของกองทุนพัฒนาบทบาทสตรี</a:t>
            </a:r>
            <a:endParaRPr lang="en-US" sz="1200" b="1" dirty="0">
              <a:solidFill>
                <a:schemeClr val="bg1"/>
              </a:solidFill>
              <a:latin typeface="Chulabhorn Likit Text" pitchFamily="2" charset="-34"/>
              <a:cs typeface="Chulabhorn Likit Text" pitchFamily="2" charset="-34"/>
            </a:endParaRPr>
          </a:p>
        </p:txBody>
      </p:sp>
    </p:spTree>
    <p:extLst>
      <p:ext uri="{BB962C8B-B14F-4D97-AF65-F5344CB8AC3E}">
        <p14:creationId xmlns:p14="http://schemas.microsoft.com/office/powerpoint/2010/main" val="22795926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รูปแบบอิสระ: รูปร่าง 47">
            <a:extLst>
              <a:ext uri="{FF2B5EF4-FFF2-40B4-BE49-F238E27FC236}">
                <a16:creationId xmlns:a16="http://schemas.microsoft.com/office/drawing/2014/main" id="{29036FF3-7A27-455C-9CA3-A5012948D940}"/>
              </a:ext>
            </a:extLst>
          </p:cNvPr>
          <p:cNvSpPr/>
          <p:nvPr/>
        </p:nvSpPr>
        <p:spPr>
          <a:xfrm>
            <a:off x="-756591" y="5174807"/>
            <a:ext cx="4738395" cy="1142"/>
          </a:xfrm>
          <a:custGeom>
            <a:avLst/>
            <a:gdLst>
              <a:gd name="connsiteX0" fmla="*/ 0 w 5679852"/>
              <a:gd name="connsiteY0" fmla="*/ 0 h 908"/>
              <a:gd name="connsiteX1" fmla="*/ 5679852 w 5679852"/>
              <a:gd name="connsiteY1" fmla="*/ 0 h 908"/>
              <a:gd name="connsiteX2" fmla="*/ 5678920 w 5679852"/>
              <a:gd name="connsiteY2" fmla="*/ 908 h 908"/>
              <a:gd name="connsiteX3" fmla="*/ 0 w 5679852"/>
              <a:gd name="connsiteY3" fmla="*/ 908 h 908"/>
              <a:gd name="connsiteX4" fmla="*/ 0 w 5679852"/>
              <a:gd name="connsiteY4" fmla="*/ 0 h 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852" h="908">
                <a:moveTo>
                  <a:pt x="0" y="0"/>
                </a:moveTo>
                <a:lnTo>
                  <a:pt x="5679852" y="0"/>
                </a:lnTo>
                <a:lnTo>
                  <a:pt x="5678920" y="908"/>
                </a:lnTo>
                <a:lnTo>
                  <a:pt x="0" y="908"/>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a:p>
        </p:txBody>
      </p:sp>
      <p:sp>
        <p:nvSpPr>
          <p:cNvPr id="40" name="ชื่อเรื่อง 1"/>
          <p:cNvSpPr txBox="1">
            <a:spLocks/>
          </p:cNvSpPr>
          <p:nvPr/>
        </p:nvSpPr>
        <p:spPr>
          <a:xfrm>
            <a:off x="464621" y="518153"/>
            <a:ext cx="8094051" cy="4427776"/>
          </a:xfrm>
          <a:prstGeom prst="rect">
            <a:avLst/>
          </a:prstGeom>
        </p:spPr>
        <p:txBody>
          <a:bodyPr vert="horz" lIns="82296" tIns="41148" rIns="82296" bIns="41148" rtlCol="0" anchor="ctr">
            <a:normAutofit/>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a:spcBef>
                <a:spcPts val="540"/>
              </a:spcBef>
            </a:pPr>
            <a:endParaRPr lang="th-TH" sz="1440" b="1" kern="1300" dirty="0">
              <a:solidFill>
                <a:srgbClr val="002060"/>
              </a:solidFill>
              <a:latin typeface="Chulabhorn Likit Text" panose="00000500000000000000" pitchFamily="50" charset="-34"/>
              <a:cs typeface="Chulabhorn Likit Text" panose="00000500000000000000" pitchFamily="50" charset="-34"/>
            </a:endParaRPr>
          </a:p>
          <a:p>
            <a:pPr>
              <a:spcBef>
                <a:spcPts val="540"/>
              </a:spcBef>
            </a:pPr>
            <a:endParaRPr lang="th-TH" sz="1440" b="1" kern="1300" dirty="0">
              <a:solidFill>
                <a:srgbClr val="002060"/>
              </a:solidFill>
              <a:latin typeface="Chulabhorn Likit Text" panose="00000500000000000000" pitchFamily="50" charset="-34"/>
              <a:cs typeface="Chulabhorn Likit Text" panose="00000500000000000000" pitchFamily="50" charset="-34"/>
            </a:endParaRPr>
          </a:p>
          <a:p>
            <a:pPr>
              <a:spcBef>
                <a:spcPts val="540"/>
              </a:spcBef>
            </a:pPr>
            <a:endParaRPr lang="th-TH" sz="1440" b="1" kern="1300" dirty="0">
              <a:solidFill>
                <a:srgbClr val="002060"/>
              </a:solidFill>
              <a:latin typeface="Chulabhorn Likit Text" panose="00000500000000000000" pitchFamily="50" charset="-34"/>
              <a:cs typeface="Chulabhorn Likit Text" panose="00000500000000000000" pitchFamily="50"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spcBef>
                <a:spcPts val="540"/>
              </a:spcBef>
              <a:spcAft>
                <a:spcPts val="540"/>
              </a:spcAft>
            </a:pPr>
            <a:endParaRPr lang="th-TH" sz="1200" dirty="0">
              <a:latin typeface="Chulabhorn Likit Text Light" pitchFamily="2" charset="-34"/>
              <a:cs typeface="Chulabhorn Likit Text Light" pitchFamily="2" charset="-34"/>
            </a:endParaRPr>
          </a:p>
          <a:p>
            <a:pPr algn="ctr">
              <a:spcBef>
                <a:spcPts val="540"/>
              </a:spcBef>
              <a:spcAft>
                <a:spcPts val="540"/>
              </a:spcAft>
            </a:pPr>
            <a:endParaRPr lang="th-TH" sz="900" b="1" kern="1300" dirty="0">
              <a:solidFill>
                <a:srgbClr val="0066FF"/>
              </a:solidFill>
              <a:latin typeface="Chulabhorn Likit Text Light๙" pitchFamily="2" charset="-34"/>
              <a:cs typeface="Chulabhorn Likit Text Light๙" pitchFamily="2" charset="-34"/>
            </a:endParaRPr>
          </a:p>
          <a:p>
            <a:pPr algn="ctr">
              <a:spcBef>
                <a:spcPts val="540"/>
              </a:spcBef>
              <a:spcAft>
                <a:spcPts val="540"/>
              </a:spcAft>
            </a:pPr>
            <a:endParaRPr lang="th-TH" sz="2520" b="1" kern="1300" dirty="0">
              <a:solidFill>
                <a:srgbClr val="0066FF"/>
              </a:solidFill>
              <a:latin typeface="Chulabhorn Likit Text Light๙" pitchFamily="2" charset="-34"/>
              <a:cs typeface="Chulabhorn Likit Text Light๙" pitchFamily="2" charset="-34"/>
            </a:endParaRPr>
          </a:p>
        </p:txBody>
      </p:sp>
      <p:graphicFrame>
        <p:nvGraphicFramePr>
          <p:cNvPr id="4" name="ตาราง 3"/>
          <p:cNvGraphicFramePr>
            <a:graphicFrameLocks noGrp="1"/>
          </p:cNvGraphicFramePr>
          <p:nvPr>
            <p:extLst/>
          </p:nvPr>
        </p:nvGraphicFramePr>
        <p:xfrm>
          <a:off x="1271029" y="1107742"/>
          <a:ext cx="6096001" cy="3314700"/>
        </p:xfrm>
        <a:graphic>
          <a:graphicData uri="http://schemas.openxmlformats.org/drawingml/2006/table">
            <a:tbl>
              <a:tblPr firstRow="1" bandRow="1">
                <a:tableStyleId>{7DF18680-E054-41AD-8BC1-D1AEF772440D}</a:tableStyleId>
              </a:tblPr>
              <a:tblGrid>
                <a:gridCol w="423815">
                  <a:extLst>
                    <a:ext uri="{9D8B030D-6E8A-4147-A177-3AD203B41FA5}">
                      <a16:colId xmlns:a16="http://schemas.microsoft.com/office/drawing/2014/main" val="20000"/>
                    </a:ext>
                  </a:extLst>
                </a:gridCol>
                <a:gridCol w="20145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42900">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ที่</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จังหวัด</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ธ.กรุงไทย</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ธ.</a:t>
                      </a:r>
                      <a:r>
                        <a:rPr lang="th-TH" sz="1800" dirty="0" err="1" smtClean="0">
                          <a:solidFill>
                            <a:schemeClr val="tx1">
                              <a:lumMod val="95000"/>
                              <a:lumOff val="5000"/>
                            </a:schemeClr>
                          </a:solidFill>
                          <a:latin typeface="Chulabhorn Likit Text" pitchFamily="2" charset="-34"/>
                          <a:cs typeface="Chulabhorn Likit Text" pitchFamily="2" charset="-34"/>
                        </a:rPr>
                        <a:t>ก.ส</a:t>
                      </a:r>
                      <a:r>
                        <a:rPr lang="th-TH" sz="1800" dirty="0" smtClean="0">
                          <a:solidFill>
                            <a:schemeClr val="tx1">
                              <a:lumMod val="95000"/>
                              <a:lumOff val="5000"/>
                            </a:schemeClr>
                          </a:solidFill>
                          <a:latin typeface="Chulabhorn Likit Text" pitchFamily="2" charset="-34"/>
                          <a:cs typeface="Chulabhorn Likit Text" pitchFamily="2" charset="-34"/>
                        </a:rPr>
                        <a:t>.</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ขาดส่ง</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0"/>
                  </a:ext>
                </a:extLst>
              </a:tr>
              <a:tr h="297180">
                <a:tc>
                  <a:txBody>
                    <a:bodyPr/>
                    <a:lstStyle/>
                    <a:p>
                      <a:pPr algn="ctr" fontAlgn="b"/>
                      <a:r>
                        <a:rPr lang="th-TH" sz="1500" b="1" i="0" u="none" strike="noStrike" dirty="0">
                          <a:solidFill>
                            <a:srgbClr val="000000"/>
                          </a:solidFill>
                          <a:effectLst/>
                          <a:latin typeface="Chulabhorn Likit Text" pitchFamily="2" charset="-34"/>
                          <a:cs typeface="Chulabhorn Likit Text" pitchFamily="2" charset="-34"/>
                        </a:rPr>
                        <a:t>1</a:t>
                      </a: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ชัยนาท</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113</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34</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b"/>
                </a:tc>
                <a:extLst>
                  <a:ext uri="{0D108BD9-81ED-4DB2-BD59-A6C34878D82A}">
                    <a16:rowId xmlns:a16="http://schemas.microsoft.com/office/drawing/2014/main" val="10001"/>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2</a:t>
                      </a: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บุรีรัมย์</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34</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34</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b"/>
                </a:tc>
                <a:extLst>
                  <a:ext uri="{0D108BD9-81ED-4DB2-BD59-A6C34878D82A}">
                    <a16:rowId xmlns:a16="http://schemas.microsoft.com/office/drawing/2014/main" val="10002"/>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3</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สุรินทร์</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187</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187</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b"/>
                </a:tc>
                <a:extLst>
                  <a:ext uri="{0D108BD9-81ED-4DB2-BD59-A6C34878D82A}">
                    <a16:rowId xmlns:a16="http://schemas.microsoft.com/office/drawing/2014/main" val="10003"/>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4</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ศรีสะ</a:t>
                      </a:r>
                      <a:r>
                        <a:rPr lang="th-TH" sz="1500" b="1" i="0" u="none" strike="noStrike" dirty="0" err="1">
                          <a:solidFill>
                            <a:srgbClr val="000000"/>
                          </a:solidFill>
                          <a:effectLst/>
                          <a:latin typeface="Chulabhorn Likit Text" pitchFamily="2" charset="-34"/>
                          <a:cs typeface="Chulabhorn Likit Text" pitchFamily="2" charset="-34"/>
                        </a:rPr>
                        <a:t>เกษ</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301</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97</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ctr"/>
                </a:tc>
                <a:extLst>
                  <a:ext uri="{0D108BD9-81ED-4DB2-BD59-A6C34878D82A}">
                    <a16:rowId xmlns:a16="http://schemas.microsoft.com/office/drawing/2014/main" val="10004"/>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5</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ขอนแก่น</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184</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184</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5"/>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6</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เลย</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182</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182</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6"/>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7</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สกลนคร</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199</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58</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ctr"/>
                </a:tc>
                <a:extLst>
                  <a:ext uri="{0D108BD9-81ED-4DB2-BD59-A6C34878D82A}">
                    <a16:rowId xmlns:a16="http://schemas.microsoft.com/office/drawing/2014/main" val="10007"/>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8</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มุกดาหาร</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295</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117</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8"/>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9</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แม่ฮ่องสอน</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a:solidFill>
                            <a:srgbClr val="000000"/>
                          </a:solidFill>
                          <a:effectLst/>
                          <a:latin typeface="Chulabhorn Likit Text" pitchFamily="2" charset="-34"/>
                          <a:cs typeface="Chulabhorn Likit Text" pitchFamily="2" charset="-34"/>
                        </a:rPr>
                        <a:t>311</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61</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ctr"/>
                </a:tc>
                <a:extLst>
                  <a:ext uri="{0D108BD9-81ED-4DB2-BD59-A6C34878D82A}">
                    <a16:rowId xmlns:a16="http://schemas.microsoft.com/office/drawing/2014/main" val="10009"/>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10</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นครสวรรค์</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72</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70</a:t>
                      </a:r>
                    </a:p>
                  </a:txBody>
                  <a:tcPr marL="7144" marR="7144" marT="7144" marB="0" anchor="ctr"/>
                </a:tc>
                <a:extLst>
                  <a:ext uri="{0D108BD9-81ED-4DB2-BD59-A6C34878D82A}">
                    <a16:rowId xmlns:a16="http://schemas.microsoft.com/office/drawing/2014/main" val="10010"/>
                  </a:ext>
                </a:extLst>
              </a:tr>
            </a:tbl>
          </a:graphicData>
        </a:graphic>
      </p:graphicFrame>
      <p:sp>
        <p:nvSpPr>
          <p:cNvPr id="3" name="สี่เหลี่ยมผืนผ้า 2"/>
          <p:cNvSpPr/>
          <p:nvPr/>
        </p:nvSpPr>
        <p:spPr>
          <a:xfrm>
            <a:off x="1068103" y="590301"/>
            <a:ext cx="7596554" cy="369332"/>
          </a:xfrm>
          <a:prstGeom prst="rect">
            <a:avLst/>
          </a:prstGeom>
        </p:spPr>
        <p:txBody>
          <a:bodyPr wrap="square">
            <a:spAutoFit/>
          </a:bodyPr>
          <a:lstStyle/>
          <a:p>
            <a:pPr>
              <a:spcBef>
                <a:spcPts val="540"/>
              </a:spcBef>
              <a:spcAft>
                <a:spcPts val="540"/>
              </a:spcAft>
            </a:pPr>
            <a:r>
              <a:rPr lang="th-TH" sz="1800" b="1" kern="1300" dirty="0">
                <a:solidFill>
                  <a:srgbClr val="C00000"/>
                </a:solidFill>
                <a:latin typeface="Chulabhorn Likit Text" pitchFamily="2" charset="-34"/>
                <a:cs typeface="Chulabhorn Likit Text" pitchFamily="2" charset="-34"/>
              </a:rPr>
              <a:t>รายชื่อจังหวัดที่ขาดส่งรายงานการตรวจสอบบัญชีเงินฝากธนาคาร</a:t>
            </a:r>
          </a:p>
        </p:txBody>
      </p:sp>
      <p:sp>
        <p:nvSpPr>
          <p:cNvPr id="6" name="สี่เหลี่ยมผืนผ้า 5"/>
          <p:cNvSpPr/>
          <p:nvPr/>
        </p:nvSpPr>
        <p:spPr>
          <a:xfrm>
            <a:off x="7522036" y="4387361"/>
            <a:ext cx="1366988" cy="3322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050" dirty="0">
                <a:solidFill>
                  <a:schemeClr val="tx1"/>
                </a:solidFill>
                <a:latin typeface="Chulabhorn Likit Text" pitchFamily="2" charset="-34"/>
                <a:cs typeface="Chulabhorn Likit Text" pitchFamily="2" charset="-34"/>
              </a:rPr>
              <a:t>/11. กำแพงเพชร</a:t>
            </a:r>
          </a:p>
        </p:txBody>
      </p:sp>
      <p:grpSp>
        <p:nvGrpSpPr>
          <p:cNvPr id="26" name="Group 70"/>
          <p:cNvGrpSpPr/>
          <p:nvPr/>
        </p:nvGrpSpPr>
        <p:grpSpPr>
          <a:xfrm>
            <a:off x="-17686" y="-203698"/>
            <a:ext cx="9184298" cy="1266725"/>
            <a:chOff x="-23581" y="-271597"/>
            <a:chExt cx="10193050" cy="1541268"/>
          </a:xfrm>
        </p:grpSpPr>
        <p:grpSp>
          <p:nvGrpSpPr>
            <p:cNvPr id="27"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32"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4"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8"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9"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0"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31"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6" name="กลุ่ม 53"/>
          <p:cNvGrpSpPr/>
          <p:nvPr/>
        </p:nvGrpSpPr>
        <p:grpSpPr>
          <a:xfrm>
            <a:off x="-425531" y="4710616"/>
            <a:ext cx="5576155" cy="483847"/>
            <a:chOff x="-425532" y="4710612"/>
            <a:chExt cx="5576155" cy="483846"/>
          </a:xfrm>
        </p:grpSpPr>
        <p:grpSp>
          <p:nvGrpSpPr>
            <p:cNvPr id="37" name="กลุ่ม 54"/>
            <p:cNvGrpSpPr/>
            <p:nvPr/>
          </p:nvGrpSpPr>
          <p:grpSpPr>
            <a:xfrm>
              <a:off x="-425532" y="4710612"/>
              <a:ext cx="5576155" cy="475468"/>
              <a:chOff x="-425532" y="4710612"/>
              <a:chExt cx="5576155" cy="475468"/>
            </a:xfrm>
          </p:grpSpPr>
          <p:grpSp>
            <p:nvGrpSpPr>
              <p:cNvPr id="39" name="กลุ่ม 56"/>
              <p:cNvGrpSpPr/>
              <p:nvPr/>
            </p:nvGrpSpPr>
            <p:grpSpPr>
              <a:xfrm>
                <a:off x="-425532" y="4744286"/>
                <a:ext cx="3197332" cy="419753"/>
                <a:chOff x="-468560" y="4744285"/>
                <a:chExt cx="3197332" cy="419753"/>
              </a:xfrm>
            </p:grpSpPr>
            <p:sp>
              <p:nvSpPr>
                <p:cNvPr id="49"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0"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1" name="กลุ่ม 57"/>
              <p:cNvGrpSpPr/>
              <p:nvPr/>
            </p:nvGrpSpPr>
            <p:grpSpPr>
              <a:xfrm>
                <a:off x="2771800" y="4710612"/>
                <a:ext cx="2378823" cy="475468"/>
                <a:chOff x="3507388" y="4717424"/>
                <a:chExt cx="2378823" cy="475468"/>
              </a:xfrm>
            </p:grpSpPr>
            <p:grpSp>
              <p:nvGrpSpPr>
                <p:cNvPr id="42" name="กลุ่ม 63"/>
                <p:cNvGrpSpPr/>
                <p:nvPr/>
              </p:nvGrpSpPr>
              <p:grpSpPr>
                <a:xfrm>
                  <a:off x="4284268" y="4717424"/>
                  <a:ext cx="1601943" cy="405692"/>
                  <a:chOff x="6239008" y="4519859"/>
                  <a:chExt cx="1601943" cy="405692"/>
                </a:xfrm>
              </p:grpSpPr>
              <p:pic>
                <p:nvPicPr>
                  <p:cNvPr id="44"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5"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6" name="กลุ่ม 67"/>
                  <p:cNvGrpSpPr/>
                  <p:nvPr/>
                </p:nvGrpSpPr>
                <p:grpSpPr>
                  <a:xfrm>
                    <a:off x="6619048" y="4614121"/>
                    <a:ext cx="626890" cy="294323"/>
                    <a:chOff x="6589062" y="4638694"/>
                    <a:chExt cx="413122" cy="193959"/>
                  </a:xfrm>
                </p:grpSpPr>
                <p:pic>
                  <p:nvPicPr>
                    <p:cNvPr id="4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3"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91559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รูปแบบอิสระ: รูปร่าง 47">
            <a:extLst>
              <a:ext uri="{FF2B5EF4-FFF2-40B4-BE49-F238E27FC236}">
                <a16:creationId xmlns:a16="http://schemas.microsoft.com/office/drawing/2014/main" id="{29036FF3-7A27-455C-9CA3-A5012948D940}"/>
              </a:ext>
            </a:extLst>
          </p:cNvPr>
          <p:cNvSpPr/>
          <p:nvPr/>
        </p:nvSpPr>
        <p:spPr>
          <a:xfrm>
            <a:off x="-756591" y="5174807"/>
            <a:ext cx="4738395" cy="1142"/>
          </a:xfrm>
          <a:custGeom>
            <a:avLst/>
            <a:gdLst>
              <a:gd name="connsiteX0" fmla="*/ 0 w 5679852"/>
              <a:gd name="connsiteY0" fmla="*/ 0 h 908"/>
              <a:gd name="connsiteX1" fmla="*/ 5679852 w 5679852"/>
              <a:gd name="connsiteY1" fmla="*/ 0 h 908"/>
              <a:gd name="connsiteX2" fmla="*/ 5678920 w 5679852"/>
              <a:gd name="connsiteY2" fmla="*/ 908 h 908"/>
              <a:gd name="connsiteX3" fmla="*/ 0 w 5679852"/>
              <a:gd name="connsiteY3" fmla="*/ 908 h 908"/>
              <a:gd name="connsiteX4" fmla="*/ 0 w 5679852"/>
              <a:gd name="connsiteY4" fmla="*/ 0 h 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852" h="908">
                <a:moveTo>
                  <a:pt x="0" y="0"/>
                </a:moveTo>
                <a:lnTo>
                  <a:pt x="5679852" y="0"/>
                </a:lnTo>
                <a:lnTo>
                  <a:pt x="5678920" y="908"/>
                </a:lnTo>
                <a:lnTo>
                  <a:pt x="0" y="908"/>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a:p>
        </p:txBody>
      </p:sp>
      <p:graphicFrame>
        <p:nvGraphicFramePr>
          <p:cNvPr id="4" name="ตาราง 3"/>
          <p:cNvGraphicFramePr>
            <a:graphicFrameLocks noGrp="1"/>
          </p:cNvGraphicFramePr>
          <p:nvPr>
            <p:extLst>
              <p:ext uri="{D42A27DB-BD31-4B8C-83A1-F6EECF244321}">
                <p14:modId xmlns:p14="http://schemas.microsoft.com/office/powerpoint/2010/main" val="2203780207"/>
              </p:ext>
            </p:extLst>
          </p:nvPr>
        </p:nvGraphicFramePr>
        <p:xfrm>
          <a:off x="1337505" y="1046630"/>
          <a:ext cx="6096001" cy="2560320"/>
        </p:xfrm>
        <a:graphic>
          <a:graphicData uri="http://schemas.openxmlformats.org/drawingml/2006/table">
            <a:tbl>
              <a:tblPr firstRow="1" bandRow="1">
                <a:tableStyleId>{7DF18680-E054-41AD-8BC1-D1AEF772440D}</a:tableStyleId>
              </a:tblPr>
              <a:tblGrid>
                <a:gridCol w="423815">
                  <a:extLst>
                    <a:ext uri="{9D8B030D-6E8A-4147-A177-3AD203B41FA5}">
                      <a16:colId xmlns:a16="http://schemas.microsoft.com/office/drawing/2014/main" val="20000"/>
                    </a:ext>
                  </a:extLst>
                </a:gridCol>
                <a:gridCol w="20145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42900">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ที่</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จังหวัด</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ธ.กรุงไทย</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ธ.</a:t>
                      </a:r>
                      <a:r>
                        <a:rPr lang="th-TH" sz="1800" dirty="0" err="1" smtClean="0">
                          <a:solidFill>
                            <a:schemeClr val="tx1">
                              <a:lumMod val="95000"/>
                              <a:lumOff val="5000"/>
                            </a:schemeClr>
                          </a:solidFill>
                          <a:latin typeface="Chulabhorn Likit Text" pitchFamily="2" charset="-34"/>
                          <a:cs typeface="Chulabhorn Likit Text" pitchFamily="2" charset="-34"/>
                        </a:rPr>
                        <a:t>ก.ส</a:t>
                      </a:r>
                      <a:r>
                        <a:rPr lang="th-TH" sz="1800" dirty="0" smtClean="0">
                          <a:solidFill>
                            <a:schemeClr val="tx1">
                              <a:lumMod val="95000"/>
                              <a:lumOff val="5000"/>
                            </a:schemeClr>
                          </a:solidFill>
                          <a:latin typeface="Chulabhorn Likit Text" pitchFamily="2" charset="-34"/>
                          <a:cs typeface="Chulabhorn Likit Text" pitchFamily="2" charset="-34"/>
                        </a:rPr>
                        <a:t>.</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tc>
                  <a:txBody>
                    <a:bodyPr/>
                    <a:lstStyle/>
                    <a:p>
                      <a:pPr algn="ctr"/>
                      <a:r>
                        <a:rPr lang="th-TH" sz="1800" dirty="0" smtClean="0">
                          <a:solidFill>
                            <a:schemeClr val="tx1">
                              <a:lumMod val="95000"/>
                              <a:lumOff val="5000"/>
                            </a:schemeClr>
                          </a:solidFill>
                          <a:latin typeface="Chulabhorn Likit Text" pitchFamily="2" charset="-34"/>
                          <a:cs typeface="Chulabhorn Likit Text" pitchFamily="2" charset="-34"/>
                        </a:rPr>
                        <a:t>ขาดส่ง</a:t>
                      </a:r>
                      <a:endParaRPr lang="th-TH" sz="18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0"/>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11</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กำแพงเพชร</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848</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200</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1"/>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12</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พังงา</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127</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22</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2"/>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13</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สุราษฎร์ธานี</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72</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33</a:t>
                      </a:r>
                      <a:endParaRPr lang="th-TH" sz="15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tc>
                <a:extLst>
                  <a:ext uri="{0D108BD9-81ED-4DB2-BD59-A6C34878D82A}">
                    <a16:rowId xmlns:a16="http://schemas.microsoft.com/office/drawing/2014/main" val="10003"/>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14</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ชุมพร</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204</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10</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b"/>
                </a:tc>
                <a:extLst>
                  <a:ext uri="{0D108BD9-81ED-4DB2-BD59-A6C34878D82A}">
                    <a16:rowId xmlns:a16="http://schemas.microsoft.com/office/drawing/2014/main" val="10004"/>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15</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สงขลา</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182</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157</a:t>
                      </a:r>
                      <a:endParaRPr lang="th-TH" sz="1500" b="1" i="0" u="none" strike="noStrike" dirty="0">
                        <a:solidFill>
                          <a:srgbClr val="FF0000"/>
                        </a:solidFill>
                        <a:effectLst/>
                        <a:latin typeface="Chulabhorn Likit Text" pitchFamily="2" charset="-34"/>
                        <a:cs typeface="Chulabhorn Likit Text" pitchFamily="2" charset="-34"/>
                      </a:endParaRPr>
                    </a:p>
                  </a:txBody>
                  <a:tcPr marL="7144" marR="7144" marT="7144" marB="0" anchor="b"/>
                </a:tc>
                <a:extLst>
                  <a:ext uri="{0D108BD9-81ED-4DB2-BD59-A6C34878D82A}">
                    <a16:rowId xmlns:a16="http://schemas.microsoft.com/office/drawing/2014/main" val="10005"/>
                  </a:ext>
                </a:extLst>
              </a:tr>
              <a:tr h="297180">
                <a:tc>
                  <a:txBody>
                    <a:bodyPr/>
                    <a:lstStyle/>
                    <a:p>
                      <a:pPr algn="ctr" fontAlgn="b"/>
                      <a:r>
                        <a:rPr lang="th-TH" sz="1500" b="1" i="0" u="none" strike="noStrike" dirty="0" smtClean="0">
                          <a:solidFill>
                            <a:srgbClr val="000000"/>
                          </a:solidFill>
                          <a:effectLst/>
                          <a:latin typeface="Chulabhorn Likit Text" pitchFamily="2" charset="-34"/>
                          <a:cs typeface="Chulabhorn Likit Text" pitchFamily="2" charset="-34"/>
                        </a:rPr>
                        <a:t>16</a:t>
                      </a:r>
                      <a:endParaRPr lang="th-TH" sz="1500" b="1" i="0" u="none" strike="noStrike" dirty="0">
                        <a:solidFill>
                          <a:srgbClr val="000000"/>
                        </a:solidFill>
                        <a:effectLst/>
                        <a:latin typeface="Chulabhorn Likit Text" pitchFamily="2" charset="-34"/>
                        <a:cs typeface="Chulabhorn Likit Text" pitchFamily="2" charset="-34"/>
                      </a:endParaRPr>
                    </a:p>
                  </a:txBody>
                  <a:tcPr marL="7144" marR="7144" marT="7144" marB="0" anchor="b"/>
                </a:tc>
                <a:tc>
                  <a:txBody>
                    <a:bodyPr/>
                    <a:lstStyle/>
                    <a:p>
                      <a:pPr algn="l" fontAlgn="b"/>
                      <a:r>
                        <a:rPr lang="th-TH" sz="1500" b="1" i="0" u="none" strike="noStrike" dirty="0">
                          <a:solidFill>
                            <a:srgbClr val="000000"/>
                          </a:solidFill>
                          <a:effectLst/>
                          <a:latin typeface="Chulabhorn Likit Text" pitchFamily="2" charset="-34"/>
                          <a:cs typeface="Chulabhorn Likit Text" pitchFamily="2" charset="-34"/>
                        </a:rPr>
                        <a:t>พัทลุง</a:t>
                      </a:r>
                    </a:p>
                  </a:txBody>
                  <a:tcPr marL="7144" marR="7144" marT="7144" marB="0" anchor="b"/>
                </a:tc>
                <a:tc>
                  <a:txBody>
                    <a:bodyPr/>
                    <a:lstStyle/>
                    <a:p>
                      <a:pPr algn="ctr"/>
                      <a:r>
                        <a:rPr lang="th-TH" sz="1500" dirty="0" smtClean="0">
                          <a:solidFill>
                            <a:schemeClr val="tx1">
                              <a:lumMod val="95000"/>
                              <a:lumOff val="5000"/>
                            </a:schemeClr>
                          </a:solidFill>
                          <a:latin typeface="Chulabhorn Likit Text" pitchFamily="2" charset="-34"/>
                          <a:cs typeface="Chulabhorn Likit Text" pitchFamily="2" charset="-34"/>
                        </a:rPr>
                        <a:t>-</a:t>
                      </a:r>
                      <a:endParaRPr lang="th-TH" sz="1500" dirty="0">
                        <a:solidFill>
                          <a:schemeClr val="tx1">
                            <a:lumMod val="95000"/>
                            <a:lumOff val="5000"/>
                          </a:schemeClr>
                        </a:solidFill>
                        <a:latin typeface="Chulabhorn Likit Text" pitchFamily="2" charset="-34"/>
                        <a:cs typeface="Chulabhorn Likit Text" pitchFamily="2" charset="-34"/>
                      </a:endParaRPr>
                    </a:p>
                  </a:txBody>
                  <a:tcPr marL="68580" marR="68580" marT="34290" marB="34290"/>
                </a:tc>
                <a:tc>
                  <a:txBody>
                    <a:bodyPr/>
                    <a:lstStyle/>
                    <a:p>
                      <a:pPr algn="ctr" fontAlgn="b"/>
                      <a:r>
                        <a:rPr lang="th-TH" sz="1500" b="0" i="0" u="none" strike="noStrike" dirty="0">
                          <a:solidFill>
                            <a:srgbClr val="000000"/>
                          </a:solidFill>
                          <a:effectLst/>
                          <a:latin typeface="Chulabhorn Likit Text" pitchFamily="2" charset="-34"/>
                          <a:cs typeface="Chulabhorn Likit Text" pitchFamily="2" charset="-34"/>
                        </a:rPr>
                        <a:t>99</a:t>
                      </a:r>
                    </a:p>
                  </a:txBody>
                  <a:tcPr marL="7144" marR="7144" marT="7144" marB="0" anchor="b"/>
                </a:tc>
                <a:tc>
                  <a:txBody>
                    <a:bodyPr/>
                    <a:lstStyle/>
                    <a:p>
                      <a:pPr algn="ctr" fontAlgn="b"/>
                      <a:r>
                        <a:rPr lang="th-TH" sz="1500" b="1" i="0" u="none" strike="noStrike" dirty="0" smtClean="0">
                          <a:solidFill>
                            <a:srgbClr val="FF0000"/>
                          </a:solidFill>
                          <a:effectLst/>
                          <a:latin typeface="Chulabhorn Likit Text" pitchFamily="2" charset="-34"/>
                          <a:cs typeface="Chulabhorn Likit Text" pitchFamily="2" charset="-34"/>
                        </a:rPr>
                        <a:t>49</a:t>
                      </a:r>
                    </a:p>
                  </a:txBody>
                  <a:tcPr marL="7144" marR="7144" marT="7144" marB="0" anchor="ctr"/>
                </a:tc>
                <a:extLst>
                  <a:ext uri="{0D108BD9-81ED-4DB2-BD59-A6C34878D82A}">
                    <a16:rowId xmlns:a16="http://schemas.microsoft.com/office/drawing/2014/main" val="10006"/>
                  </a:ext>
                </a:extLst>
              </a:tr>
              <a:tr h="434340">
                <a:tc gridSpan="2">
                  <a:txBody>
                    <a:bodyPr/>
                    <a:lstStyle/>
                    <a:p>
                      <a:pPr algn="ctr" fontAlgn="b"/>
                      <a:r>
                        <a:rPr lang="th-TH" sz="2400" b="1" i="0" u="none" strike="noStrike" dirty="0" smtClean="0">
                          <a:solidFill>
                            <a:srgbClr val="000000"/>
                          </a:solidFill>
                          <a:effectLst/>
                          <a:latin typeface="Chulabhorn Likit Text" pitchFamily="2" charset="-34"/>
                          <a:cs typeface="Chulabhorn Likit Text" pitchFamily="2" charset="-34"/>
                        </a:rPr>
                        <a:t>รวม</a:t>
                      </a:r>
                      <a:endParaRPr lang="th-TH" sz="2400" b="1" i="0" u="none" strike="noStrike" dirty="0">
                        <a:solidFill>
                          <a:srgbClr val="000000"/>
                        </a:solidFill>
                        <a:effectLst/>
                        <a:latin typeface="Chulabhorn Likit Text" pitchFamily="2" charset="-34"/>
                        <a:cs typeface="Chulabhorn Likit Text" pitchFamily="2" charset="-34"/>
                      </a:endParaRPr>
                    </a:p>
                  </a:txBody>
                  <a:tcPr marL="7144" marR="7144" marT="7144" marB="0" anchor="b">
                    <a:solidFill>
                      <a:schemeClr val="accent5"/>
                    </a:solidFill>
                  </a:tcPr>
                </a:tc>
                <a:tc hMerge="1">
                  <a:txBody>
                    <a:bodyPr/>
                    <a:lstStyle/>
                    <a:p>
                      <a:pPr algn="l" fontAlgn="b"/>
                      <a:endParaRPr lang="th-TH" sz="2000" b="1" i="0" u="none" strike="noStrike" dirty="0">
                        <a:solidFill>
                          <a:srgbClr val="000000"/>
                        </a:solidFill>
                        <a:effectLst/>
                        <a:latin typeface="Chulabhorn Likit Text" pitchFamily="2" charset="-34"/>
                        <a:cs typeface="Chulabhorn Likit Text" pitchFamily="2" charset="-34"/>
                      </a:endParaRPr>
                    </a:p>
                  </a:txBody>
                  <a:tcPr marL="9525" marR="9525" marT="9525" marB="0" anchor="b"/>
                </a:tc>
                <a:tc>
                  <a:txBody>
                    <a:bodyPr/>
                    <a:lstStyle/>
                    <a:p>
                      <a:pPr algn="ctr"/>
                      <a:r>
                        <a:rPr lang="th-TH" sz="2400" b="1" dirty="0" smtClean="0">
                          <a:solidFill>
                            <a:schemeClr val="tx1">
                              <a:lumMod val="95000"/>
                              <a:lumOff val="5000"/>
                            </a:schemeClr>
                          </a:solidFill>
                          <a:latin typeface="Chulabhorn Likit Text" pitchFamily="2" charset="-34"/>
                          <a:cs typeface="Chulabhorn Likit Text" pitchFamily="2" charset="-34"/>
                        </a:rPr>
                        <a:t>101</a:t>
                      </a:r>
                      <a:endParaRPr lang="th-TH" sz="2400" b="1" dirty="0">
                        <a:solidFill>
                          <a:schemeClr val="tx1">
                            <a:lumMod val="95000"/>
                            <a:lumOff val="5000"/>
                          </a:schemeClr>
                        </a:solidFill>
                        <a:latin typeface="Chulabhorn Likit Text" pitchFamily="2" charset="-34"/>
                        <a:cs typeface="Chulabhorn Likit Text" pitchFamily="2" charset="-34"/>
                      </a:endParaRPr>
                    </a:p>
                  </a:txBody>
                  <a:tcPr marL="68580" marR="68580" marT="34290" marB="34290">
                    <a:solidFill>
                      <a:schemeClr val="accent5"/>
                    </a:solidFill>
                  </a:tcPr>
                </a:tc>
                <a:tc>
                  <a:txBody>
                    <a:bodyPr/>
                    <a:lstStyle/>
                    <a:p>
                      <a:pPr algn="ctr" fontAlgn="b"/>
                      <a:r>
                        <a:rPr lang="th-TH" sz="2400" b="1" i="0" u="none" strike="noStrike" dirty="0" smtClean="0">
                          <a:solidFill>
                            <a:srgbClr val="000000"/>
                          </a:solidFill>
                          <a:effectLst/>
                          <a:latin typeface="Chulabhorn Likit Text" pitchFamily="2" charset="-34"/>
                          <a:cs typeface="Chulabhorn Likit Text" pitchFamily="2" charset="-34"/>
                        </a:rPr>
                        <a:t>7,853</a:t>
                      </a:r>
                      <a:endParaRPr lang="th-TH" sz="2400" b="1" i="0" u="none" strike="noStrike" dirty="0">
                        <a:solidFill>
                          <a:srgbClr val="000000"/>
                        </a:solidFill>
                        <a:effectLst/>
                        <a:latin typeface="Chulabhorn Likit Text" pitchFamily="2" charset="-34"/>
                        <a:cs typeface="Chulabhorn Likit Text" pitchFamily="2" charset="-34"/>
                      </a:endParaRPr>
                    </a:p>
                  </a:txBody>
                  <a:tcPr marL="7144" marR="7144" marT="7144" marB="0" anchor="b">
                    <a:solidFill>
                      <a:schemeClr val="accent5"/>
                    </a:solidFill>
                  </a:tcPr>
                </a:tc>
                <a:tc>
                  <a:txBody>
                    <a:bodyPr/>
                    <a:lstStyle/>
                    <a:p>
                      <a:pPr algn="ctr" fontAlgn="b"/>
                      <a:r>
                        <a:rPr lang="th-TH" sz="2400" b="1" i="0" u="none" strike="noStrike" dirty="0" smtClean="0">
                          <a:solidFill>
                            <a:srgbClr val="FF0000"/>
                          </a:solidFill>
                          <a:effectLst/>
                          <a:latin typeface="Chulabhorn Likit Text" pitchFamily="2" charset="-34"/>
                          <a:cs typeface="Chulabhorn Likit Text" pitchFamily="2" charset="-34"/>
                        </a:rPr>
                        <a:t>1,495</a:t>
                      </a:r>
                      <a:endParaRPr lang="th-TH" sz="2400" b="1" i="0" u="none" strike="noStrike" dirty="0">
                        <a:solidFill>
                          <a:srgbClr val="FF0000"/>
                        </a:solidFill>
                        <a:effectLst/>
                        <a:latin typeface="Chulabhorn Likit Text" pitchFamily="2" charset="-34"/>
                        <a:cs typeface="Chulabhorn Likit Text" pitchFamily="2" charset="-34"/>
                      </a:endParaRPr>
                    </a:p>
                  </a:txBody>
                  <a:tcPr marL="68580" marR="68580" marT="34290" marB="34290" anchor="ctr">
                    <a:solidFill>
                      <a:schemeClr val="accent5"/>
                    </a:solidFill>
                  </a:tcPr>
                </a:tc>
                <a:extLst>
                  <a:ext uri="{0D108BD9-81ED-4DB2-BD59-A6C34878D82A}">
                    <a16:rowId xmlns:a16="http://schemas.microsoft.com/office/drawing/2014/main" val="10007"/>
                  </a:ext>
                </a:extLst>
              </a:tr>
            </a:tbl>
          </a:graphicData>
        </a:graphic>
      </p:graphicFrame>
      <p:sp>
        <p:nvSpPr>
          <p:cNvPr id="37" name="สี่เหลี่ยมผืนผ้า 2"/>
          <p:cNvSpPr/>
          <p:nvPr/>
        </p:nvSpPr>
        <p:spPr>
          <a:xfrm>
            <a:off x="1137131" y="693930"/>
            <a:ext cx="7596554" cy="369332"/>
          </a:xfrm>
          <a:prstGeom prst="rect">
            <a:avLst/>
          </a:prstGeom>
        </p:spPr>
        <p:txBody>
          <a:bodyPr wrap="square">
            <a:spAutoFit/>
          </a:bodyPr>
          <a:lstStyle/>
          <a:p>
            <a:pPr>
              <a:spcBef>
                <a:spcPts val="540"/>
              </a:spcBef>
              <a:spcAft>
                <a:spcPts val="540"/>
              </a:spcAft>
            </a:pPr>
            <a:r>
              <a:rPr lang="th-TH" sz="1800" b="1" kern="1300" dirty="0">
                <a:solidFill>
                  <a:srgbClr val="C00000"/>
                </a:solidFill>
                <a:latin typeface="Chulabhorn Likit Text" pitchFamily="2" charset="-34"/>
                <a:cs typeface="Chulabhorn Likit Text" pitchFamily="2" charset="-34"/>
              </a:rPr>
              <a:t>รายชื่อจังหวัดที่ขาดส่งรายงานการตรวจสอบบัญชีเงินฝากธนาคาร</a:t>
            </a:r>
          </a:p>
        </p:txBody>
      </p:sp>
      <p:sp>
        <p:nvSpPr>
          <p:cNvPr id="5" name="Rectangle 4"/>
          <p:cNvSpPr/>
          <p:nvPr/>
        </p:nvSpPr>
        <p:spPr>
          <a:xfrm>
            <a:off x="550437" y="4217656"/>
            <a:ext cx="8074268" cy="553998"/>
          </a:xfrm>
          <a:prstGeom prst="rect">
            <a:avLst/>
          </a:prstGeom>
        </p:spPr>
        <p:txBody>
          <a:bodyPr wrap="square">
            <a:spAutoFit/>
          </a:bodyPr>
          <a:lstStyle/>
          <a:p>
            <a:r>
              <a:rPr lang="th-TH" sz="1500" b="1" dirty="0">
                <a:latin typeface="Chulabhorn Likit Text Light" panose="00000400000000000000" pitchFamily="50" charset="-34"/>
                <a:ea typeface="Times New Roman" panose="02020603050405020304" pitchFamily="18" charset="0"/>
                <a:cs typeface="Chulabhorn Likit Text Light" panose="00000400000000000000" pitchFamily="50" charset="-34"/>
              </a:rPr>
              <a:t>ให้จังหวัดที่ยังไม่ส่ง</a:t>
            </a:r>
            <a:r>
              <a:rPr lang="th-TH" sz="1500" b="1" kern="1300" dirty="0">
                <a:solidFill>
                  <a:srgbClr val="C00000"/>
                </a:solidFill>
                <a:latin typeface="Chulabhorn Likit Text Light" panose="00000400000000000000" pitchFamily="50" charset="-34"/>
                <a:cs typeface="Chulabhorn Likit Text Light" panose="00000400000000000000" pitchFamily="50" charset="-34"/>
              </a:rPr>
              <a:t>รายงานการตรวจสอบบัญชีเงินฝากธนาคารเร่งรัดการจัดส่งรายงานให้แล้วเสร็จ </a:t>
            </a:r>
            <a:br>
              <a:rPr lang="th-TH" sz="1500" b="1" kern="1300" dirty="0">
                <a:solidFill>
                  <a:srgbClr val="C00000"/>
                </a:solidFill>
                <a:latin typeface="Chulabhorn Likit Text Light" panose="00000400000000000000" pitchFamily="50" charset="-34"/>
                <a:cs typeface="Chulabhorn Likit Text Light" panose="00000400000000000000" pitchFamily="50" charset="-34"/>
              </a:rPr>
            </a:br>
            <a:r>
              <a:rPr lang="th-TH" sz="1500" b="1" kern="1300" dirty="0">
                <a:latin typeface="Chulabhorn Likit Text Light" panose="00000400000000000000" pitchFamily="50" charset="-34"/>
                <a:cs typeface="Chulabhorn Likit Text Light" panose="00000400000000000000" pitchFamily="50" charset="-34"/>
              </a:rPr>
              <a:t>เพื่อประกอบการรับรองรายงานการเงินสำหรับปีสิ้นสุดวันที่ 30 กันยายน 2564 ต่อไป</a:t>
            </a:r>
            <a:endParaRPr lang="th-TH" sz="1500" b="1" dirty="0">
              <a:latin typeface="Chulabhorn Likit Text Light" panose="00000400000000000000" pitchFamily="50" charset="-34"/>
              <a:ea typeface="Times New Roman" panose="02020603050405020304" pitchFamily="18" charset="0"/>
              <a:cs typeface="Chulabhorn Likit Text Light" panose="00000400000000000000" pitchFamily="50" charset="-34"/>
            </a:endParaRPr>
          </a:p>
        </p:txBody>
      </p:sp>
      <p:sp>
        <p:nvSpPr>
          <p:cNvPr id="41" name="Pentagon 40"/>
          <p:cNvSpPr/>
          <p:nvPr/>
        </p:nvSpPr>
        <p:spPr>
          <a:xfrm>
            <a:off x="631630" y="3679713"/>
            <a:ext cx="1417304" cy="526920"/>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6" name="Rectangle 5"/>
          <p:cNvSpPr/>
          <p:nvPr/>
        </p:nvSpPr>
        <p:spPr>
          <a:xfrm>
            <a:off x="361117" y="3729109"/>
            <a:ext cx="1552028" cy="415498"/>
          </a:xfrm>
          <a:prstGeom prst="rect">
            <a:avLst/>
          </a:prstGeom>
        </p:spPr>
        <p:txBody>
          <a:bodyPr wrap="none">
            <a:spAutoFit/>
          </a:bodyPr>
          <a:lstStyle/>
          <a:p>
            <a:r>
              <a:rPr lang="th-TH" sz="2100" b="1" dirty="0">
                <a:solidFill>
                  <a:srgbClr val="FF0000"/>
                </a:solidFill>
                <a:latin typeface="Chulabhorn Likit Text Light" panose="00000400000000000000" pitchFamily="50" charset="-34"/>
                <a:cs typeface="Chulabhorn Likit Text Light" panose="00000400000000000000" pitchFamily="50" charset="-34"/>
              </a:rPr>
              <a:t>   การปฏิบัติ</a:t>
            </a:r>
            <a:endParaRPr lang="th-TH" sz="2100" dirty="0"/>
          </a:p>
        </p:txBody>
      </p:sp>
      <p:grpSp>
        <p:nvGrpSpPr>
          <p:cNvPr id="28" name="Group 70"/>
          <p:cNvGrpSpPr/>
          <p:nvPr/>
        </p:nvGrpSpPr>
        <p:grpSpPr>
          <a:xfrm>
            <a:off x="-17686" y="-203698"/>
            <a:ext cx="9184298" cy="1266725"/>
            <a:chOff x="-23581" y="-271597"/>
            <a:chExt cx="10193050" cy="1541268"/>
          </a:xfrm>
        </p:grpSpPr>
        <p:grpSp>
          <p:nvGrpSpPr>
            <p:cNvPr id="29"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34"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6"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8"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30"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31"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2"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3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40" name="กลุ่ม 53"/>
          <p:cNvGrpSpPr/>
          <p:nvPr/>
        </p:nvGrpSpPr>
        <p:grpSpPr>
          <a:xfrm>
            <a:off x="-425531" y="4710616"/>
            <a:ext cx="5576155" cy="483847"/>
            <a:chOff x="-425532" y="4710612"/>
            <a:chExt cx="5576155" cy="483846"/>
          </a:xfrm>
        </p:grpSpPr>
        <p:grpSp>
          <p:nvGrpSpPr>
            <p:cNvPr id="42" name="กลุ่ม 54"/>
            <p:cNvGrpSpPr/>
            <p:nvPr/>
          </p:nvGrpSpPr>
          <p:grpSpPr>
            <a:xfrm>
              <a:off x="-425532" y="4710612"/>
              <a:ext cx="5576155" cy="475468"/>
              <a:chOff x="-425532" y="4710612"/>
              <a:chExt cx="5576155" cy="475468"/>
            </a:xfrm>
          </p:grpSpPr>
          <p:grpSp>
            <p:nvGrpSpPr>
              <p:cNvPr id="44" name="กลุ่ม 56"/>
              <p:cNvGrpSpPr/>
              <p:nvPr/>
            </p:nvGrpSpPr>
            <p:grpSpPr>
              <a:xfrm>
                <a:off x="-425532" y="4744286"/>
                <a:ext cx="3197332" cy="419753"/>
                <a:chOff x="-468560" y="4744285"/>
                <a:chExt cx="3197332" cy="419753"/>
              </a:xfrm>
            </p:grpSpPr>
            <p:sp>
              <p:nvSpPr>
                <p:cNvPr id="53"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4"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5" name="กลุ่ม 57"/>
              <p:cNvGrpSpPr/>
              <p:nvPr/>
            </p:nvGrpSpPr>
            <p:grpSpPr>
              <a:xfrm>
                <a:off x="2771800" y="4710612"/>
                <a:ext cx="2378823" cy="475468"/>
                <a:chOff x="3507388" y="4717424"/>
                <a:chExt cx="2378823" cy="475468"/>
              </a:xfrm>
            </p:grpSpPr>
            <p:grpSp>
              <p:nvGrpSpPr>
                <p:cNvPr id="46" name="กลุ่ม 63"/>
                <p:cNvGrpSpPr/>
                <p:nvPr/>
              </p:nvGrpSpPr>
              <p:grpSpPr>
                <a:xfrm>
                  <a:off x="4284268" y="4717424"/>
                  <a:ext cx="1601943" cy="405692"/>
                  <a:chOff x="6239008" y="4519859"/>
                  <a:chExt cx="1601943" cy="405692"/>
                </a:xfrm>
              </p:grpSpPr>
              <p:pic>
                <p:nvPicPr>
                  <p:cNvPr id="48"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9"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50" name="กลุ่ม 67"/>
                  <p:cNvGrpSpPr/>
                  <p:nvPr/>
                </p:nvGrpSpPr>
                <p:grpSpPr>
                  <a:xfrm>
                    <a:off x="6619048" y="4614121"/>
                    <a:ext cx="626890" cy="294323"/>
                    <a:chOff x="6589062" y="4638694"/>
                    <a:chExt cx="413122" cy="193959"/>
                  </a:xfrm>
                </p:grpSpPr>
                <p:pic>
                  <p:nvPicPr>
                    <p:cNvPr id="51"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2"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7"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3"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55" name="สี่เหลี่ยมผืนผ้า: มุมมน 24">
            <a:extLst>
              <a:ext uri="{FF2B5EF4-FFF2-40B4-BE49-F238E27FC236}">
                <a16:creationId xmlns:a16="http://schemas.microsoft.com/office/drawing/2014/main" id="{D992C9EC-F489-4262-8A24-43469489E10F}"/>
              </a:ext>
            </a:extLst>
          </p:cNvPr>
          <p:cNvSpPr/>
          <p:nvPr/>
        </p:nvSpPr>
        <p:spPr>
          <a:xfrm>
            <a:off x="237061" y="93536"/>
            <a:ext cx="5443434" cy="244706"/>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t"/>
          <a:lstStyle/>
          <a:p>
            <a:pPr algn="ctr"/>
            <a:r>
              <a:rPr lang="th-TH" sz="1200" b="1" dirty="0" smtClean="0">
                <a:solidFill>
                  <a:schemeClr val="bg1"/>
                </a:solidFill>
                <a:latin typeface="Chulabhorn Likit Text" pitchFamily="2" charset="-34"/>
                <a:cs typeface="Chulabhorn Likit Text" pitchFamily="2" charset="-34"/>
              </a:rPr>
              <a:t>แนว</a:t>
            </a:r>
            <a:r>
              <a:rPr lang="th-TH" sz="1200" b="1" dirty="0">
                <a:solidFill>
                  <a:schemeClr val="bg1"/>
                </a:solidFill>
                <a:latin typeface="Chulabhorn Likit Text" pitchFamily="2" charset="-34"/>
                <a:cs typeface="Chulabhorn Likit Text" pitchFamily="2" charset="-34"/>
              </a:rPr>
              <a:t>ทางการตรวจสอบบัญชีเงินฝากธนาคารของกองทุนพัฒนาบทบาทสตรี</a:t>
            </a:r>
            <a:endParaRPr lang="en-US" sz="1200" b="1" dirty="0">
              <a:solidFill>
                <a:schemeClr val="bg1"/>
              </a:solidFill>
              <a:latin typeface="Chulabhorn Likit Text" pitchFamily="2" charset="-34"/>
              <a:cs typeface="Chulabhorn Likit Text" pitchFamily="2" charset="-34"/>
            </a:endParaRPr>
          </a:p>
        </p:txBody>
      </p:sp>
    </p:spTree>
    <p:extLst>
      <p:ext uri="{BB962C8B-B14F-4D97-AF65-F5344CB8AC3E}">
        <p14:creationId xmlns:p14="http://schemas.microsoft.com/office/powerpoint/2010/main" val="4267500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rmAutofit fontScale="90000"/>
          </a:bodyPr>
          <a:lstStyle/>
          <a:p>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4050" b="1" dirty="0">
                <a:solidFill>
                  <a:srgbClr val="0070C0"/>
                </a:solidFill>
                <a:latin typeface="Chulabhorn Likit Text" panose="00000500000000000000" pitchFamily="50" charset="-34"/>
                <a:cs typeface="Chulabhorn Likit Text" panose="00000500000000000000" pitchFamily="50" charset="-34"/>
              </a:rPr>
              <a:t>สรุปผลการโอนขายบิล</a:t>
            </a:r>
            <a:r>
              <a:rPr lang="th-TH" b="1" dirty="0" smtClean="0">
                <a:solidFill>
                  <a:srgbClr val="0070C0"/>
                </a:solidFill>
                <a:latin typeface="Chulabhorn Likit Text" panose="00000500000000000000" pitchFamily="50" charset="-34"/>
                <a:cs typeface="Chulabhorn Likit Text" panose="00000500000000000000" pitchFamily="50" charset="-34"/>
              </a:rPr>
              <a:t/>
            </a:r>
            <a:br>
              <a:rPr lang="th-TH" b="1" dirty="0" smtClean="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เงินฝากธนาคาร 3 ธนาคาร</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ของ อกส.จ./อกส.กทม.</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
            </a:r>
            <a:br>
              <a:rPr lang="th-TH" sz="3000" b="1" dirty="0">
                <a:solidFill>
                  <a:srgbClr val="0070C0"/>
                </a:solidFill>
                <a:latin typeface="Chulabhorn Likit Text" panose="00000500000000000000" pitchFamily="50" charset="-34"/>
                <a:cs typeface="Chulabhorn Likit Text" panose="00000500000000000000" pitchFamily="50" charset="-34"/>
              </a:rPr>
            </a:br>
            <a:r>
              <a:rPr lang="th-TH" sz="3000" b="1" dirty="0">
                <a:solidFill>
                  <a:srgbClr val="0070C0"/>
                </a:solidFill>
                <a:latin typeface="Chulabhorn Likit Text" panose="00000500000000000000" pitchFamily="50" charset="-34"/>
                <a:cs typeface="Chulabhorn Likit Text" panose="00000500000000000000" pitchFamily="50" charset="-34"/>
              </a:rPr>
              <a:t>ณ วันที่ 30 กันยายน 2565</a:t>
            </a:r>
            <a:r>
              <a:rPr lang="th-TH" sz="825" b="1" dirty="0">
                <a:solidFill>
                  <a:srgbClr val="0070C0"/>
                </a:solidFill>
                <a:latin typeface="Chulabhorn Likit Text" panose="00000500000000000000" pitchFamily="50" charset="-34"/>
                <a:cs typeface="Chulabhorn Likit Text" panose="00000500000000000000" pitchFamily="50" charset="-34"/>
              </a:rPr>
              <a:t/>
            </a:r>
            <a:br>
              <a:rPr lang="th-TH" sz="825" b="1" dirty="0">
                <a:solidFill>
                  <a:srgbClr val="0070C0"/>
                </a:solidFill>
                <a:latin typeface="Chulabhorn Likit Text" panose="00000500000000000000" pitchFamily="50" charset="-34"/>
                <a:cs typeface="Chulabhorn Likit Text" panose="00000500000000000000" pitchFamily="50" charset="-34"/>
              </a:rPr>
            </a:br>
            <a:r>
              <a:rPr lang="th-TH" sz="825" dirty="0">
                <a:solidFill>
                  <a:srgbClr val="0070C0"/>
                </a:solidFill>
                <a:latin typeface="Chulabhorn Likit Text" panose="00000500000000000000" pitchFamily="50" charset="-34"/>
                <a:cs typeface="Chulabhorn Likit Text" panose="00000500000000000000" pitchFamily="50" charset="-34"/>
              </a:rPr>
              <a:t/>
            </a:r>
            <a:br>
              <a:rPr lang="th-TH" sz="825" dirty="0">
                <a:solidFill>
                  <a:srgbClr val="0070C0"/>
                </a:solidFill>
                <a:latin typeface="Chulabhorn Likit Text" panose="00000500000000000000" pitchFamily="50" charset="-34"/>
                <a:cs typeface="Chulabhorn Likit Text" panose="00000500000000000000" pitchFamily="50" charset="-34"/>
              </a:rPr>
            </a:br>
            <a:r>
              <a:rPr lang="th-TH" dirty="0">
                <a:solidFill>
                  <a:schemeClr val="tx1">
                    <a:lumMod val="65000"/>
                    <a:lumOff val="35000"/>
                  </a:schemeClr>
                </a:solidFill>
              </a:rPr>
              <a:t/>
            </a:r>
            <a:br>
              <a:rPr lang="th-TH" dirty="0">
                <a:solidFill>
                  <a:schemeClr val="tx1">
                    <a:lumMod val="65000"/>
                    <a:lumOff val="35000"/>
                  </a:schemeClr>
                </a:solidFill>
              </a:rPr>
            </a:br>
            <a:r>
              <a:rPr lang="th-TH" dirty="0" smtClean="0">
                <a:solidFill>
                  <a:schemeClr val="bg1">
                    <a:lumMod val="50000"/>
                  </a:schemeClr>
                </a:solidFill>
              </a:rPr>
              <a:t/>
            </a:r>
            <a:br>
              <a:rPr lang="th-TH" dirty="0" smtClean="0">
                <a:solidFill>
                  <a:schemeClr val="bg1">
                    <a:lumMod val="50000"/>
                  </a:schemeClr>
                </a:solidFill>
              </a:rPr>
            </a:br>
            <a:endParaRPr lang="th-TH" dirty="0">
              <a:solidFill>
                <a:schemeClr val="bg1">
                  <a:lumMod val="50000"/>
                </a:schemeClr>
              </a:solidFill>
            </a:endParaRPr>
          </a:p>
        </p:txBody>
      </p:sp>
      <p:sp>
        <p:nvSpPr>
          <p:cNvPr id="4" name="Oval 3"/>
          <p:cNvSpPr/>
          <p:nvPr/>
        </p:nvSpPr>
        <p:spPr>
          <a:xfrm>
            <a:off x="1691680" y="1131590"/>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7200" b="1" dirty="0">
                <a:solidFill>
                  <a:srgbClr val="FF0000"/>
                </a:solidFill>
                <a:latin typeface="Chulabhorn Likit Text Light" panose="00000400000000000000" pitchFamily="50" charset="-34"/>
                <a:cs typeface="Chulabhorn Likit Text Light" panose="00000400000000000000" pitchFamily="50" charset="-34"/>
              </a:rPr>
              <a:t>4</a:t>
            </a:r>
          </a:p>
        </p:txBody>
      </p:sp>
      <p:grpSp>
        <p:nvGrpSpPr>
          <p:cNvPr id="23" name="Group 70"/>
          <p:cNvGrpSpPr/>
          <p:nvPr/>
        </p:nvGrpSpPr>
        <p:grpSpPr>
          <a:xfrm>
            <a:off x="-17686" y="-203698"/>
            <a:ext cx="9184298" cy="1266725"/>
            <a:chOff x="-23581" y="-271597"/>
            <a:chExt cx="10193050" cy="1541268"/>
          </a:xfrm>
        </p:grpSpPr>
        <p:grpSp>
          <p:nvGrpSpPr>
            <p:cNvPr id="24"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9"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2"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5"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6"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7"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8"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3" name="กลุ่ม 53"/>
          <p:cNvGrpSpPr/>
          <p:nvPr/>
        </p:nvGrpSpPr>
        <p:grpSpPr>
          <a:xfrm>
            <a:off x="-425531" y="4710616"/>
            <a:ext cx="5576155" cy="483847"/>
            <a:chOff x="-425532" y="4710612"/>
            <a:chExt cx="5576155" cy="483846"/>
          </a:xfrm>
        </p:grpSpPr>
        <p:grpSp>
          <p:nvGrpSpPr>
            <p:cNvPr id="34" name="กลุ่ม 54"/>
            <p:cNvGrpSpPr/>
            <p:nvPr/>
          </p:nvGrpSpPr>
          <p:grpSpPr>
            <a:xfrm>
              <a:off x="-425532" y="4710612"/>
              <a:ext cx="5576155" cy="475468"/>
              <a:chOff x="-425532" y="4710612"/>
              <a:chExt cx="5576155" cy="475468"/>
            </a:xfrm>
          </p:grpSpPr>
          <p:grpSp>
            <p:nvGrpSpPr>
              <p:cNvPr id="36" name="กลุ่ม 56"/>
              <p:cNvGrpSpPr/>
              <p:nvPr/>
            </p:nvGrpSpPr>
            <p:grpSpPr>
              <a:xfrm>
                <a:off x="-425532" y="4744286"/>
                <a:ext cx="3197332" cy="419753"/>
                <a:chOff x="-468560" y="4744285"/>
                <a:chExt cx="3197332" cy="419753"/>
              </a:xfrm>
            </p:grpSpPr>
            <p:sp>
              <p:nvSpPr>
                <p:cNvPr id="45"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6"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7" name="กลุ่ม 57"/>
              <p:cNvGrpSpPr/>
              <p:nvPr/>
            </p:nvGrpSpPr>
            <p:grpSpPr>
              <a:xfrm>
                <a:off x="2771800" y="4710612"/>
                <a:ext cx="2378823" cy="475468"/>
                <a:chOff x="3507388" y="4717424"/>
                <a:chExt cx="2378823" cy="475468"/>
              </a:xfrm>
            </p:grpSpPr>
            <p:grpSp>
              <p:nvGrpSpPr>
                <p:cNvPr id="38" name="กลุ่ม 63"/>
                <p:cNvGrpSpPr/>
                <p:nvPr/>
              </p:nvGrpSpPr>
              <p:grpSpPr>
                <a:xfrm>
                  <a:off x="4284268" y="4717424"/>
                  <a:ext cx="1601943" cy="405692"/>
                  <a:chOff x="6239008" y="4519859"/>
                  <a:chExt cx="1601943" cy="405692"/>
                </a:xfrm>
              </p:grpSpPr>
              <p:pic>
                <p:nvPicPr>
                  <p:cNvPr id="4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2" name="กลุ่ม 67"/>
                  <p:cNvGrpSpPr/>
                  <p:nvPr/>
                </p:nvGrpSpPr>
                <p:grpSpPr>
                  <a:xfrm>
                    <a:off x="6619048" y="4614121"/>
                    <a:ext cx="626890" cy="294323"/>
                    <a:chOff x="6589062" y="4638694"/>
                    <a:chExt cx="413122" cy="193959"/>
                  </a:xfrm>
                </p:grpSpPr>
                <p:pic>
                  <p:nvPicPr>
                    <p:cNvPr id="4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Tree>
    <p:extLst>
      <p:ext uri="{BB962C8B-B14F-4D97-AF65-F5344CB8AC3E}">
        <p14:creationId xmlns:p14="http://schemas.microsoft.com/office/powerpoint/2010/main" val="2468149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8" y="1354667"/>
            <a:ext cx="1791697" cy="857043"/>
          </a:xfrm>
          <a:solidFill>
            <a:schemeClr val="tx2">
              <a:lumMod val="20000"/>
              <a:lumOff val="80000"/>
            </a:schemeClr>
          </a:solidFill>
        </p:spPr>
        <p:txBody>
          <a:bodyPr>
            <a:normAutofit fontScale="90000"/>
          </a:bodyPr>
          <a:lstStyle/>
          <a:p>
            <a:r>
              <a:rPr lang="th-TH" sz="3000" b="1" dirty="0" smtClean="0">
                <a:solidFill>
                  <a:srgbClr val="FF0000"/>
                </a:solidFill>
                <a:latin typeface="Chulabhorn Likit Text" panose="00000500000000000000" pitchFamily="50" charset="-34"/>
                <a:cs typeface="Chulabhorn Likit Text" panose="00000500000000000000" pitchFamily="50" charset="-34"/>
              </a:rPr>
              <a:t>การ</a:t>
            </a:r>
            <a:r>
              <a:rPr lang="th-TH" sz="3000" b="1" dirty="0">
                <a:solidFill>
                  <a:srgbClr val="FF0000"/>
                </a:solidFill>
                <a:latin typeface="Chulabhorn Likit Text" panose="00000500000000000000" pitchFamily="50" charset="-34"/>
                <a:cs typeface="Chulabhorn Likit Text" panose="00000500000000000000" pitchFamily="50" charset="-34"/>
              </a:rPr>
              <a:t>ปฏิบัติ</a:t>
            </a:r>
            <a:endParaRPr lang="th-TH" dirty="0">
              <a:solidFill>
                <a:schemeClr val="bg1">
                  <a:lumMod val="50000"/>
                </a:schemeClr>
              </a:solidFill>
            </a:endParaRPr>
          </a:p>
        </p:txBody>
      </p:sp>
      <p:sp>
        <p:nvSpPr>
          <p:cNvPr id="5" name="Title 1"/>
          <p:cNvSpPr txBox="1">
            <a:spLocks/>
          </p:cNvSpPr>
          <p:nvPr/>
        </p:nvSpPr>
        <p:spPr>
          <a:xfrm>
            <a:off x="336454" y="3630239"/>
            <a:ext cx="8350348" cy="1089187"/>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thaiDist"/>
            <a:r>
              <a:rPr lang="th-TH" sz="1800" b="1" dirty="0">
                <a:latin typeface="Chulabhorn Likit Text Light" panose="00000400000000000000" pitchFamily="50" charset="-34"/>
                <a:cs typeface="Chulabhorn Likit Text Light" panose="00000400000000000000" pitchFamily="50" charset="-34"/>
              </a:rPr>
              <a:t>  2) ให้สำนักงานพัฒนาชุมชนจังหวัด... </a:t>
            </a:r>
            <a:r>
              <a:rPr lang="th-TH" sz="1800" b="1" dirty="0">
                <a:solidFill>
                  <a:srgbClr val="FF0000"/>
                </a:solidFill>
                <a:latin typeface="Chulabhorn Likit Text Light" panose="00000400000000000000" pitchFamily="50" charset="-34"/>
                <a:cs typeface="Chulabhorn Likit Text Light" panose="00000400000000000000" pitchFamily="50" charset="-34"/>
              </a:rPr>
              <a:t>โอนขายบิลเงิน </a:t>
            </a:r>
            <a:r>
              <a:rPr lang="th-TH" sz="1800" b="1" u="sng" dirty="0">
                <a:solidFill>
                  <a:srgbClr val="FF0000"/>
                </a:solidFill>
                <a:latin typeface="Chulabhorn Likit Text Light" panose="00000400000000000000" pitchFamily="50" charset="-34"/>
                <a:cs typeface="Chulabhorn Likit Text Light" panose="00000400000000000000" pitchFamily="50" charset="-34"/>
              </a:rPr>
              <a:t>ตามข้อ 1) </a:t>
            </a:r>
            <a:r>
              <a:rPr lang="th-TH" sz="1800" b="1" dirty="0">
                <a:solidFill>
                  <a:srgbClr val="FF0000"/>
                </a:solidFill>
                <a:latin typeface="Chulabhorn Likit Text Light" panose="00000400000000000000" pitchFamily="50" charset="-34"/>
                <a:cs typeface="Chulabhorn Likit Text Light" panose="00000400000000000000" pitchFamily="50" charset="-34"/>
              </a:rPr>
              <a:t>คืนเข้าบัญชีเงินฝากคลัง</a:t>
            </a:r>
            <a:br>
              <a:rPr lang="th-TH" sz="1800" b="1" dirty="0">
                <a:solidFill>
                  <a:srgbClr val="FF0000"/>
                </a:solidFill>
                <a:latin typeface="Chulabhorn Likit Text Light" panose="00000400000000000000" pitchFamily="50" charset="-34"/>
                <a:cs typeface="Chulabhorn Likit Text Light" panose="00000400000000000000" pitchFamily="50" charset="-34"/>
              </a:rPr>
            </a:br>
            <a:r>
              <a:rPr lang="th-TH" sz="1800" b="1" dirty="0">
                <a:solidFill>
                  <a:srgbClr val="FF0000"/>
                </a:solidFill>
                <a:latin typeface="Chulabhorn Likit Text Light" panose="00000400000000000000" pitchFamily="50" charset="-34"/>
                <a:cs typeface="Chulabhorn Likit Text Light" panose="00000400000000000000" pitchFamily="50" charset="-34"/>
              </a:rPr>
              <a:t>      กองทุนพัฒนาบทบาทสตรี </a:t>
            </a:r>
            <a:r>
              <a:rPr lang="th-TH" sz="1800" b="1" dirty="0">
                <a:latin typeface="Chulabhorn Likit Text Light" panose="00000400000000000000" pitchFamily="50" charset="-34"/>
                <a:cs typeface="Chulabhorn Likit Text Light" panose="00000400000000000000" pitchFamily="50" charset="-34"/>
              </a:rPr>
              <a:t>กรมการพัฒนาชุมชน (รหัสบัญชี </a:t>
            </a:r>
            <a:r>
              <a:rPr lang="th-TH" sz="1800" dirty="0">
                <a:latin typeface="Chulabhorn Likit Text Light" panose="00000400000000000000" pitchFamily="50" charset="-34"/>
                <a:cs typeface="Chulabhorn Likit Text Light" panose="00000400000000000000" pitchFamily="50" charset="-34"/>
              </a:rPr>
              <a:t>0983) </a:t>
            </a:r>
            <a:r>
              <a:rPr lang="th-TH" sz="1800" b="1" dirty="0">
                <a:latin typeface="Chulabhorn Likit Text Light๙" panose="00000400000000000000" pitchFamily="2" charset="-34"/>
                <a:cs typeface="Chulabhorn Likit Text Light๙" panose="00000400000000000000" pitchFamily="2" charset="-34"/>
              </a:rPr>
              <a:t>พร้อมรายงาน</a:t>
            </a:r>
            <a:br>
              <a:rPr lang="th-TH" sz="1800" b="1" dirty="0">
                <a:latin typeface="Chulabhorn Likit Text Light๙" panose="00000400000000000000" pitchFamily="2" charset="-34"/>
                <a:cs typeface="Chulabhorn Likit Text Light๙" panose="00000400000000000000" pitchFamily="2" charset="-34"/>
              </a:rPr>
            </a:br>
            <a:r>
              <a:rPr lang="th-TH" sz="1800" b="1" dirty="0">
                <a:latin typeface="Chulabhorn Likit Text Light๙" panose="00000400000000000000" pitchFamily="2" charset="-34"/>
                <a:cs typeface="Chulabhorn Likit Text Light๙" panose="00000400000000000000" pitchFamily="2" charset="-34"/>
              </a:rPr>
              <a:t>      รายละเอียดการโอนขายบิลกลับคืนให้กองทุนพัฒนาบทบาทสตรี </a:t>
            </a:r>
            <a:r>
              <a:rPr lang="th-TH" sz="1800" b="1" u="sng" dirty="0">
                <a:solidFill>
                  <a:srgbClr val="FF0000"/>
                </a:solidFill>
                <a:latin typeface="Chulabhorn Likit Text Light" panose="00000400000000000000" pitchFamily="50" charset="-34"/>
                <a:cs typeface="Chulabhorn Likit Text Light" panose="00000400000000000000" pitchFamily="50" charset="-34"/>
              </a:rPr>
              <a:t>ภายใน 7 วันนับจาก</a:t>
            </a:r>
            <a:br>
              <a:rPr lang="th-TH" sz="1800" b="1" u="sng" dirty="0">
                <a:solidFill>
                  <a:srgbClr val="FF0000"/>
                </a:solidFill>
                <a:latin typeface="Chulabhorn Likit Text Light" panose="00000400000000000000" pitchFamily="50" charset="-34"/>
                <a:cs typeface="Chulabhorn Likit Text Light" panose="00000400000000000000" pitchFamily="50" charset="-34"/>
              </a:rPr>
            </a:br>
            <a:r>
              <a:rPr lang="th-TH" sz="1800" b="1" dirty="0">
                <a:solidFill>
                  <a:srgbClr val="FF0000"/>
                </a:solidFill>
                <a:latin typeface="Chulabhorn Likit Text Light" panose="00000400000000000000" pitchFamily="50" charset="-34"/>
                <a:cs typeface="Chulabhorn Likit Text Light" panose="00000400000000000000" pitchFamily="50" charset="-34"/>
              </a:rPr>
              <a:t>      </a:t>
            </a:r>
            <a:r>
              <a:rPr lang="th-TH" sz="1800" b="1" u="sng" dirty="0">
                <a:solidFill>
                  <a:srgbClr val="FF0000"/>
                </a:solidFill>
                <a:latin typeface="Chulabhorn Likit Text Light" panose="00000400000000000000" pitchFamily="50" charset="-34"/>
                <a:cs typeface="Chulabhorn Likit Text Light" panose="00000400000000000000" pitchFamily="50" charset="-34"/>
              </a:rPr>
              <a:t>วันสิ้นปีบัญชี</a:t>
            </a:r>
          </a:p>
        </p:txBody>
      </p:sp>
      <p:sp>
        <p:nvSpPr>
          <p:cNvPr id="6" name="Title 1"/>
          <p:cNvSpPr txBox="1">
            <a:spLocks/>
          </p:cNvSpPr>
          <p:nvPr/>
        </p:nvSpPr>
        <p:spPr>
          <a:xfrm>
            <a:off x="-759236" y="146174"/>
            <a:ext cx="8920634" cy="1397000"/>
          </a:xfrm>
          <a:prstGeom prst="rect">
            <a:avLst/>
          </a:prstGeom>
          <a:noFill/>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2700" b="1" dirty="0">
                <a:solidFill>
                  <a:srgbClr val="0070C0"/>
                </a:solidFill>
                <a:latin typeface="Chulabhorn Likit Text" panose="00000500000000000000" pitchFamily="50" charset="-34"/>
                <a:cs typeface="Chulabhorn Likit Text" panose="00000500000000000000" pitchFamily="50" charset="-34"/>
              </a:rPr>
              <a:t>การโอนขายบิลคืนกลับกองทุนพัฒนาบทบาทสตรี </a:t>
            </a:r>
            <a:br>
              <a:rPr lang="th-TH" sz="2700" b="1" dirty="0">
                <a:solidFill>
                  <a:srgbClr val="0070C0"/>
                </a:solidFill>
                <a:latin typeface="Chulabhorn Likit Text" panose="00000500000000000000" pitchFamily="50" charset="-34"/>
                <a:cs typeface="Chulabhorn Likit Text" panose="00000500000000000000" pitchFamily="50" charset="-34"/>
              </a:rPr>
            </a:br>
            <a:r>
              <a:rPr lang="th-TH" sz="2700" b="1" dirty="0">
                <a:solidFill>
                  <a:srgbClr val="0070C0"/>
                </a:solidFill>
                <a:latin typeface="Chulabhorn Likit Text" panose="00000500000000000000" pitchFamily="50" charset="-34"/>
                <a:cs typeface="Chulabhorn Likit Text" panose="00000500000000000000" pitchFamily="50" charset="-34"/>
              </a:rPr>
              <a:t>    สำหรับ สพจ. และ อกส.จ.</a:t>
            </a:r>
            <a:endParaRPr lang="th-TH" sz="4050" dirty="0">
              <a:solidFill>
                <a:schemeClr val="bg1">
                  <a:lumMod val="50000"/>
                </a:schemeClr>
              </a:solidFill>
            </a:endParaRPr>
          </a:p>
        </p:txBody>
      </p:sp>
      <p:sp>
        <p:nvSpPr>
          <p:cNvPr id="7" name="Title 1"/>
          <p:cNvSpPr txBox="1">
            <a:spLocks/>
          </p:cNvSpPr>
          <p:nvPr/>
        </p:nvSpPr>
        <p:spPr>
          <a:xfrm>
            <a:off x="423335" y="2891085"/>
            <a:ext cx="8263467" cy="671009"/>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thaiDist"/>
            <a:r>
              <a:rPr lang="th-TH" sz="1800" b="1" dirty="0">
                <a:latin typeface="Chulabhorn Likit Text" panose="00000500000000000000" pitchFamily="50" charset="-34"/>
                <a:cs typeface="Chulabhorn Likit Text" panose="00000500000000000000" pitchFamily="50" charset="-34"/>
              </a:rPr>
              <a:t/>
            </a:r>
            <a:br>
              <a:rPr lang="th-TH" sz="1800" b="1" dirty="0">
                <a:latin typeface="Chulabhorn Likit Text" panose="00000500000000000000" pitchFamily="50" charset="-34"/>
                <a:cs typeface="Chulabhorn Likit Text" panose="00000500000000000000" pitchFamily="50" charset="-34"/>
              </a:rPr>
            </a:br>
            <a:r>
              <a:rPr lang="th-TH" sz="1800" b="1" dirty="0">
                <a:latin typeface="Chulabhorn Likit Text" panose="00000500000000000000" pitchFamily="50" charset="-34"/>
                <a:cs typeface="Chulabhorn Likit Text" panose="00000500000000000000" pitchFamily="50" charset="-34"/>
              </a:rPr>
              <a:t> 1) </a:t>
            </a:r>
            <a:r>
              <a:rPr lang="th-TH" sz="1800" dirty="0">
                <a:latin typeface="Chulabhorn Likit Text" panose="00000500000000000000" pitchFamily="50" charset="-34"/>
                <a:cs typeface="Chulabhorn Likit Text" panose="00000500000000000000" pitchFamily="50" charset="-34"/>
              </a:rPr>
              <a:t>ให้ อกส.จ.</a:t>
            </a:r>
            <a:r>
              <a:rPr lang="th-TH" sz="1800" b="1" dirty="0">
                <a:latin typeface="Chulabhorn Likit Text" panose="00000500000000000000" pitchFamily="50" charset="-34"/>
                <a:cs typeface="Chulabhorn Likit Text" panose="00000500000000000000" pitchFamily="50" charset="-34"/>
              </a:rPr>
              <a:t> </a:t>
            </a:r>
            <a:r>
              <a:rPr lang="th-TH" sz="1800" dirty="0">
                <a:latin typeface="Chulabhorn Likit Text" panose="00000500000000000000" pitchFamily="50" charset="-34"/>
                <a:cs typeface="Chulabhorn Likit Text" panose="00000500000000000000" pitchFamily="50" charset="-34"/>
              </a:rPr>
              <a:t>ส่งคืนเงินทั้งหมดจากการรับชำระจากสมาชิกกองทุนฯ และเงินรายได้อื่น</a:t>
            </a:r>
            <a:r>
              <a:rPr lang="th-TH" sz="1800" b="1" dirty="0">
                <a:latin typeface="Chulabhorn Likit Text" panose="00000500000000000000" pitchFamily="50" charset="-34"/>
                <a:cs typeface="Chulabhorn Likit Text" panose="00000500000000000000" pitchFamily="50" charset="-34"/>
              </a:rPr>
              <a:t> </a:t>
            </a:r>
            <a:br>
              <a:rPr lang="th-TH" sz="1800" b="1" dirty="0">
                <a:latin typeface="Chulabhorn Likit Text" panose="00000500000000000000" pitchFamily="50" charset="-34"/>
                <a:cs typeface="Chulabhorn Likit Text" panose="00000500000000000000" pitchFamily="50" charset="-34"/>
              </a:rPr>
            </a:br>
            <a:r>
              <a:rPr lang="th-TH" sz="1800" b="1" dirty="0">
                <a:latin typeface="Chulabhorn Likit Text" panose="00000500000000000000" pitchFamily="50" charset="-34"/>
                <a:cs typeface="Chulabhorn Likit Text" panose="00000500000000000000" pitchFamily="50" charset="-34"/>
              </a:rPr>
              <a:t>      </a:t>
            </a:r>
            <a:r>
              <a:rPr lang="th-TH" sz="1800" b="1" dirty="0">
                <a:solidFill>
                  <a:srgbClr val="FF0000"/>
                </a:solidFill>
                <a:latin typeface="Chulabhorn Likit Text" panose="00000500000000000000" pitchFamily="50" charset="-34"/>
                <a:cs typeface="Chulabhorn Likit Text" panose="00000500000000000000" pitchFamily="50" charset="-34"/>
              </a:rPr>
              <a:t>ในบัญชีเงินฝากธนาคารประเภทออมทรัพย์ และประเภทกระแสรายวัน </a:t>
            </a:r>
            <a:br>
              <a:rPr lang="th-TH" sz="1800" b="1" dirty="0">
                <a:solidFill>
                  <a:srgbClr val="FF0000"/>
                </a:solidFill>
                <a:latin typeface="Chulabhorn Likit Text" panose="00000500000000000000" pitchFamily="50" charset="-34"/>
                <a:cs typeface="Chulabhorn Likit Text" panose="00000500000000000000" pitchFamily="50" charset="-34"/>
              </a:rPr>
            </a:br>
            <a:r>
              <a:rPr lang="th-TH" sz="1800" b="1" dirty="0">
                <a:solidFill>
                  <a:srgbClr val="FF0000"/>
                </a:solidFill>
                <a:latin typeface="Chulabhorn Likit Text" panose="00000500000000000000" pitchFamily="50" charset="-34"/>
                <a:cs typeface="Chulabhorn Likit Text" panose="00000500000000000000" pitchFamily="50" charset="-34"/>
              </a:rPr>
              <a:t>      </a:t>
            </a:r>
            <a:r>
              <a:rPr lang="th-TH" sz="1800" b="1" u="sng" dirty="0">
                <a:solidFill>
                  <a:srgbClr val="FF0000"/>
                </a:solidFill>
                <a:latin typeface="Chulabhorn Likit Text" panose="00000500000000000000" pitchFamily="50" charset="-34"/>
                <a:cs typeface="Chulabhorn Likit Text" panose="00000500000000000000" pitchFamily="50" charset="-34"/>
              </a:rPr>
              <a:t>ณ วันที่ 30 ก.ย. 65 </a:t>
            </a:r>
            <a:r>
              <a:rPr lang="th-TH" sz="1800" dirty="0">
                <a:latin typeface="Chulabhorn Likit Text" panose="00000500000000000000" pitchFamily="50" charset="-34"/>
                <a:cs typeface="Chulabhorn Likit Text" panose="00000500000000000000" pitchFamily="50" charset="-34"/>
              </a:rPr>
              <a:t>เข้าบัญชีเงินฝากกองคลัง (รหัสบัญชี 10962) </a:t>
            </a:r>
            <a:br>
              <a:rPr lang="th-TH" sz="1800" dirty="0">
                <a:latin typeface="Chulabhorn Likit Text" panose="00000500000000000000" pitchFamily="50" charset="-34"/>
                <a:cs typeface="Chulabhorn Likit Text" panose="00000500000000000000" pitchFamily="50" charset="-34"/>
              </a:rPr>
            </a:br>
            <a:r>
              <a:rPr lang="th-TH" sz="1800" dirty="0">
                <a:latin typeface="Chulabhorn Likit Text" panose="00000500000000000000" pitchFamily="50" charset="-34"/>
                <a:cs typeface="Chulabhorn Likit Text" panose="00000500000000000000" pitchFamily="50" charset="-34"/>
              </a:rPr>
              <a:t>      พร้อมจัดทำทะเบียนคุมเงินการรับ-จ่ายเงินฝากธนาคาร กองทุนพัฒนาบทบาทสตรี </a:t>
            </a:r>
            <a:br>
              <a:rPr lang="th-TH" sz="1800" dirty="0">
                <a:latin typeface="Chulabhorn Likit Text" panose="00000500000000000000" pitchFamily="50" charset="-34"/>
                <a:cs typeface="Chulabhorn Likit Text" panose="00000500000000000000" pitchFamily="50" charset="-34"/>
              </a:rPr>
            </a:br>
            <a:r>
              <a:rPr lang="th-TH" sz="1800" dirty="0">
                <a:latin typeface="Chulabhorn Likit Text" panose="00000500000000000000" pitchFamily="50" charset="-34"/>
                <a:cs typeface="Chulabhorn Likit Text" panose="00000500000000000000" pitchFamily="50" charset="-34"/>
              </a:rPr>
              <a:t>      </a:t>
            </a:r>
            <a:r>
              <a:rPr lang="th-TH" sz="1800" u="sng" dirty="0">
                <a:solidFill>
                  <a:srgbClr val="FF0000"/>
                </a:solidFill>
                <a:latin typeface="Chulabhorn Likit Text" panose="00000500000000000000" pitchFamily="50" charset="-34"/>
                <a:cs typeface="Chulabhorn Likit Text" panose="00000500000000000000" pitchFamily="50" charset="-34"/>
              </a:rPr>
              <a:t>ภายใน 7 วันนับจากวันสิ้นปีบัญชี</a:t>
            </a:r>
          </a:p>
        </p:txBody>
      </p:sp>
      <p:pic>
        <p:nvPicPr>
          <p:cNvPr id="2050" name="Picture 2" descr="Woman working multitask activ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832" y="621285"/>
            <a:ext cx="1499129" cy="1499129"/>
          </a:xfrm>
          <a:prstGeom prst="rect">
            <a:avLst/>
          </a:prstGeom>
          <a:noFill/>
          <a:extLst>
            <a:ext uri="{909E8E84-426E-40DD-AFC4-6F175D3DCCD1}">
              <a14:hiddenFill xmlns:a14="http://schemas.microsoft.com/office/drawing/2010/main">
                <a:solidFill>
                  <a:srgbClr val="FFFFFF"/>
                </a:solidFill>
              </a14:hiddenFill>
            </a:ext>
          </a:extLst>
        </p:spPr>
      </p:pic>
      <p:sp>
        <p:nvSpPr>
          <p:cNvPr id="8" name="Striped Right Arrow 7"/>
          <p:cNvSpPr/>
          <p:nvPr/>
        </p:nvSpPr>
        <p:spPr>
          <a:xfrm>
            <a:off x="6273800" y="4631266"/>
            <a:ext cx="2289582" cy="51223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100" dirty="0">
                <a:solidFill>
                  <a:srgbClr val="FF0000"/>
                </a:solidFill>
                <a:latin typeface="Chulabhorn Likit Text Light" panose="00000400000000000000" pitchFamily="50" charset="-34"/>
                <a:cs typeface="Chulabhorn Likit Text Light" panose="00000400000000000000" pitchFamily="50" charset="-34"/>
              </a:rPr>
              <a:t>คลิ๊กไฟล์แนบ</a:t>
            </a:r>
          </a:p>
        </p:txBody>
      </p:sp>
      <p:grpSp>
        <p:nvGrpSpPr>
          <p:cNvPr id="44" name="กลุ่ม 53"/>
          <p:cNvGrpSpPr/>
          <p:nvPr/>
        </p:nvGrpSpPr>
        <p:grpSpPr>
          <a:xfrm>
            <a:off x="-108520" y="4719426"/>
            <a:ext cx="5576155" cy="483847"/>
            <a:chOff x="-425532" y="4710612"/>
            <a:chExt cx="5576155" cy="483846"/>
          </a:xfrm>
        </p:grpSpPr>
        <p:grpSp>
          <p:nvGrpSpPr>
            <p:cNvPr id="45" name="กลุ่ม 54"/>
            <p:cNvGrpSpPr/>
            <p:nvPr/>
          </p:nvGrpSpPr>
          <p:grpSpPr>
            <a:xfrm>
              <a:off x="-425532" y="4710612"/>
              <a:ext cx="5576155" cy="475468"/>
              <a:chOff x="-425532" y="4710612"/>
              <a:chExt cx="5576155" cy="475468"/>
            </a:xfrm>
          </p:grpSpPr>
          <p:grpSp>
            <p:nvGrpSpPr>
              <p:cNvPr id="47" name="กลุ่ม 56"/>
              <p:cNvGrpSpPr/>
              <p:nvPr/>
            </p:nvGrpSpPr>
            <p:grpSpPr>
              <a:xfrm>
                <a:off x="-425532" y="4744286"/>
                <a:ext cx="3197332" cy="419753"/>
                <a:chOff x="-468560" y="4744285"/>
                <a:chExt cx="3197332" cy="419753"/>
              </a:xfrm>
            </p:grpSpPr>
            <p:sp>
              <p:nvSpPr>
                <p:cNvPr id="56"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7"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8" name="กลุ่ม 57"/>
              <p:cNvGrpSpPr/>
              <p:nvPr/>
            </p:nvGrpSpPr>
            <p:grpSpPr>
              <a:xfrm>
                <a:off x="2771800" y="4710612"/>
                <a:ext cx="2378823" cy="475468"/>
                <a:chOff x="3507388" y="4717424"/>
                <a:chExt cx="2378823" cy="475468"/>
              </a:xfrm>
            </p:grpSpPr>
            <p:grpSp>
              <p:nvGrpSpPr>
                <p:cNvPr id="49" name="กลุ่ม 63"/>
                <p:cNvGrpSpPr/>
                <p:nvPr/>
              </p:nvGrpSpPr>
              <p:grpSpPr>
                <a:xfrm>
                  <a:off x="4284268" y="4717424"/>
                  <a:ext cx="1601943" cy="405692"/>
                  <a:chOff x="6239008" y="4519859"/>
                  <a:chExt cx="1601943" cy="405692"/>
                </a:xfrm>
              </p:grpSpPr>
              <p:pic>
                <p:nvPicPr>
                  <p:cNvPr id="5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52"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53" name="กลุ่ม 67"/>
                  <p:cNvGrpSpPr/>
                  <p:nvPr/>
                </p:nvGrpSpPr>
                <p:grpSpPr>
                  <a:xfrm>
                    <a:off x="6619048" y="4614121"/>
                    <a:ext cx="626890" cy="294323"/>
                    <a:chOff x="6589062" y="4638694"/>
                    <a:chExt cx="413122" cy="193959"/>
                  </a:xfrm>
                </p:grpSpPr>
                <p:pic>
                  <p:nvPicPr>
                    <p:cNvPr id="54"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5"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5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58" name="Group 70"/>
          <p:cNvGrpSpPr/>
          <p:nvPr/>
        </p:nvGrpSpPr>
        <p:grpSpPr>
          <a:xfrm>
            <a:off x="-17686" y="-203698"/>
            <a:ext cx="9184298" cy="1266725"/>
            <a:chOff x="-23581" y="-271597"/>
            <a:chExt cx="10193050" cy="1541268"/>
          </a:xfrm>
        </p:grpSpPr>
        <p:grpSp>
          <p:nvGrpSpPr>
            <p:cNvPr id="59"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64"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6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66"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6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60"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61"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2"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6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Tree>
    <p:extLst>
      <p:ext uri="{BB962C8B-B14F-4D97-AF65-F5344CB8AC3E}">
        <p14:creationId xmlns:p14="http://schemas.microsoft.com/office/powerpoint/2010/main" val="13268421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 y="321734"/>
            <a:ext cx="3200399" cy="770467"/>
          </a:xfrm>
          <a:prstGeom prst="homePlat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3" name="Content Placeholder 2"/>
          <p:cNvSpPr>
            <a:spLocks noGrp="1"/>
          </p:cNvSpPr>
          <p:nvPr>
            <p:ph idx="1"/>
          </p:nvPr>
        </p:nvSpPr>
        <p:spPr>
          <a:xfrm>
            <a:off x="-17686" y="1125283"/>
            <a:ext cx="9144000" cy="3875484"/>
          </a:xfrm>
          <a:solidFill>
            <a:schemeClr val="accent4">
              <a:lumMod val="20000"/>
              <a:lumOff val="80000"/>
            </a:schemeClr>
          </a:solidFill>
        </p:spPr>
        <p:txBody>
          <a:bodyPr>
            <a:normAutofit fontScale="62500" lnSpcReduction="20000"/>
          </a:bodyPr>
          <a:lstStyle/>
          <a:p>
            <a:pPr lvl="1"/>
            <a:endParaRPr lang="th-TH" dirty="0" smtClean="0">
              <a:latin typeface="Chulabhorn Likit Text Light" panose="00000400000000000000" pitchFamily="50" charset="-34"/>
              <a:cs typeface="Chulabhorn Likit Text Light" panose="00000400000000000000" pitchFamily="50" charset="-34"/>
            </a:endParaRPr>
          </a:p>
          <a:p>
            <a:pPr marL="342900" lvl="1" indent="0">
              <a:buNone/>
            </a:pPr>
            <a:r>
              <a:rPr lang="th-TH" b="1" dirty="0" smtClean="0">
                <a:ea typeface="Times New Roman" panose="02020603050405020304" pitchFamily="18" charset="0"/>
                <a:cs typeface="Chulabhorn Likit Text Light๙" panose="00000400000000000000" pitchFamily="2" charset="-34"/>
              </a:rPr>
              <a:t>1. ให้</a:t>
            </a:r>
            <a:r>
              <a:rPr lang="th-TH" b="1" dirty="0">
                <a:ea typeface="Times New Roman" panose="02020603050405020304" pitchFamily="18" charset="0"/>
                <a:cs typeface="Chulabhorn Likit Text Light๙" panose="00000400000000000000" pitchFamily="2" charset="-34"/>
              </a:rPr>
              <a:t>จังหวัดที่ยังไม่ได้โอนขาย</a:t>
            </a:r>
            <a:r>
              <a:rPr lang="th-TH" b="1" dirty="0" smtClean="0">
                <a:ea typeface="Times New Roman" panose="02020603050405020304" pitchFamily="18" charset="0"/>
                <a:cs typeface="Chulabhorn Likit Text Light๙" panose="00000400000000000000" pitchFamily="2" charset="-34"/>
              </a:rPr>
              <a:t>บิลเงินรับ</a:t>
            </a:r>
            <a:r>
              <a:rPr lang="th-TH" b="1" dirty="0">
                <a:ea typeface="Times New Roman" panose="02020603050405020304" pitchFamily="18" charset="0"/>
                <a:cs typeface="Chulabhorn Likit Text Light๙" panose="00000400000000000000" pitchFamily="2" charset="-34"/>
              </a:rPr>
              <a:t>ชำระหนี้จาก</a:t>
            </a:r>
            <a:r>
              <a:rPr lang="th-TH" b="1" dirty="0" smtClean="0">
                <a:ea typeface="Times New Roman" panose="02020603050405020304" pitchFamily="18" charset="0"/>
                <a:cs typeface="Chulabhorn Likit Text Light๙" panose="00000400000000000000" pitchFamily="2" charset="-34"/>
              </a:rPr>
              <a:t>สมาชิกในบัญชีเงิน</a:t>
            </a:r>
            <a:r>
              <a:rPr lang="th-TH" b="1" dirty="0">
                <a:ea typeface="Times New Roman" panose="02020603050405020304" pitchFamily="18" charset="0"/>
                <a:cs typeface="Chulabhorn Likit Text Light๙" panose="00000400000000000000" pitchFamily="2" charset="-34"/>
              </a:rPr>
              <a:t>ฝากธนาคาร 3 ธนาคาร </a:t>
            </a:r>
            <a:r>
              <a:rPr lang="th-TH" b="1" dirty="0" smtClean="0">
                <a:ea typeface="Times New Roman" panose="02020603050405020304" pitchFamily="18" charset="0"/>
                <a:cs typeface="Chulabhorn Likit Text Light๙" panose="00000400000000000000" pitchFamily="2" charset="-34"/>
              </a:rPr>
              <a:t/>
            </a:r>
            <a:br>
              <a:rPr lang="th-TH" b="1" dirty="0" smtClean="0">
                <a:ea typeface="Times New Roman" panose="02020603050405020304" pitchFamily="18" charset="0"/>
                <a:cs typeface="Chulabhorn Likit Text Light๙" panose="00000400000000000000" pitchFamily="2" charset="-34"/>
              </a:rPr>
            </a:br>
            <a:r>
              <a:rPr lang="th-TH" b="1" dirty="0" smtClean="0">
                <a:ea typeface="Times New Roman" panose="02020603050405020304" pitchFamily="18" charset="0"/>
                <a:cs typeface="Chulabhorn Likit Text Light๙" panose="00000400000000000000" pitchFamily="2" charset="-34"/>
              </a:rPr>
              <a:t>    คงเหลือ ณ วันที่ 30 กันยายน 2565 คืน</a:t>
            </a:r>
            <a:r>
              <a:rPr lang="th-TH" b="1" dirty="0">
                <a:ea typeface="Times New Roman" panose="02020603050405020304" pitchFamily="18" charset="0"/>
                <a:cs typeface="Chulabhorn Likit Text Light๙" panose="00000400000000000000" pitchFamily="2" charset="-34"/>
              </a:rPr>
              <a:t>กลับกองทุนพัฒนาบทบาทสตรี </a:t>
            </a:r>
            <a:r>
              <a:rPr lang="th-TH" b="1" dirty="0">
                <a:solidFill>
                  <a:srgbClr val="FF0000"/>
                </a:solidFill>
                <a:ea typeface="Times New Roman" panose="02020603050405020304" pitchFamily="18" charset="0"/>
                <a:cs typeface="Chulabhorn Likit Text Light๙" panose="00000400000000000000" pitchFamily="2" charset="-34"/>
              </a:rPr>
              <a:t>ภายในวันที่ 7 </a:t>
            </a:r>
            <a:r>
              <a:rPr lang="th-TH" b="1" dirty="0" smtClean="0">
                <a:solidFill>
                  <a:srgbClr val="FF0000"/>
                </a:solidFill>
                <a:ea typeface="Times New Roman" panose="02020603050405020304" pitchFamily="18" charset="0"/>
                <a:cs typeface="Chulabhorn Likit Text Light๙" panose="00000400000000000000" pitchFamily="2" charset="-34"/>
              </a:rPr>
              <a:t/>
            </a:r>
            <a:br>
              <a:rPr lang="th-TH" b="1" dirty="0" smtClean="0">
                <a:solidFill>
                  <a:srgbClr val="FF0000"/>
                </a:solidFill>
                <a:ea typeface="Times New Roman" panose="02020603050405020304" pitchFamily="18" charset="0"/>
                <a:cs typeface="Chulabhorn Likit Text Light๙" panose="00000400000000000000" pitchFamily="2" charset="-34"/>
              </a:rPr>
            </a:br>
            <a:r>
              <a:rPr lang="th-TH" b="1" dirty="0" smtClean="0">
                <a:solidFill>
                  <a:srgbClr val="FF0000"/>
                </a:solidFill>
                <a:ea typeface="Times New Roman" panose="02020603050405020304" pitchFamily="18" charset="0"/>
                <a:cs typeface="Chulabhorn Likit Text Light๙" panose="00000400000000000000" pitchFamily="2" charset="-34"/>
              </a:rPr>
              <a:t>    พฤศจิกายน 2565</a:t>
            </a:r>
          </a:p>
          <a:p>
            <a:pPr marL="685800" lvl="1" indent="-342900">
              <a:buAutoNum type="arabicPeriod"/>
            </a:pPr>
            <a:endParaRPr lang="th-TH" b="1" dirty="0">
              <a:cs typeface="Chulabhorn Likit Text Light๙" panose="00000400000000000000" pitchFamily="2" charset="-34"/>
            </a:endParaRPr>
          </a:p>
          <a:p>
            <a:pPr marL="342900" lvl="1" indent="0">
              <a:buNone/>
            </a:pPr>
            <a:r>
              <a:rPr lang="th-TH" dirty="0" smtClean="0">
                <a:latin typeface="Chulabhorn Likit Text" panose="00000500000000000000" pitchFamily="50" charset="-34"/>
                <a:cs typeface="Chulabhorn Likit Text" panose="00000500000000000000" pitchFamily="50" charset="-34"/>
              </a:rPr>
              <a:t>2. </a:t>
            </a:r>
            <a:r>
              <a:rPr lang="th-TH" b="1" u="sng" dirty="0" smtClean="0">
                <a:solidFill>
                  <a:srgbClr val="FF0000"/>
                </a:solidFill>
                <a:latin typeface="Chulabhorn Likit Text" panose="00000500000000000000" pitchFamily="50" charset="-34"/>
                <a:cs typeface="Chulabhorn Likit Text" panose="00000500000000000000" pitchFamily="50" charset="-34"/>
              </a:rPr>
              <a:t>ทุกสิ้นเดือน</a:t>
            </a:r>
            <a:r>
              <a:rPr lang="th-TH" dirty="0" smtClean="0">
                <a:latin typeface="Chulabhorn Likit Text" panose="00000500000000000000" pitchFamily="50" charset="-34"/>
                <a:cs typeface="Chulabhorn Likit Text" panose="00000500000000000000" pitchFamily="50" charset="-34"/>
              </a:rPr>
              <a:t> ให้ </a:t>
            </a:r>
            <a:r>
              <a:rPr lang="th-TH" dirty="0">
                <a:latin typeface="Chulabhorn Likit Text" panose="00000500000000000000" pitchFamily="50" charset="-34"/>
                <a:cs typeface="Chulabhorn Likit Text" panose="00000500000000000000" pitchFamily="50" charset="-34"/>
              </a:rPr>
              <a:t>อกส.จ.</a:t>
            </a:r>
            <a:r>
              <a:rPr lang="th-TH" b="1" dirty="0">
                <a:latin typeface="Chulabhorn Likit Text" panose="00000500000000000000" pitchFamily="50" charset="-34"/>
                <a:cs typeface="Chulabhorn Likit Text" panose="00000500000000000000" pitchFamily="50" charset="-34"/>
              </a:rPr>
              <a:t> </a:t>
            </a:r>
            <a:r>
              <a:rPr lang="th-TH" dirty="0">
                <a:latin typeface="Chulabhorn Likit Text" panose="00000500000000000000" pitchFamily="50" charset="-34"/>
                <a:cs typeface="Chulabhorn Likit Text" panose="00000500000000000000" pitchFamily="50" charset="-34"/>
              </a:rPr>
              <a:t>ส่งคืนเงินทั้งหมดจากการรับชำระจากสมาชิกกองทุนฯ และเงิน</a:t>
            </a:r>
            <a:r>
              <a:rPr lang="th-TH" dirty="0" smtClean="0">
                <a:latin typeface="Chulabhorn Likit Text" panose="00000500000000000000" pitchFamily="50" charset="-34"/>
                <a:cs typeface="Chulabhorn Likit Text" panose="00000500000000000000" pitchFamily="50" charset="-34"/>
              </a:rPr>
              <a:t>รายได้</a:t>
            </a:r>
            <a:br>
              <a:rPr lang="th-TH" dirty="0" smtClean="0">
                <a:latin typeface="Chulabhorn Likit Text" panose="00000500000000000000" pitchFamily="50" charset="-34"/>
                <a:cs typeface="Chulabhorn Likit Text" panose="00000500000000000000" pitchFamily="50" charset="-34"/>
              </a:rPr>
            </a:br>
            <a:r>
              <a:rPr lang="th-TH" dirty="0" smtClean="0">
                <a:latin typeface="Chulabhorn Likit Text" panose="00000500000000000000" pitchFamily="50" charset="-34"/>
                <a:cs typeface="Chulabhorn Likit Text" panose="00000500000000000000" pitchFamily="50" charset="-34"/>
              </a:rPr>
              <a:t>    อื่น</a:t>
            </a:r>
            <a:r>
              <a:rPr lang="th-TH" b="1" dirty="0" smtClean="0">
                <a:latin typeface="Chulabhorn Likit Text" panose="00000500000000000000" pitchFamily="50" charset="-34"/>
                <a:cs typeface="Chulabhorn Likit Text" panose="00000500000000000000" pitchFamily="50" charset="-34"/>
              </a:rPr>
              <a:t> </a:t>
            </a:r>
            <a:r>
              <a:rPr lang="th-TH" b="1" dirty="0" smtClean="0">
                <a:solidFill>
                  <a:srgbClr val="FF0000"/>
                </a:solidFill>
                <a:latin typeface="Chulabhorn Likit Text" panose="00000500000000000000" pitchFamily="50" charset="-34"/>
                <a:cs typeface="Chulabhorn Likit Text" panose="00000500000000000000" pitchFamily="50" charset="-34"/>
              </a:rPr>
              <a:t>ใน</a:t>
            </a:r>
            <a:r>
              <a:rPr lang="th-TH" b="1" dirty="0">
                <a:solidFill>
                  <a:srgbClr val="FF0000"/>
                </a:solidFill>
                <a:latin typeface="Chulabhorn Likit Text" panose="00000500000000000000" pitchFamily="50" charset="-34"/>
                <a:cs typeface="Chulabhorn Likit Text" panose="00000500000000000000" pitchFamily="50" charset="-34"/>
              </a:rPr>
              <a:t>บัญชีเงินฝากธนาคารประเภทออมทรัพย์ และประเภทกระแสรายวัน </a:t>
            </a:r>
            <a:r>
              <a:rPr lang="th-TH" dirty="0" smtClean="0">
                <a:latin typeface="Chulabhorn Likit Text" panose="00000500000000000000" pitchFamily="50" charset="-34"/>
                <a:cs typeface="Chulabhorn Likit Text" panose="00000500000000000000" pitchFamily="50" charset="-34"/>
              </a:rPr>
              <a:t>เข้าบัญชี</a:t>
            </a:r>
            <a:br>
              <a:rPr lang="th-TH" dirty="0" smtClean="0">
                <a:latin typeface="Chulabhorn Likit Text" panose="00000500000000000000" pitchFamily="50" charset="-34"/>
                <a:cs typeface="Chulabhorn Likit Text" panose="00000500000000000000" pitchFamily="50" charset="-34"/>
              </a:rPr>
            </a:br>
            <a:r>
              <a:rPr lang="th-TH" dirty="0" smtClean="0">
                <a:latin typeface="Chulabhorn Likit Text" panose="00000500000000000000" pitchFamily="50" charset="-34"/>
                <a:cs typeface="Chulabhorn Likit Text" panose="00000500000000000000" pitchFamily="50" charset="-34"/>
              </a:rPr>
              <a:t>   เงิน</a:t>
            </a:r>
            <a:r>
              <a:rPr lang="th-TH" dirty="0">
                <a:latin typeface="Chulabhorn Likit Text" panose="00000500000000000000" pitchFamily="50" charset="-34"/>
                <a:cs typeface="Chulabhorn Likit Text" panose="00000500000000000000" pitchFamily="50" charset="-34"/>
              </a:rPr>
              <a:t>ฝากกองคลัง (รหัสบัญชี 10962) </a:t>
            </a:r>
            <a:r>
              <a:rPr lang="th-TH" dirty="0" smtClean="0">
                <a:latin typeface="Chulabhorn Likit Text" panose="00000500000000000000" pitchFamily="50" charset="-34"/>
                <a:cs typeface="Chulabhorn Likit Text" panose="00000500000000000000" pitchFamily="50" charset="-34"/>
              </a:rPr>
              <a:t>พร้อม</a:t>
            </a:r>
            <a:r>
              <a:rPr lang="th-TH" dirty="0">
                <a:latin typeface="Chulabhorn Likit Text" panose="00000500000000000000" pitchFamily="50" charset="-34"/>
                <a:cs typeface="Chulabhorn Likit Text" panose="00000500000000000000" pitchFamily="50" charset="-34"/>
              </a:rPr>
              <a:t>จัดทำทะเบียนคุมเงินการรับ-</a:t>
            </a:r>
            <a:r>
              <a:rPr lang="th-TH" dirty="0" smtClean="0">
                <a:latin typeface="Chulabhorn Likit Text" panose="00000500000000000000" pitchFamily="50" charset="-34"/>
                <a:cs typeface="Chulabhorn Likit Text" panose="00000500000000000000" pitchFamily="50" charset="-34"/>
              </a:rPr>
              <a:t>จ่ายเงินฝาก</a:t>
            </a:r>
            <a:r>
              <a:rPr lang="th-TH" dirty="0">
                <a:latin typeface="Chulabhorn Likit Text" panose="00000500000000000000" pitchFamily="50" charset="-34"/>
                <a:cs typeface="Chulabhorn Likit Text" panose="00000500000000000000" pitchFamily="50" charset="-34"/>
              </a:rPr>
              <a:t>ธนาคาร </a:t>
            </a:r>
            <a:r>
              <a:rPr lang="th-TH" dirty="0" smtClean="0">
                <a:latin typeface="Chulabhorn Likit Text" panose="00000500000000000000" pitchFamily="50" charset="-34"/>
                <a:cs typeface="Chulabhorn Likit Text" panose="00000500000000000000" pitchFamily="50" charset="-34"/>
              </a:rPr>
              <a:t/>
            </a:r>
            <a:br>
              <a:rPr lang="th-TH" dirty="0" smtClean="0">
                <a:latin typeface="Chulabhorn Likit Text" panose="00000500000000000000" pitchFamily="50" charset="-34"/>
                <a:cs typeface="Chulabhorn Likit Text" panose="00000500000000000000" pitchFamily="50" charset="-34"/>
              </a:rPr>
            </a:br>
            <a:r>
              <a:rPr lang="th-TH" dirty="0" smtClean="0">
                <a:latin typeface="Chulabhorn Likit Text" panose="00000500000000000000" pitchFamily="50" charset="-34"/>
                <a:cs typeface="Chulabhorn Likit Text" panose="00000500000000000000" pitchFamily="50" charset="-34"/>
              </a:rPr>
              <a:t>   กองทุน</a:t>
            </a:r>
            <a:r>
              <a:rPr lang="th-TH" dirty="0">
                <a:latin typeface="Chulabhorn Likit Text" panose="00000500000000000000" pitchFamily="50" charset="-34"/>
                <a:cs typeface="Chulabhorn Likit Text" panose="00000500000000000000" pitchFamily="50" charset="-34"/>
              </a:rPr>
              <a:t>พัฒนาบทบาทสตรี </a:t>
            </a:r>
            <a:r>
              <a:rPr lang="th-TH" u="sng" dirty="0" smtClean="0">
                <a:solidFill>
                  <a:srgbClr val="FF0000"/>
                </a:solidFill>
                <a:latin typeface="Chulabhorn Likit Text" panose="00000500000000000000" pitchFamily="50" charset="-34"/>
                <a:cs typeface="Chulabhorn Likit Text" panose="00000500000000000000" pitchFamily="50" charset="-34"/>
              </a:rPr>
              <a:t>ส่งสำนักงานกองทุนพัฒนาบทบาทสตรี ภายในวันที่ 5 ของเดือน</a:t>
            </a:r>
            <a:br>
              <a:rPr lang="th-TH" u="sng" dirty="0" smtClean="0">
                <a:solidFill>
                  <a:srgbClr val="FF0000"/>
                </a:solidFill>
                <a:latin typeface="Chulabhorn Likit Text" panose="00000500000000000000" pitchFamily="50" charset="-34"/>
                <a:cs typeface="Chulabhorn Likit Text" panose="00000500000000000000" pitchFamily="50" charset="-34"/>
              </a:rPr>
            </a:br>
            <a:r>
              <a:rPr lang="th-TH" dirty="0" smtClean="0">
                <a:solidFill>
                  <a:srgbClr val="FF0000"/>
                </a:solidFill>
                <a:latin typeface="Chulabhorn Likit Text" panose="00000500000000000000" pitchFamily="50" charset="-34"/>
                <a:cs typeface="Chulabhorn Likit Text" panose="00000500000000000000" pitchFamily="50" charset="-34"/>
              </a:rPr>
              <a:t>   </a:t>
            </a:r>
            <a:r>
              <a:rPr lang="th-TH" u="sng" dirty="0" smtClean="0">
                <a:solidFill>
                  <a:srgbClr val="FF0000"/>
                </a:solidFill>
                <a:latin typeface="Chulabhorn Likit Text" panose="00000500000000000000" pitchFamily="50" charset="-34"/>
                <a:cs typeface="Chulabhorn Likit Text" panose="00000500000000000000" pitchFamily="50" charset="-34"/>
              </a:rPr>
              <a:t>ถัดไป</a:t>
            </a:r>
          </a:p>
          <a:p>
            <a:pPr marL="342900" lvl="1" indent="0">
              <a:buNone/>
            </a:pPr>
            <a:endParaRPr lang="th-TH" u="sng" dirty="0" smtClean="0">
              <a:solidFill>
                <a:srgbClr val="FF0000"/>
              </a:solidFill>
              <a:latin typeface="Chulabhorn Likit Text" panose="00000500000000000000" pitchFamily="50" charset="-34"/>
              <a:cs typeface="Chulabhorn Likit Text" panose="00000500000000000000" pitchFamily="50" charset="-34"/>
            </a:endParaRPr>
          </a:p>
          <a:p>
            <a:pPr marL="342900" lvl="1" indent="0">
              <a:buNone/>
            </a:pPr>
            <a:r>
              <a:rPr lang="th-TH" b="1" dirty="0" smtClean="0">
                <a:latin typeface="Chulabhorn Likit Text Light" panose="00000400000000000000" pitchFamily="50" charset="-34"/>
                <a:cs typeface="Chulabhorn Likit Text Light" panose="00000400000000000000" pitchFamily="50" charset="-34"/>
              </a:rPr>
              <a:t>3. </a:t>
            </a:r>
            <a:r>
              <a:rPr lang="th-TH" b="1" u="sng" dirty="0">
                <a:solidFill>
                  <a:srgbClr val="FF0000"/>
                </a:solidFill>
                <a:latin typeface="Chulabhorn Likit Text" panose="00000500000000000000" pitchFamily="50" charset="-34"/>
                <a:cs typeface="Chulabhorn Likit Text" panose="00000500000000000000" pitchFamily="50" charset="-34"/>
              </a:rPr>
              <a:t>ทุกสิ้นเดือน</a:t>
            </a:r>
            <a:r>
              <a:rPr lang="th-TH" dirty="0">
                <a:latin typeface="Chulabhorn Likit Text" panose="00000500000000000000" pitchFamily="50" charset="-34"/>
                <a:cs typeface="Chulabhorn Likit Text" panose="00000500000000000000" pitchFamily="50" charset="-34"/>
              </a:rPr>
              <a:t> </a:t>
            </a:r>
            <a:r>
              <a:rPr lang="th-TH" b="1" dirty="0" smtClean="0">
                <a:latin typeface="Chulabhorn Likit Text Light" panose="00000400000000000000" pitchFamily="50" charset="-34"/>
                <a:cs typeface="Chulabhorn Likit Text Light" panose="00000400000000000000" pitchFamily="50" charset="-34"/>
              </a:rPr>
              <a:t>ให้</a:t>
            </a:r>
            <a:r>
              <a:rPr lang="th-TH" b="1" dirty="0">
                <a:latin typeface="Chulabhorn Likit Text Light" panose="00000400000000000000" pitchFamily="50" charset="-34"/>
                <a:cs typeface="Chulabhorn Likit Text Light" panose="00000400000000000000" pitchFamily="50" charset="-34"/>
              </a:rPr>
              <a:t>สำนักงานพัฒนาชุมชนจังหวัด... </a:t>
            </a:r>
            <a:r>
              <a:rPr lang="th-TH" b="1" dirty="0">
                <a:solidFill>
                  <a:srgbClr val="FF0000"/>
                </a:solidFill>
                <a:latin typeface="Chulabhorn Likit Text Light" panose="00000400000000000000" pitchFamily="50" charset="-34"/>
                <a:cs typeface="Chulabhorn Likit Text Light" panose="00000400000000000000" pitchFamily="50" charset="-34"/>
              </a:rPr>
              <a:t>โอนขายบิลเงิน </a:t>
            </a:r>
            <a:r>
              <a:rPr lang="th-TH" b="1" u="sng" dirty="0">
                <a:solidFill>
                  <a:srgbClr val="FF0000"/>
                </a:solidFill>
                <a:latin typeface="Chulabhorn Likit Text Light" panose="00000400000000000000" pitchFamily="50" charset="-34"/>
                <a:cs typeface="Chulabhorn Likit Text Light" panose="00000400000000000000" pitchFamily="50" charset="-34"/>
              </a:rPr>
              <a:t>ตามข้อ </a:t>
            </a:r>
            <a:r>
              <a:rPr lang="th-TH" b="1" u="sng" dirty="0" smtClean="0">
                <a:solidFill>
                  <a:srgbClr val="FF0000"/>
                </a:solidFill>
                <a:latin typeface="Chulabhorn Likit Text Light" panose="00000400000000000000" pitchFamily="50" charset="-34"/>
                <a:cs typeface="Chulabhorn Likit Text Light" panose="00000400000000000000" pitchFamily="50" charset="-34"/>
              </a:rPr>
              <a:t>2 </a:t>
            </a:r>
            <a:r>
              <a:rPr lang="th-TH" b="1" dirty="0">
                <a:solidFill>
                  <a:srgbClr val="FF0000"/>
                </a:solidFill>
                <a:latin typeface="Chulabhorn Likit Text Light" panose="00000400000000000000" pitchFamily="50" charset="-34"/>
                <a:cs typeface="Chulabhorn Likit Text Light" panose="00000400000000000000" pitchFamily="50" charset="-34"/>
              </a:rPr>
              <a:t>คืนเข้า</a:t>
            </a:r>
            <a:r>
              <a:rPr lang="th-TH" b="1" dirty="0" smtClean="0">
                <a:solidFill>
                  <a:srgbClr val="FF0000"/>
                </a:solidFill>
                <a:latin typeface="Chulabhorn Likit Text Light" panose="00000400000000000000" pitchFamily="50" charset="-34"/>
                <a:cs typeface="Chulabhorn Likit Text Light" panose="00000400000000000000" pitchFamily="50" charset="-34"/>
              </a:rPr>
              <a:t>บัญชี</a:t>
            </a:r>
            <a:br>
              <a:rPr lang="th-TH" b="1" dirty="0" smtClean="0">
                <a:solidFill>
                  <a:srgbClr val="FF0000"/>
                </a:solidFill>
                <a:latin typeface="Chulabhorn Likit Text Light" panose="00000400000000000000" pitchFamily="50" charset="-34"/>
                <a:cs typeface="Chulabhorn Likit Text Light" panose="00000400000000000000" pitchFamily="50" charset="-34"/>
              </a:rPr>
            </a:br>
            <a:r>
              <a:rPr lang="th-TH" b="1" dirty="0" smtClean="0">
                <a:solidFill>
                  <a:srgbClr val="FF0000"/>
                </a:solidFill>
                <a:latin typeface="Chulabhorn Likit Text Light" panose="00000400000000000000" pitchFamily="50" charset="-34"/>
                <a:cs typeface="Chulabhorn Likit Text Light" panose="00000400000000000000" pitchFamily="50" charset="-34"/>
              </a:rPr>
              <a:t>    เงินฝากคลังกองทุน</a:t>
            </a:r>
            <a:r>
              <a:rPr lang="th-TH" b="1" dirty="0">
                <a:solidFill>
                  <a:srgbClr val="FF0000"/>
                </a:solidFill>
                <a:latin typeface="Chulabhorn Likit Text Light" panose="00000400000000000000" pitchFamily="50" charset="-34"/>
                <a:cs typeface="Chulabhorn Likit Text Light" panose="00000400000000000000" pitchFamily="50" charset="-34"/>
              </a:rPr>
              <a:t>พัฒนาบทบาทสตรี </a:t>
            </a:r>
            <a:r>
              <a:rPr lang="th-TH" b="1" dirty="0">
                <a:latin typeface="Chulabhorn Likit Text Light" panose="00000400000000000000" pitchFamily="50" charset="-34"/>
                <a:cs typeface="Chulabhorn Likit Text Light" panose="00000400000000000000" pitchFamily="50" charset="-34"/>
              </a:rPr>
              <a:t>กรมการพัฒนาชุมชน (รหัสบัญชี </a:t>
            </a:r>
            <a:r>
              <a:rPr lang="th-TH" dirty="0">
                <a:latin typeface="Chulabhorn Likit Text Light" panose="00000400000000000000" pitchFamily="50" charset="-34"/>
                <a:cs typeface="Chulabhorn Likit Text Light" panose="00000400000000000000" pitchFamily="50" charset="-34"/>
              </a:rPr>
              <a:t>0983) </a:t>
            </a:r>
            <a:r>
              <a:rPr lang="th-TH" dirty="0" smtClean="0">
                <a:latin typeface="Chulabhorn Likit Text Light" panose="00000400000000000000" pitchFamily="50" charset="-34"/>
                <a:cs typeface="Chulabhorn Likit Text Light" panose="00000400000000000000" pitchFamily="50" charset="-34"/>
              </a:rPr>
              <a:t/>
            </a:r>
            <a:br>
              <a:rPr lang="th-TH" dirty="0" smtClean="0">
                <a:latin typeface="Chulabhorn Likit Text Light" panose="00000400000000000000" pitchFamily="50" charset="-34"/>
                <a:cs typeface="Chulabhorn Likit Text Light" panose="00000400000000000000" pitchFamily="50" charset="-34"/>
              </a:rPr>
            </a:br>
            <a:r>
              <a:rPr lang="th-TH" dirty="0" smtClean="0">
                <a:latin typeface="Chulabhorn Likit Text Light" panose="00000400000000000000" pitchFamily="50" charset="-34"/>
                <a:cs typeface="Chulabhorn Likit Text Light" panose="00000400000000000000" pitchFamily="50" charset="-34"/>
              </a:rPr>
              <a:t>    </a:t>
            </a:r>
            <a:r>
              <a:rPr lang="th-TH" b="1" dirty="0" smtClean="0">
                <a:latin typeface="Chulabhorn Likit Text Light๙" panose="00000400000000000000" pitchFamily="2" charset="-34"/>
                <a:cs typeface="Chulabhorn Likit Text Light๙" panose="00000400000000000000" pitchFamily="2" charset="-34"/>
              </a:rPr>
              <a:t>พร้อมรายงานรายละเอียด</a:t>
            </a:r>
            <a:r>
              <a:rPr lang="th-TH" b="1" dirty="0">
                <a:latin typeface="Chulabhorn Likit Text Light๙" panose="00000400000000000000" pitchFamily="2" charset="-34"/>
                <a:cs typeface="Chulabhorn Likit Text Light๙" panose="00000400000000000000" pitchFamily="2" charset="-34"/>
              </a:rPr>
              <a:t>การโอนขายบิลกลับคืนให้กองทุนพัฒนาบทบาทสตรี </a:t>
            </a:r>
            <a:r>
              <a:rPr lang="th-TH" b="1" dirty="0" smtClean="0">
                <a:latin typeface="Chulabhorn Likit Text Light๙" panose="00000400000000000000" pitchFamily="2" charset="-34"/>
                <a:cs typeface="Chulabhorn Likit Text Light๙" panose="00000400000000000000" pitchFamily="2" charset="-34"/>
              </a:rPr>
              <a:t/>
            </a:r>
            <a:br>
              <a:rPr lang="th-TH" b="1" dirty="0" smtClean="0">
                <a:latin typeface="Chulabhorn Likit Text Light๙" panose="00000400000000000000" pitchFamily="2" charset="-34"/>
                <a:cs typeface="Chulabhorn Likit Text Light๙" panose="00000400000000000000" pitchFamily="2" charset="-34"/>
              </a:rPr>
            </a:br>
            <a:r>
              <a:rPr lang="th-TH" b="1" dirty="0" smtClean="0">
                <a:latin typeface="Chulabhorn Likit Text Light๙" panose="00000400000000000000" pitchFamily="2" charset="-34"/>
                <a:cs typeface="Chulabhorn Likit Text Light๙" panose="00000400000000000000" pitchFamily="2" charset="-34"/>
              </a:rPr>
              <a:t>    </a:t>
            </a:r>
            <a:r>
              <a:rPr lang="th-TH" b="1" u="sng" dirty="0" smtClean="0">
                <a:solidFill>
                  <a:srgbClr val="FF0000"/>
                </a:solidFill>
                <a:latin typeface="Chulabhorn Likit Text Light" panose="00000400000000000000" pitchFamily="50" charset="-34"/>
                <a:cs typeface="Chulabhorn Likit Text Light" panose="00000400000000000000" pitchFamily="50" charset="-34"/>
              </a:rPr>
              <a:t>ส่งกรมการพัฒนาชุมชน ภายในวันที่ 5 ของเดือนถัดไป</a:t>
            </a:r>
            <a:endParaRPr lang="th-TH" dirty="0">
              <a:latin typeface="Chulabhorn Likit Text Light" panose="00000400000000000000" pitchFamily="50" charset="-34"/>
              <a:cs typeface="Chulabhorn Likit Text Light" panose="00000400000000000000" pitchFamily="50" charset="-34"/>
            </a:endParaRPr>
          </a:p>
        </p:txBody>
      </p:sp>
      <p:grpSp>
        <p:nvGrpSpPr>
          <p:cNvPr id="6" name="กลุ่ม 53"/>
          <p:cNvGrpSpPr/>
          <p:nvPr/>
        </p:nvGrpSpPr>
        <p:grpSpPr>
          <a:xfrm>
            <a:off x="-425531" y="4710616"/>
            <a:ext cx="5576155" cy="483847"/>
            <a:chOff x="-425532" y="4710612"/>
            <a:chExt cx="5576155" cy="483846"/>
          </a:xfrm>
        </p:grpSpPr>
        <p:grpSp>
          <p:nvGrpSpPr>
            <p:cNvPr id="7" name="กลุ่ม 54"/>
            <p:cNvGrpSpPr/>
            <p:nvPr/>
          </p:nvGrpSpPr>
          <p:grpSpPr>
            <a:xfrm>
              <a:off x="-425532" y="4710612"/>
              <a:ext cx="5576155" cy="475468"/>
              <a:chOff x="-425532" y="4710612"/>
              <a:chExt cx="5576155" cy="475468"/>
            </a:xfrm>
          </p:grpSpPr>
          <p:grpSp>
            <p:nvGrpSpPr>
              <p:cNvPr id="9" name="กลุ่ม 56"/>
              <p:cNvGrpSpPr/>
              <p:nvPr/>
            </p:nvGrpSpPr>
            <p:grpSpPr>
              <a:xfrm>
                <a:off x="-425532" y="4744286"/>
                <a:ext cx="3197332" cy="419753"/>
                <a:chOff x="-468560" y="4744285"/>
                <a:chExt cx="3197332" cy="419753"/>
              </a:xfrm>
            </p:grpSpPr>
            <p:sp>
              <p:nvSpPr>
                <p:cNvPr id="18"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9"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0" name="กลุ่ม 57"/>
              <p:cNvGrpSpPr/>
              <p:nvPr/>
            </p:nvGrpSpPr>
            <p:grpSpPr>
              <a:xfrm>
                <a:off x="2771800" y="4710612"/>
                <a:ext cx="2378823" cy="475468"/>
                <a:chOff x="3507388" y="4717424"/>
                <a:chExt cx="2378823" cy="475468"/>
              </a:xfrm>
            </p:grpSpPr>
            <p:grpSp>
              <p:nvGrpSpPr>
                <p:cNvPr id="11" name="กลุ่ม 63"/>
                <p:cNvGrpSpPr/>
                <p:nvPr/>
              </p:nvGrpSpPr>
              <p:grpSpPr>
                <a:xfrm>
                  <a:off x="4284268" y="4717424"/>
                  <a:ext cx="1601943" cy="405692"/>
                  <a:chOff x="6239008" y="4519859"/>
                  <a:chExt cx="1601943" cy="405692"/>
                </a:xfrm>
              </p:grpSpPr>
              <p:pic>
                <p:nvPicPr>
                  <p:cNvPr id="13"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4"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5" name="กลุ่ม 67"/>
                  <p:cNvGrpSpPr/>
                  <p:nvPr/>
                </p:nvGrpSpPr>
                <p:grpSpPr>
                  <a:xfrm>
                    <a:off x="6619048" y="4614121"/>
                    <a:ext cx="626890" cy="294323"/>
                    <a:chOff x="6589062" y="4638694"/>
                    <a:chExt cx="413122" cy="193959"/>
                  </a:xfrm>
                </p:grpSpPr>
                <p:pic>
                  <p:nvPicPr>
                    <p:cNvPr id="16"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7"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2"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20" name="Group 70"/>
          <p:cNvGrpSpPr/>
          <p:nvPr/>
        </p:nvGrpSpPr>
        <p:grpSpPr>
          <a:xfrm>
            <a:off x="-17686" y="-203698"/>
            <a:ext cx="9184298" cy="1266725"/>
            <a:chOff x="-23581" y="-271597"/>
            <a:chExt cx="10193050" cy="1541268"/>
          </a:xfrm>
        </p:grpSpPr>
        <p:grpSp>
          <p:nvGrpSpPr>
            <p:cNvPr id="21"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6"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7"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8"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29"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2"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3"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4"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5"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0" name="Title 1"/>
          <p:cNvSpPr txBox="1">
            <a:spLocks/>
          </p:cNvSpPr>
          <p:nvPr/>
        </p:nvSpPr>
        <p:spPr>
          <a:xfrm>
            <a:off x="276597" y="307262"/>
            <a:ext cx="2647206" cy="994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solidFill>
                  <a:srgbClr val="FF0000"/>
                </a:solidFill>
                <a:latin typeface="Chulabhorn Likit Text Light" panose="00000400000000000000" pitchFamily="50" charset="-34"/>
                <a:cs typeface="Chulabhorn Likit Text Light" panose="00000400000000000000" pitchFamily="50" charset="-34"/>
              </a:rPr>
              <a:t>การปฏิบัติ</a:t>
            </a:r>
            <a:endParaRPr lang="th-TH" b="1" dirty="0">
              <a:solidFill>
                <a:srgbClr val="FF0000"/>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316330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rmAutofit fontScale="90000"/>
          </a:bodyPr>
          <a:lstStyle/>
          <a:p>
            <a:r>
              <a:rPr lang="th-TH" sz="3300" dirty="0">
                <a:solidFill>
                  <a:schemeClr val="bg1">
                    <a:lumMod val="50000"/>
                  </a:schemeClr>
                </a:solidFill>
                <a:latin typeface="Chulabhorn Likit Text" panose="00000500000000000000" pitchFamily="50" charset="-34"/>
                <a:cs typeface="Chulabhorn Likit Text" panose="00000500000000000000" pitchFamily="50" charset="-34"/>
              </a:rPr>
              <a:t/>
            </a:r>
            <a:br>
              <a:rPr lang="th-TH" sz="3300" dirty="0">
                <a:solidFill>
                  <a:schemeClr val="bg1">
                    <a:lumMod val="50000"/>
                  </a:schemeClr>
                </a:solidFill>
                <a:latin typeface="Chulabhorn Likit Text" panose="00000500000000000000" pitchFamily="50" charset="-34"/>
                <a:cs typeface="Chulabhorn Likit Text" panose="00000500000000000000" pitchFamily="50" charset="-34"/>
              </a:rPr>
            </a:br>
            <a:r>
              <a:rPr lang="th-TH" sz="1200" dirty="0">
                <a:solidFill>
                  <a:srgbClr val="0070C0"/>
                </a:solidFill>
                <a:latin typeface="Chulabhorn Likit Text" panose="00000500000000000000" pitchFamily="50" charset="-34"/>
                <a:cs typeface="Chulabhorn Likit Text" panose="00000500000000000000" pitchFamily="50" charset="-34"/>
              </a:rPr>
              <a:t/>
            </a:r>
            <a:br>
              <a:rPr lang="th-TH" sz="1200" dirty="0">
                <a:solidFill>
                  <a:srgbClr val="0070C0"/>
                </a:solidFill>
                <a:latin typeface="Chulabhorn Likit Text" panose="00000500000000000000" pitchFamily="50" charset="-34"/>
                <a:cs typeface="Chulabhorn Likit Text" panose="00000500000000000000" pitchFamily="50" charset="-34"/>
              </a:rPr>
            </a:br>
            <a:r>
              <a:rPr lang="th-TH" dirty="0">
                <a:solidFill>
                  <a:schemeClr val="tx1">
                    <a:lumMod val="65000"/>
                    <a:lumOff val="35000"/>
                  </a:schemeClr>
                </a:solidFill>
              </a:rPr>
              <a:t/>
            </a:r>
            <a:br>
              <a:rPr lang="th-TH" dirty="0">
                <a:solidFill>
                  <a:schemeClr val="tx1">
                    <a:lumMod val="65000"/>
                    <a:lumOff val="35000"/>
                  </a:schemeClr>
                </a:solidFill>
              </a:rPr>
            </a:br>
            <a:r>
              <a:rPr lang="th-TH" dirty="0" smtClean="0">
                <a:solidFill>
                  <a:schemeClr val="tx1">
                    <a:lumMod val="65000"/>
                    <a:lumOff val="35000"/>
                  </a:schemeClr>
                </a:solidFill>
              </a:rPr>
              <a:t/>
            </a:r>
            <a:br>
              <a:rPr lang="th-TH" dirty="0" smtClean="0">
                <a:solidFill>
                  <a:schemeClr val="tx1">
                    <a:lumMod val="65000"/>
                    <a:lumOff val="35000"/>
                  </a:schemeClr>
                </a:solidFill>
              </a:rPr>
            </a:br>
            <a:r>
              <a:rPr lang="th-TH" sz="3300" b="1" dirty="0" smtClean="0">
                <a:solidFill>
                  <a:srgbClr val="0070C0"/>
                </a:solidFill>
                <a:latin typeface="Chulabhorn Likit Text" panose="00000500000000000000" pitchFamily="50" charset="-34"/>
                <a:cs typeface="Chulabhorn Likit Text" panose="00000500000000000000" pitchFamily="50" charset="-34"/>
              </a:rPr>
              <a:t>สรุป</a:t>
            </a:r>
            <a:r>
              <a:rPr lang="th-TH" sz="3300" b="1" dirty="0">
                <a:solidFill>
                  <a:srgbClr val="0070C0"/>
                </a:solidFill>
                <a:latin typeface="Chulabhorn Likit Text" panose="00000500000000000000" pitchFamily="50" charset="-34"/>
                <a:cs typeface="Chulabhorn Likit Text" panose="00000500000000000000" pitchFamily="50" charset="-34"/>
              </a:rPr>
              <a:t>ลูกหนี้เงินยืมกองทุนคงเหลือ </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ของสำนักงานเลขานุการคณะอนุกรรมการ</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บริหารกองทุนพัฒนาบทบาทสตรีระดับจังหวัด</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sz="3300" b="1" dirty="0">
                <a:solidFill>
                  <a:srgbClr val="0070C0"/>
                </a:solidFill>
                <a:latin typeface="Chulabhorn Likit Text" panose="00000500000000000000" pitchFamily="50" charset="-34"/>
                <a:cs typeface="Chulabhorn Likit Text" panose="00000500000000000000" pitchFamily="50" charset="-34"/>
              </a:rPr>
              <a:t>ณ วันที่ 30 กันยายน 2565</a:t>
            </a:r>
            <a:br>
              <a:rPr lang="th-TH" sz="3300" b="1" dirty="0">
                <a:solidFill>
                  <a:srgbClr val="0070C0"/>
                </a:solidFill>
                <a:latin typeface="Chulabhorn Likit Text" panose="00000500000000000000" pitchFamily="50" charset="-34"/>
                <a:cs typeface="Chulabhorn Likit Text" panose="00000500000000000000" pitchFamily="50" charset="-34"/>
              </a:rPr>
            </a:br>
            <a:r>
              <a:rPr lang="th-TH" dirty="0"/>
              <a:t/>
            </a:r>
            <a:br>
              <a:rPr lang="th-TH" dirty="0"/>
            </a:br>
            <a:r>
              <a:rPr lang="th-TH" dirty="0" smtClean="0">
                <a:solidFill>
                  <a:schemeClr val="bg1">
                    <a:lumMod val="50000"/>
                  </a:schemeClr>
                </a:solidFill>
              </a:rPr>
              <a:t/>
            </a:r>
            <a:br>
              <a:rPr lang="th-TH" dirty="0" smtClean="0">
                <a:solidFill>
                  <a:schemeClr val="bg1">
                    <a:lumMod val="50000"/>
                  </a:schemeClr>
                </a:solidFill>
              </a:rPr>
            </a:br>
            <a:endParaRPr lang="th-TH" dirty="0">
              <a:solidFill>
                <a:schemeClr val="bg1">
                  <a:lumMod val="50000"/>
                </a:schemeClr>
              </a:solidFill>
            </a:endParaRPr>
          </a:p>
        </p:txBody>
      </p:sp>
      <p:sp>
        <p:nvSpPr>
          <p:cNvPr id="4" name="Oval 3"/>
          <p:cNvSpPr/>
          <p:nvPr/>
        </p:nvSpPr>
        <p:spPr>
          <a:xfrm>
            <a:off x="1231874" y="1063027"/>
            <a:ext cx="564266" cy="477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7200" b="1" dirty="0" smtClean="0">
                <a:solidFill>
                  <a:srgbClr val="FF0000"/>
                </a:solidFill>
                <a:latin typeface="Chulabhorn Likit Text Light" panose="00000400000000000000" pitchFamily="50" charset="-34"/>
                <a:cs typeface="Chulabhorn Likit Text Light" panose="00000400000000000000" pitchFamily="50" charset="-34"/>
              </a:rPr>
              <a:t>5</a:t>
            </a:r>
            <a:endParaRPr lang="th-TH" sz="7200" b="1" dirty="0">
              <a:solidFill>
                <a:srgbClr val="FF0000"/>
              </a:solidFill>
              <a:latin typeface="Chulabhorn Likit Text Light" panose="00000400000000000000" pitchFamily="50" charset="-34"/>
              <a:cs typeface="Chulabhorn Likit Text Light" panose="00000400000000000000" pitchFamily="50" charset="-34"/>
            </a:endParaRPr>
          </a:p>
        </p:txBody>
      </p:sp>
      <p:grpSp>
        <p:nvGrpSpPr>
          <p:cNvPr id="5" name="Group 70"/>
          <p:cNvGrpSpPr/>
          <p:nvPr/>
        </p:nvGrpSpPr>
        <p:grpSpPr>
          <a:xfrm>
            <a:off x="-17686" y="-203698"/>
            <a:ext cx="9184298" cy="1266725"/>
            <a:chOff x="-23581" y="-271597"/>
            <a:chExt cx="10193050" cy="1541268"/>
          </a:xfrm>
        </p:grpSpPr>
        <p:grpSp>
          <p:nvGrpSpPr>
            <p:cNvPr id="6"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11"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1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13"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1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7"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8"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9"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10"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15" name="กลุ่ม 53"/>
          <p:cNvGrpSpPr/>
          <p:nvPr/>
        </p:nvGrpSpPr>
        <p:grpSpPr>
          <a:xfrm>
            <a:off x="-425531" y="4710616"/>
            <a:ext cx="5576155" cy="483847"/>
            <a:chOff x="-425532" y="4710612"/>
            <a:chExt cx="5576155" cy="483846"/>
          </a:xfrm>
        </p:grpSpPr>
        <p:grpSp>
          <p:nvGrpSpPr>
            <p:cNvPr id="16" name="กลุ่ม 54"/>
            <p:cNvGrpSpPr/>
            <p:nvPr/>
          </p:nvGrpSpPr>
          <p:grpSpPr>
            <a:xfrm>
              <a:off x="-425532" y="4710612"/>
              <a:ext cx="5576155" cy="475468"/>
              <a:chOff x="-425532" y="4710612"/>
              <a:chExt cx="5576155" cy="475468"/>
            </a:xfrm>
          </p:grpSpPr>
          <p:grpSp>
            <p:nvGrpSpPr>
              <p:cNvPr id="18" name="กลุ่ม 56"/>
              <p:cNvGrpSpPr/>
              <p:nvPr/>
            </p:nvGrpSpPr>
            <p:grpSpPr>
              <a:xfrm>
                <a:off x="-425532" y="4744286"/>
                <a:ext cx="3197332" cy="419753"/>
                <a:chOff x="-468560" y="4744285"/>
                <a:chExt cx="3197332" cy="419753"/>
              </a:xfrm>
            </p:grpSpPr>
            <p:sp>
              <p:nvSpPr>
                <p:cNvPr id="27"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8"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9" name="กลุ่ม 57"/>
              <p:cNvGrpSpPr/>
              <p:nvPr/>
            </p:nvGrpSpPr>
            <p:grpSpPr>
              <a:xfrm>
                <a:off x="2771800" y="4710612"/>
                <a:ext cx="2378823" cy="475468"/>
                <a:chOff x="3507388" y="4717424"/>
                <a:chExt cx="2378823" cy="475468"/>
              </a:xfrm>
            </p:grpSpPr>
            <p:grpSp>
              <p:nvGrpSpPr>
                <p:cNvPr id="20" name="กลุ่ม 63"/>
                <p:cNvGrpSpPr/>
                <p:nvPr/>
              </p:nvGrpSpPr>
              <p:grpSpPr>
                <a:xfrm>
                  <a:off x="4284268" y="4717424"/>
                  <a:ext cx="1601943" cy="405692"/>
                  <a:chOff x="6239008" y="4519859"/>
                  <a:chExt cx="1601943" cy="405692"/>
                </a:xfrm>
              </p:grpSpPr>
              <p:pic>
                <p:nvPicPr>
                  <p:cNvPr id="22"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23"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4" name="กลุ่ม 67"/>
                  <p:cNvGrpSpPr/>
                  <p:nvPr/>
                </p:nvGrpSpPr>
                <p:grpSpPr>
                  <a:xfrm>
                    <a:off x="6619048" y="4614121"/>
                    <a:ext cx="626890" cy="294323"/>
                    <a:chOff x="6589062" y="4638694"/>
                    <a:chExt cx="413122" cy="193959"/>
                  </a:xfrm>
                </p:grpSpPr>
                <p:pic>
                  <p:nvPicPr>
                    <p:cNvPr id="2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9" name="Striped Right Arrow 2"/>
          <p:cNvSpPr/>
          <p:nvPr/>
        </p:nvSpPr>
        <p:spPr>
          <a:xfrm>
            <a:off x="6074324" y="3782455"/>
            <a:ext cx="2709334" cy="13970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100" dirty="0">
                <a:solidFill>
                  <a:srgbClr val="FF0000"/>
                </a:solidFill>
                <a:latin typeface="Chulabhorn Likit Text Light" panose="00000400000000000000" pitchFamily="50" charset="-34"/>
                <a:cs typeface="Chulabhorn Likit Text Light" panose="00000400000000000000" pitchFamily="50" charset="-34"/>
              </a:rPr>
              <a:t>คลิ๊กไฟล์แนบ</a:t>
            </a:r>
          </a:p>
        </p:txBody>
      </p:sp>
    </p:spTree>
    <p:extLst>
      <p:ext uri="{BB962C8B-B14F-4D97-AF65-F5344CB8AC3E}">
        <p14:creationId xmlns:p14="http://schemas.microsoft.com/office/powerpoint/2010/main" val="37023351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18230"/>
            <a:ext cx="8229600" cy="857250"/>
          </a:xfrm>
        </p:spPr>
        <p:txBody>
          <a:bodyPr/>
          <a:lstStyle/>
          <a:p>
            <a:r>
              <a:rPr lang="th-TH" b="1" dirty="0" smtClean="0">
                <a:solidFill>
                  <a:srgbClr val="FF0000"/>
                </a:solidFill>
                <a:latin typeface="Chulabhorn Likit Text Light" panose="00000400000000000000" pitchFamily="50" charset="-34"/>
                <a:cs typeface="Chulabhorn Likit Text Light" panose="00000400000000000000" pitchFamily="50" charset="-34"/>
              </a:rPr>
              <a:t>การปฏิบัติ</a:t>
            </a:r>
            <a:endParaRPr lang="th-TH" b="1" dirty="0">
              <a:solidFill>
                <a:srgbClr val="FF0000"/>
              </a:solidFill>
              <a:latin typeface="Chulabhorn Likit Text Light" panose="00000400000000000000" pitchFamily="50" charset="-34"/>
              <a:cs typeface="Chulabhorn Likit Text Light" panose="00000400000000000000" pitchFamily="50" charset="-34"/>
            </a:endParaRPr>
          </a:p>
        </p:txBody>
      </p:sp>
      <p:sp>
        <p:nvSpPr>
          <p:cNvPr id="3" name="Content Placeholder 2"/>
          <p:cNvSpPr>
            <a:spLocks noGrp="1"/>
          </p:cNvSpPr>
          <p:nvPr>
            <p:ph idx="1"/>
          </p:nvPr>
        </p:nvSpPr>
        <p:spPr>
          <a:xfrm>
            <a:off x="0" y="3760718"/>
            <a:ext cx="9144000" cy="820073"/>
          </a:xfrm>
          <a:solidFill>
            <a:schemeClr val="accent5">
              <a:lumMod val="20000"/>
              <a:lumOff val="80000"/>
            </a:schemeClr>
          </a:solidFill>
        </p:spPr>
        <p:txBody>
          <a:bodyPr>
            <a:normAutofit fontScale="62500" lnSpcReduction="20000"/>
          </a:bodyPr>
          <a:lstStyle/>
          <a:p>
            <a:pPr lvl="1"/>
            <a:r>
              <a:rPr lang="th-TH" dirty="0" smtClean="0">
                <a:solidFill>
                  <a:srgbClr val="FF0000"/>
                </a:solidFill>
                <a:latin typeface="Chulabhorn Likit Text Light" panose="00000400000000000000" pitchFamily="50" charset="-34"/>
                <a:cs typeface="Chulabhorn Likit Text Light" panose="00000400000000000000" pitchFamily="50" charset="-34"/>
              </a:rPr>
              <a:t>ให้จังหวัดกำกับ ติดตาม และส่งหลักฐานล้างหนี้เงินยืมให้แล้วเสร็จภายในระยะเวลาที่กำหนด</a:t>
            </a:r>
            <a:br>
              <a:rPr lang="th-TH" dirty="0" smtClean="0">
                <a:solidFill>
                  <a:srgbClr val="FF0000"/>
                </a:solidFill>
                <a:latin typeface="Chulabhorn Likit Text Light" panose="00000400000000000000" pitchFamily="50" charset="-34"/>
                <a:cs typeface="Chulabhorn Likit Text Light" panose="00000400000000000000" pitchFamily="50" charset="-34"/>
              </a:rPr>
            </a:br>
            <a:r>
              <a:rPr lang="th-TH" dirty="0" smtClean="0">
                <a:solidFill>
                  <a:srgbClr val="FF0000"/>
                </a:solidFill>
                <a:latin typeface="Chulabhorn Likit Text Light" panose="00000400000000000000" pitchFamily="50" charset="-34"/>
                <a:cs typeface="Chulabhorn Likit Text Light" panose="00000400000000000000" pitchFamily="50" charset="-34"/>
              </a:rPr>
              <a:t/>
            </a:r>
            <a:br>
              <a:rPr lang="th-TH" dirty="0" smtClean="0">
                <a:solidFill>
                  <a:srgbClr val="FF0000"/>
                </a:solidFill>
                <a:latin typeface="Chulabhorn Likit Text Light" panose="00000400000000000000" pitchFamily="50" charset="-34"/>
                <a:cs typeface="Chulabhorn Likit Text Light" panose="00000400000000000000" pitchFamily="50" charset="-34"/>
              </a:rPr>
            </a:br>
            <a:r>
              <a:rPr lang="th-TH" dirty="0" smtClean="0">
                <a:solidFill>
                  <a:srgbClr val="FF0000"/>
                </a:solidFill>
                <a:latin typeface="Chulabhorn Likit Text Light" panose="00000400000000000000" pitchFamily="50" charset="-34"/>
                <a:cs typeface="Chulabhorn Likit Text Light" panose="00000400000000000000" pitchFamily="50" charset="-34"/>
              </a:rPr>
              <a:t>ตามสัญญายืมเงินต่อไป</a:t>
            </a:r>
            <a:endParaRPr lang="th-TH" dirty="0">
              <a:solidFill>
                <a:srgbClr val="FF0000"/>
              </a:solidFill>
              <a:latin typeface="Chulabhorn Likit Text Light" panose="00000400000000000000" pitchFamily="50" charset="-34"/>
              <a:cs typeface="Chulabhorn Likit Text Light" panose="00000400000000000000" pitchFamily="50" charset="-34"/>
            </a:endParaRPr>
          </a:p>
        </p:txBody>
      </p:sp>
      <p:sp>
        <p:nvSpPr>
          <p:cNvPr id="4" name="Rectangle 3"/>
          <p:cNvSpPr/>
          <p:nvPr/>
        </p:nvSpPr>
        <p:spPr>
          <a:xfrm>
            <a:off x="628650" y="1317598"/>
            <a:ext cx="8176683" cy="2262158"/>
          </a:xfrm>
          <a:prstGeom prst="rect">
            <a:avLst/>
          </a:prstGeom>
        </p:spPr>
        <p:txBody>
          <a:bodyPr wrap="square">
            <a:spAutoFit/>
          </a:bodyPr>
          <a:lstStyle/>
          <a:p>
            <a:r>
              <a:rPr lang="th-TH" sz="2100" b="1" dirty="0">
                <a:ea typeface="Times New Roman" panose="02020603050405020304" pitchFamily="18" charset="0"/>
                <a:cs typeface="Chulabhorn Likit Text Light๙" panose="00000400000000000000" pitchFamily="2" charset="-34"/>
              </a:rPr>
              <a:t>การปฏิบัติในเรื่องการจ่ายเงินยืม การอนุมัติให้ยืม การส่งใช้คืนเงินยืม เป็นไปตามระเบียบ ข้อบังคับ และหลักเกณฑ์ที่เกี่ยวข้อง หลักฐานการส่งใช้เงินยืม</a:t>
            </a:r>
            <a:br>
              <a:rPr lang="th-TH" sz="2100" b="1" dirty="0">
                <a:ea typeface="Times New Roman" panose="02020603050405020304" pitchFamily="18" charset="0"/>
                <a:cs typeface="Chulabhorn Likit Text Light๙" panose="00000400000000000000" pitchFamily="2" charset="-34"/>
              </a:rPr>
            </a:br>
            <a:r>
              <a:rPr lang="th-TH" sz="2100" b="1" dirty="0">
                <a:ea typeface="Times New Roman" panose="02020603050405020304" pitchFamily="18" charset="0"/>
                <a:cs typeface="Chulabhorn Likit Text Light๙" panose="00000400000000000000" pitchFamily="2" charset="-34"/>
              </a:rPr>
              <a:t>มีความครบถ้วน ถูกต้อง </a:t>
            </a:r>
          </a:p>
          <a:p>
            <a:endParaRPr lang="th-TH" sz="2100" b="1" dirty="0">
              <a:ea typeface="Times New Roman" panose="02020603050405020304" pitchFamily="18" charset="0"/>
              <a:cs typeface="Chulabhorn Likit Text Light๙" panose="00000400000000000000" pitchFamily="2" charset="-34"/>
            </a:endParaRPr>
          </a:p>
          <a:p>
            <a:r>
              <a:rPr lang="th-TH" sz="1800" b="1" dirty="0">
                <a:ea typeface="Times New Roman" panose="02020603050405020304" pitchFamily="18" charset="0"/>
                <a:cs typeface="Chulabhorn Likit Text Light๙" panose="00000400000000000000" pitchFamily="2" charset="-34"/>
              </a:rPr>
              <a:t>* </a:t>
            </a:r>
            <a:r>
              <a:rPr lang="th-TH" sz="1800" dirty="0">
                <a:solidFill>
                  <a:srgbClr val="FF0000"/>
                </a:solidFill>
                <a:ea typeface="Times New Roman" panose="02020603050405020304" pitchFamily="18" charset="0"/>
                <a:cs typeface="Chulabhorn Likit Text Light๙" panose="00000400000000000000" pitchFamily="2" charset="-34"/>
              </a:rPr>
              <a:t>ระเบียบกระทรวงการคลังว่าด้วยการเบิกจ่ายเงินจากคลัง การรับเงิน การจ่ายเงิน การเก็บรักษาเงิน และการนำเงินส่งคลัง พ.ศ. 2562 หมวด 5 การเบิกจ่ายเงินยืมของราชการ</a:t>
            </a:r>
            <a:endParaRPr lang="th-TH" sz="2100" b="1" dirty="0">
              <a:solidFill>
                <a:srgbClr val="FF0000"/>
              </a:solidFill>
              <a:ea typeface="Times New Roman" panose="02020603050405020304" pitchFamily="18" charset="0"/>
              <a:cs typeface="Chulabhorn Likit Text Light๙" panose="00000400000000000000" pitchFamily="2" charset="-34"/>
            </a:endParaRPr>
          </a:p>
          <a:p>
            <a:endParaRPr lang="th-TH" sz="2100" dirty="0"/>
          </a:p>
        </p:txBody>
      </p:sp>
      <p:grpSp>
        <p:nvGrpSpPr>
          <p:cNvPr id="5" name="กลุ่ม 53"/>
          <p:cNvGrpSpPr/>
          <p:nvPr/>
        </p:nvGrpSpPr>
        <p:grpSpPr>
          <a:xfrm>
            <a:off x="-425531" y="4710616"/>
            <a:ext cx="5576155" cy="483847"/>
            <a:chOff x="-425532" y="4710612"/>
            <a:chExt cx="5576155" cy="483846"/>
          </a:xfrm>
        </p:grpSpPr>
        <p:grpSp>
          <p:nvGrpSpPr>
            <p:cNvPr id="6" name="กลุ่ม 54"/>
            <p:cNvGrpSpPr/>
            <p:nvPr/>
          </p:nvGrpSpPr>
          <p:grpSpPr>
            <a:xfrm>
              <a:off x="-425532" y="4710612"/>
              <a:ext cx="5576155" cy="475468"/>
              <a:chOff x="-425532" y="4710612"/>
              <a:chExt cx="5576155" cy="475468"/>
            </a:xfrm>
          </p:grpSpPr>
          <p:grpSp>
            <p:nvGrpSpPr>
              <p:cNvPr id="8" name="กลุ่ม 56"/>
              <p:cNvGrpSpPr/>
              <p:nvPr/>
            </p:nvGrpSpPr>
            <p:grpSpPr>
              <a:xfrm>
                <a:off x="-425532" y="4744286"/>
                <a:ext cx="3197332" cy="419753"/>
                <a:chOff x="-468560" y="4744285"/>
                <a:chExt cx="3197332" cy="419753"/>
              </a:xfrm>
            </p:grpSpPr>
            <p:sp>
              <p:nvSpPr>
                <p:cNvPr id="17"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8"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9" name="กลุ่ม 57"/>
              <p:cNvGrpSpPr/>
              <p:nvPr/>
            </p:nvGrpSpPr>
            <p:grpSpPr>
              <a:xfrm>
                <a:off x="2771800" y="4710612"/>
                <a:ext cx="2378823" cy="475468"/>
                <a:chOff x="3507388" y="4717424"/>
                <a:chExt cx="2378823" cy="475468"/>
              </a:xfrm>
            </p:grpSpPr>
            <p:grpSp>
              <p:nvGrpSpPr>
                <p:cNvPr id="10" name="กลุ่ม 63"/>
                <p:cNvGrpSpPr/>
                <p:nvPr/>
              </p:nvGrpSpPr>
              <p:grpSpPr>
                <a:xfrm>
                  <a:off x="4284268" y="4717424"/>
                  <a:ext cx="1601943" cy="405692"/>
                  <a:chOff x="6239008" y="4519859"/>
                  <a:chExt cx="1601943" cy="405692"/>
                </a:xfrm>
              </p:grpSpPr>
              <p:pic>
                <p:nvPicPr>
                  <p:cNvPr id="12"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3"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4" name="กลุ่ม 67"/>
                  <p:cNvGrpSpPr/>
                  <p:nvPr/>
                </p:nvGrpSpPr>
                <p:grpSpPr>
                  <a:xfrm>
                    <a:off x="6619048" y="4614121"/>
                    <a:ext cx="626890" cy="294323"/>
                    <a:chOff x="6589062" y="4638694"/>
                    <a:chExt cx="413122" cy="193959"/>
                  </a:xfrm>
                </p:grpSpPr>
                <p:pic>
                  <p:nvPicPr>
                    <p:cNvPr id="15"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6"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1"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19" name="Group 70"/>
          <p:cNvGrpSpPr/>
          <p:nvPr/>
        </p:nvGrpSpPr>
        <p:grpSpPr>
          <a:xfrm>
            <a:off x="-17686" y="-203698"/>
            <a:ext cx="9184298" cy="1266725"/>
            <a:chOff x="-23581" y="-271597"/>
            <a:chExt cx="10193050" cy="1541268"/>
          </a:xfrm>
        </p:grpSpPr>
        <p:grpSp>
          <p:nvGrpSpPr>
            <p:cNvPr id="20"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5"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6"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7"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28"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1"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2"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3"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4"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Tree>
    <p:extLst>
      <p:ext uri="{BB962C8B-B14F-4D97-AF65-F5344CB8AC3E}">
        <p14:creationId xmlns:p14="http://schemas.microsoft.com/office/powerpoint/2010/main" val="29816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noGrp="1"/>
          </p:cNvSpPr>
          <p:nvPr>
            <p:ph idx="1"/>
          </p:nvPr>
        </p:nvSpPr>
        <p:spPr>
          <a:xfrm>
            <a:off x="717401" y="1853313"/>
            <a:ext cx="7886700" cy="1114715"/>
          </a:xfrm>
          <a:prstGeom prst="rect">
            <a:avLst/>
          </a:prstGeom>
          <a:solidFill>
            <a:schemeClr val="accent2">
              <a:lumMod val="20000"/>
              <a:lumOff val="80000"/>
            </a:schemeClr>
          </a:solidFill>
          <a:ln>
            <a:solidFill>
              <a:srgbClr val="FF0000"/>
            </a:solidFill>
          </a:ln>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2400" b="1" dirty="0">
                <a:solidFill>
                  <a:srgbClr val="002060"/>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ระเบียบวาระที่ 3  </a:t>
            </a:r>
            <a:r>
              <a:rPr lang="th-TH" sz="2400" b="1" dirty="0">
                <a:solidFill>
                  <a:srgbClr val="002060"/>
                </a:solidFill>
                <a:latin typeface="Chulabhorn Likit Text Light" panose="00000400000000000000" pitchFamily="50" charset="-34"/>
                <a:cs typeface="Chulabhorn Likit Text Light" panose="00000400000000000000" pitchFamily="50" charset="-34"/>
              </a:rPr>
              <a:t>เรื่องสืบเนื่องจากการประชุมครั้งที่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6/2565</a:t>
            </a:r>
            <a:r>
              <a:rPr lang="th-TH" sz="2400" b="1" dirty="0">
                <a:solidFill>
                  <a:srgbClr val="002060"/>
                </a:solidFill>
                <a:latin typeface="Chulabhorn Likit Text Light" panose="00000400000000000000" pitchFamily="50" charset="-34"/>
                <a:cs typeface="Chulabhorn Likit Text Light" panose="00000400000000000000" pitchFamily="50" charset="-34"/>
              </a:rPr>
              <a:t/>
            </a:r>
            <a:br>
              <a:rPr lang="th-TH" sz="2400" b="1" dirty="0">
                <a:solidFill>
                  <a:srgbClr val="002060"/>
                </a:solidFill>
                <a:latin typeface="Chulabhorn Likit Text Light" panose="00000400000000000000" pitchFamily="50" charset="-34"/>
                <a:cs typeface="Chulabhorn Likit Text Light" panose="00000400000000000000" pitchFamily="50" charset="-34"/>
              </a:rPr>
            </a:br>
            <a:r>
              <a:rPr lang="th-TH" sz="2400" b="1" dirty="0">
                <a:solidFill>
                  <a:srgbClr val="002060"/>
                </a:solidFill>
                <a:latin typeface="Chulabhorn Likit Text Light" panose="00000400000000000000" pitchFamily="50" charset="-34"/>
                <a:cs typeface="Chulabhorn Likit Text Light" panose="00000400000000000000" pitchFamily="50" charset="-34"/>
              </a:rPr>
              <a:t>   เมื่อวันที่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19 กันยายน 2565</a:t>
            </a:r>
            <a:endParaRPr lang="th-TH" sz="2400" b="1" dirty="0">
              <a:solidFill>
                <a:srgbClr val="002060"/>
              </a:solidFill>
              <a:latin typeface="Chulabhorn Likit Text Light" panose="00000400000000000000" pitchFamily="50" charset="-34"/>
              <a:cs typeface="Chulabhorn Likit Text Light" panose="00000400000000000000" pitchFamily="50" charset="-34"/>
            </a:endParaRPr>
          </a:p>
        </p:txBody>
      </p:sp>
      <p:grpSp>
        <p:nvGrpSpPr>
          <p:cNvPr id="22" name="Group 70"/>
          <p:cNvGrpSpPr/>
          <p:nvPr/>
        </p:nvGrpSpPr>
        <p:grpSpPr>
          <a:xfrm>
            <a:off x="-17686" y="-203698"/>
            <a:ext cx="9184298" cy="1266725"/>
            <a:chOff x="-23581" y="-271597"/>
            <a:chExt cx="10193050" cy="1541268"/>
          </a:xfrm>
        </p:grpSpPr>
        <p:grpSp>
          <p:nvGrpSpPr>
            <p:cNvPr id="23"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4"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5"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6"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7"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grpSp>
        <p:nvGrpSpPr>
          <p:cNvPr id="32" name="กลุ่ม 31"/>
          <p:cNvGrpSpPr/>
          <p:nvPr/>
        </p:nvGrpSpPr>
        <p:grpSpPr>
          <a:xfrm>
            <a:off x="-425532" y="4710612"/>
            <a:ext cx="5576155" cy="47546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563880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A781E517-4637-40C4-B7D4-9F1B3AC17568}"/>
              </a:ext>
            </a:extLst>
          </p:cNvPr>
          <p:cNvSpPr/>
          <p:nvPr/>
        </p:nvSpPr>
        <p:spPr>
          <a:xfrm>
            <a:off x="0" y="-912"/>
            <a:ext cx="9144000" cy="4226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dirty="0"/>
          </a:p>
        </p:txBody>
      </p:sp>
      <p:sp>
        <p:nvSpPr>
          <p:cNvPr id="5" name="สี่เหลี่ยมผืนผ้า 4"/>
          <p:cNvSpPr/>
          <p:nvPr/>
        </p:nvSpPr>
        <p:spPr>
          <a:xfrm>
            <a:off x="0" y="421769"/>
            <a:ext cx="9144000" cy="1337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a:p>
        </p:txBody>
      </p:sp>
      <p:sp>
        <p:nvSpPr>
          <p:cNvPr id="6" name="สี่เหลี่ยมผืนผ้า: มุมมน 24">
            <a:extLst>
              <a:ext uri="{FF2B5EF4-FFF2-40B4-BE49-F238E27FC236}">
                <a16:creationId xmlns:a16="http://schemas.microsoft.com/office/drawing/2014/main" id="{4597E44C-C20E-41FD-89B2-146659B29195}"/>
              </a:ext>
            </a:extLst>
          </p:cNvPr>
          <p:cNvSpPr/>
          <p:nvPr/>
        </p:nvSpPr>
        <p:spPr>
          <a:xfrm>
            <a:off x="66514" y="1115215"/>
            <a:ext cx="8969982" cy="2450141"/>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450"/>
              </a:spcAft>
            </a:pPr>
            <a:r>
              <a:rPr lang="th-TH" sz="2400" b="1" dirty="0" smtClean="0">
                <a:solidFill>
                  <a:srgbClr val="002060"/>
                </a:solidFill>
                <a:latin typeface="Chulabhorn Likit Text Light" panose="00000400000000000000" pitchFamily="50" charset="-34"/>
                <a:cs typeface="Chulabhorn Likit Text Light" panose="00000400000000000000" pitchFamily="50" charset="-34"/>
              </a:rPr>
              <a:t>4.3 ประกาศ</a:t>
            </a:r>
            <a:r>
              <a:rPr lang="th-TH" sz="2400" b="1" dirty="0">
                <a:solidFill>
                  <a:srgbClr val="002060"/>
                </a:solidFill>
                <a:latin typeface="Chulabhorn Likit Text Light" panose="00000400000000000000" pitchFamily="50" charset="-34"/>
                <a:cs typeface="Chulabhorn Likit Text Light" panose="00000400000000000000" pitchFamily="50" charset="-34"/>
              </a:rPr>
              <a:t>คณะกรรมการบริหารกองทุนพัฒนาบทบาทสตรี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
            </a:r>
            <a:br>
              <a:rPr lang="th-TH" sz="2400" b="1" dirty="0" smtClean="0">
                <a:solidFill>
                  <a:srgbClr val="002060"/>
                </a:solidFill>
                <a:latin typeface="Chulabhorn Likit Text Light" panose="00000400000000000000" pitchFamily="50" charset="-34"/>
                <a:cs typeface="Chulabhorn Likit Text Light" panose="00000400000000000000" pitchFamily="50" charset="-34"/>
              </a:rPr>
            </a:br>
            <a:r>
              <a:rPr lang="th-TH" sz="2400" b="1" dirty="0" smtClean="0">
                <a:solidFill>
                  <a:srgbClr val="002060"/>
                </a:solidFill>
                <a:latin typeface="Chulabhorn Likit Text Light" panose="00000400000000000000" pitchFamily="50" charset="-34"/>
                <a:cs typeface="Chulabhorn Likit Text Light" panose="00000400000000000000" pitchFamily="50" charset="-34"/>
              </a:rPr>
              <a:t>เรื่อง </a:t>
            </a:r>
            <a:r>
              <a:rPr lang="th-TH" sz="2400" b="1" dirty="0">
                <a:solidFill>
                  <a:srgbClr val="002060"/>
                </a:solidFill>
                <a:latin typeface="Chulabhorn Likit Text Light" panose="00000400000000000000" pitchFamily="50" charset="-34"/>
                <a:cs typeface="Chulabhorn Likit Text Light" panose="00000400000000000000" pitchFamily="50" charset="-34"/>
              </a:rPr>
              <a:t>หลักเกณฑ์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วิธีการ และ</a:t>
            </a:r>
            <a:r>
              <a:rPr lang="th-TH" sz="2400" b="1" dirty="0">
                <a:solidFill>
                  <a:srgbClr val="002060"/>
                </a:solidFill>
                <a:latin typeface="Chulabhorn Likit Text Light" panose="00000400000000000000" pitchFamily="50" charset="-34"/>
                <a:cs typeface="Chulabhorn Likit Text Light" panose="00000400000000000000" pitchFamily="50" charset="-34"/>
              </a:rPr>
              <a:t>เงื่อนไขการพิจารณา ลดหรืองดเบี้ยปรับ/ดอกเบี้ยผิดนัด ตามสัญญากู้ยืม</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เงินของ</a:t>
            </a:r>
            <a:r>
              <a:rPr lang="th-TH" sz="2400" b="1" dirty="0">
                <a:solidFill>
                  <a:srgbClr val="002060"/>
                </a:solidFill>
                <a:latin typeface="Chulabhorn Likit Text Light" panose="00000400000000000000" pitchFamily="50" charset="-34"/>
                <a:cs typeface="Chulabhorn Likit Text Light" panose="00000400000000000000" pitchFamily="50" charset="-34"/>
              </a:rPr>
              <a:t>กองทุนพัฒนาบทบาทสตรี พ.ศ. </a:t>
            </a:r>
            <a:r>
              <a:rPr lang="th-TH" sz="2400" b="1" dirty="0" smtClean="0">
                <a:solidFill>
                  <a:srgbClr val="002060"/>
                </a:solidFill>
                <a:latin typeface="Chulabhorn Likit Text Light" panose="00000400000000000000" pitchFamily="50" charset="-34"/>
                <a:cs typeface="Chulabhorn Likit Text Light" panose="00000400000000000000" pitchFamily="50" charset="-34"/>
              </a:rPr>
              <a:t>2565 ลง</a:t>
            </a:r>
            <a:r>
              <a:rPr lang="th-TH" sz="2400" b="1" dirty="0">
                <a:solidFill>
                  <a:srgbClr val="002060"/>
                </a:solidFill>
                <a:latin typeface="Chulabhorn Likit Text Light" panose="00000400000000000000" pitchFamily="50" charset="-34"/>
                <a:cs typeface="Chulabhorn Likit Text Light" panose="00000400000000000000" pitchFamily="50" charset="-34"/>
              </a:rPr>
              <a:t>วันที่ 28 ตุลาคม 2565 </a:t>
            </a:r>
          </a:p>
        </p:txBody>
      </p:sp>
      <p:grpSp>
        <p:nvGrpSpPr>
          <p:cNvPr id="7" name="กลุ่ม 53"/>
          <p:cNvGrpSpPr/>
          <p:nvPr/>
        </p:nvGrpSpPr>
        <p:grpSpPr>
          <a:xfrm>
            <a:off x="0" y="4710616"/>
            <a:ext cx="5150624" cy="483847"/>
            <a:chOff x="-425532" y="4710612"/>
            <a:chExt cx="5576155" cy="483846"/>
          </a:xfrm>
        </p:grpSpPr>
        <p:grpSp>
          <p:nvGrpSpPr>
            <p:cNvPr id="8" name="กลุ่ม 54"/>
            <p:cNvGrpSpPr/>
            <p:nvPr/>
          </p:nvGrpSpPr>
          <p:grpSpPr>
            <a:xfrm>
              <a:off x="-425532" y="4710612"/>
              <a:ext cx="5576155" cy="475468"/>
              <a:chOff x="-425532" y="4710612"/>
              <a:chExt cx="5576155" cy="475468"/>
            </a:xfrm>
          </p:grpSpPr>
          <p:grpSp>
            <p:nvGrpSpPr>
              <p:cNvPr id="10" name="กลุ่ม 56"/>
              <p:cNvGrpSpPr/>
              <p:nvPr/>
            </p:nvGrpSpPr>
            <p:grpSpPr>
              <a:xfrm>
                <a:off x="-425532" y="4744286"/>
                <a:ext cx="3197332" cy="419753"/>
                <a:chOff x="-468560" y="4744285"/>
                <a:chExt cx="3197332" cy="419753"/>
              </a:xfrm>
            </p:grpSpPr>
            <p:sp>
              <p:nvSpPr>
                <p:cNvPr id="19"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0"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1" name="กลุ่ม 57"/>
              <p:cNvGrpSpPr/>
              <p:nvPr/>
            </p:nvGrpSpPr>
            <p:grpSpPr>
              <a:xfrm>
                <a:off x="2771800" y="4710612"/>
                <a:ext cx="2378823" cy="475468"/>
                <a:chOff x="3507388" y="4717424"/>
                <a:chExt cx="2378823" cy="475468"/>
              </a:xfrm>
            </p:grpSpPr>
            <p:grpSp>
              <p:nvGrpSpPr>
                <p:cNvPr id="12" name="กลุ่ม 63"/>
                <p:cNvGrpSpPr/>
                <p:nvPr/>
              </p:nvGrpSpPr>
              <p:grpSpPr>
                <a:xfrm>
                  <a:off x="4284268" y="4717424"/>
                  <a:ext cx="1601943" cy="405692"/>
                  <a:chOff x="6239008" y="4519859"/>
                  <a:chExt cx="1601943" cy="405692"/>
                </a:xfrm>
              </p:grpSpPr>
              <p:pic>
                <p:nvPicPr>
                  <p:cNvPr id="14"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5"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6" name="กลุ่ม 67"/>
                  <p:cNvGrpSpPr/>
                  <p:nvPr/>
                </p:nvGrpSpPr>
                <p:grpSpPr>
                  <a:xfrm>
                    <a:off x="6619048" y="4614121"/>
                    <a:ext cx="626890" cy="294323"/>
                    <a:chOff x="6589062" y="4638694"/>
                    <a:chExt cx="413122" cy="193959"/>
                  </a:xfrm>
                </p:grpSpPr>
                <p:pic>
                  <p:nvPicPr>
                    <p:cNvPr id="1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3"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1" name="กล่องข้อความ 8">
            <a:extLst>
              <a:ext uri="{FF2B5EF4-FFF2-40B4-BE49-F238E27FC236}">
                <a16:creationId xmlns:a16="http://schemas.microsoft.com/office/drawing/2014/main" id="{BF84CABE-5C70-4013-8958-0D4F9CD0D474}"/>
              </a:ext>
            </a:extLst>
          </p:cNvPr>
          <p:cNvSpPr txBox="1"/>
          <p:nvPr/>
        </p:nvSpPr>
        <p:spPr>
          <a:xfrm>
            <a:off x="6920154" y="34685"/>
            <a:ext cx="2246457" cy="4515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2" name="วงรี 13">
            <a:extLst>
              <a:ext uri="{FF2B5EF4-FFF2-40B4-BE49-F238E27FC236}">
                <a16:creationId xmlns:a16="http://schemas.microsoft.com/office/drawing/2014/main" id="{722B5707-C41F-4885-825E-D2676CEE49E1}"/>
              </a:ext>
            </a:extLst>
          </p:cNvPr>
          <p:cNvSpPr/>
          <p:nvPr/>
        </p:nvSpPr>
        <p:spPr>
          <a:xfrm>
            <a:off x="5222868" y="-203698"/>
            <a:ext cx="1711153" cy="1266725"/>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5168" b="30186"/>
          <a:stretch/>
        </p:blipFill>
        <p:spPr>
          <a:xfrm>
            <a:off x="5710652" y="51276"/>
            <a:ext cx="858549" cy="516651"/>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spTree>
    <p:extLst>
      <p:ext uri="{BB962C8B-B14F-4D97-AF65-F5344CB8AC3E}">
        <p14:creationId xmlns:p14="http://schemas.microsoft.com/office/powerpoint/2010/main" val="32068228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A781E517-4637-40C4-B7D4-9F1B3AC17568}"/>
              </a:ext>
            </a:extLst>
          </p:cNvPr>
          <p:cNvSpPr/>
          <p:nvPr/>
        </p:nvSpPr>
        <p:spPr>
          <a:xfrm>
            <a:off x="0" y="-912"/>
            <a:ext cx="9144000" cy="4226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dirty="0"/>
          </a:p>
        </p:txBody>
      </p:sp>
      <p:sp>
        <p:nvSpPr>
          <p:cNvPr id="5" name="สี่เหลี่ยมผืนผ้า 4"/>
          <p:cNvSpPr/>
          <p:nvPr/>
        </p:nvSpPr>
        <p:spPr>
          <a:xfrm>
            <a:off x="0" y="421769"/>
            <a:ext cx="9144000" cy="1337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a:p>
        </p:txBody>
      </p:sp>
      <p:sp>
        <p:nvSpPr>
          <p:cNvPr id="6" name="สี่เหลี่ยมผืนผ้า: มุมมน 24">
            <a:extLst>
              <a:ext uri="{FF2B5EF4-FFF2-40B4-BE49-F238E27FC236}">
                <a16:creationId xmlns:a16="http://schemas.microsoft.com/office/drawing/2014/main" id="{4597E44C-C20E-41FD-89B2-146659B29195}"/>
              </a:ext>
            </a:extLst>
          </p:cNvPr>
          <p:cNvSpPr/>
          <p:nvPr/>
        </p:nvSpPr>
        <p:spPr>
          <a:xfrm>
            <a:off x="1" y="890163"/>
            <a:ext cx="8590769" cy="1073539"/>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ctr"/>
          <a:lstStyle/>
          <a:p>
            <a:pPr marL="385763" indent="-385763">
              <a:spcAft>
                <a:spcPts val="450"/>
              </a:spcAft>
              <a:buAutoNum type="arabicPeriod"/>
            </a:pPr>
            <a:endParaRPr lang="th-TH" sz="3000" b="1" dirty="0">
              <a:solidFill>
                <a:schemeClr val="tx1"/>
              </a:solidFill>
              <a:latin typeface="TH SarabunPSK" panose="020B0500040200020003" pitchFamily="34" charset="-34"/>
              <a:cs typeface="TH SarabunPSK" panose="020B0500040200020003" pitchFamily="34" charset="-34"/>
            </a:endParaRPr>
          </a:p>
        </p:txBody>
      </p:sp>
      <p:sp>
        <p:nvSpPr>
          <p:cNvPr id="3" name="กล่องข้อความ 2">
            <a:extLst>
              <a:ext uri="{FF2B5EF4-FFF2-40B4-BE49-F238E27FC236}">
                <a16:creationId xmlns:a16="http://schemas.microsoft.com/office/drawing/2014/main" id="{F60A4BBD-AAA2-3BCF-D85D-49A2B36C789B}"/>
              </a:ext>
            </a:extLst>
          </p:cNvPr>
          <p:cNvSpPr txBox="1"/>
          <p:nvPr/>
        </p:nvSpPr>
        <p:spPr>
          <a:xfrm>
            <a:off x="89756" y="890163"/>
            <a:ext cx="8964488" cy="3609578"/>
          </a:xfrm>
          <a:prstGeom prst="rect">
            <a:avLst/>
          </a:prstGeom>
          <a:noFill/>
        </p:spPr>
        <p:txBody>
          <a:bodyPr wrap="square">
            <a:spAutoFit/>
          </a:bodyPr>
          <a:lstStyle/>
          <a:p>
            <a:pPr indent="342900">
              <a:lnSpc>
                <a:spcPct val="95000"/>
              </a:lnSpc>
              <a:spcAft>
                <a:spcPts val="750"/>
              </a:spcAft>
              <a:tabLst>
                <a:tab pos="675323" algn="l"/>
              </a:tabLst>
            </a:pP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หนังสือด่วนที่สุด ที่ มท 0426.4/ว 3944 ลงวันที่ 1 พ.ย. 2565  </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เรื่อง </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การดำเนินคดีอาญาของกองทุนพัฒนาบทบาท</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สตรี</a:t>
            </a:r>
            <a:endPar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endParaRPr>
          </a:p>
          <a:p>
            <a:pPr indent="342900" algn="thaiDist">
              <a:lnSpc>
                <a:spcPct val="95000"/>
              </a:lnSpc>
              <a:spcAft>
                <a:spcPts val="750"/>
              </a:spcAft>
              <a:tabLst>
                <a:tab pos="675323" algn="l"/>
              </a:tabLst>
            </a:pP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1  กรณีก่อนมีการแจ้งความร้องทุกข์ เมื่อผู้กระทำการยักยอกหรือ</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ฉ้อโกงได้</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นำเงินส่วนที่ยักยอกหรือฉ้อโกงพร้อมด้วยดอกเบี้ยผิดนัดตามอัตราที่กฎหมาย</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กำหนด ค่าฤชาธรรมเนียมและค่าเสียหายอื่น ๆ (ถ้ามี) มาชำระคืนกองทุนพัฒนาบทบาทสตรีจน</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ครบถ้วนแล้ว ให้คณะอนุกรรมการบริหารกองทุนพัฒนาบทบาทสตรีระดับ</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จังหวัด มี</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อำนาจพิจารณาให้ยุติเรื่องได้</a:t>
            </a:r>
          </a:p>
          <a:p>
            <a:pPr indent="342900" algn="thaiDist">
              <a:lnSpc>
                <a:spcPct val="95000"/>
              </a:lnSpc>
              <a:spcAft>
                <a:spcPts val="750"/>
              </a:spcAft>
              <a:tabLst>
                <a:tab pos="675323" algn="l"/>
              </a:tabLst>
            </a:pP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2  กรณีภายหลังจากที่ได้มีการแจ้งความร้องทุกข์ดำเนินคดีอาญาแล้ว ผู้กระทำ</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การยักยอก</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หรือฉ้อโกงได้นำเงินส่วนที่ยักยอกหรือฉ้อโกงพร้อมด้วยดอกเบี้ย</a:t>
            </a:r>
            <a:r>
              <a:rPr lang="th-TH" sz="1600" b="1"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ผิดนัดตาม</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อัตราที่กฎหมายกำหนด </a:t>
            </a:r>
            <a:r>
              <a:rPr lang="th-TH" sz="1600" b="1" spc="-30"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ค่าฤชาธรรมเนียม และค่าเสียหายอื่น ๆ (ถ้ามี) มาชำระ</a:t>
            </a:r>
            <a:r>
              <a:rPr lang="th-TH" sz="1600" b="1" spc="-30"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คืนเงินกองทุน</a:t>
            </a:r>
            <a:r>
              <a:rPr lang="th-TH" sz="1600" b="1" spc="-30"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พัฒนาบทบาทสตรีจนครบถ้วนภายใน 15 วัน</a:t>
            </a:r>
            <a:r>
              <a:rPr lang="th-TH" sz="1600" b="1"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600" b="1" spc="-45" dirty="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นับแต่วันที่ได้แจ้งความร้อง</a:t>
            </a:r>
            <a:r>
              <a:rPr lang="th-TH" sz="1600" b="1" spc="-45" dirty="0" smtClean="0">
                <a:solidFill>
                  <a:srgbClr val="002060"/>
                </a:solidFill>
                <a:latin typeface="Chulabhorn Likit Text Light" panose="00000400000000000000" pitchFamily="50" charset="-34"/>
                <a:ea typeface="Calibri" panose="020F0502020204030204" pitchFamily="34" charset="0"/>
                <a:cs typeface="Chulabhorn Likit Text Light" panose="00000400000000000000" pitchFamily="50" charset="-34"/>
              </a:rPr>
              <a:t>ทุกข์</a:t>
            </a:r>
            <a:r>
              <a:rPr lang="th-TH" sz="1600" b="1" spc="-45" dirty="0" smtClean="0">
                <a:solidFill>
                  <a:srgbClr val="002060"/>
                </a:solidFill>
                <a:latin typeface="Calibri" panose="020F0502020204030204" pitchFamily="34" charset="0"/>
                <a:ea typeface="Calibri" panose="020F0502020204030204" pitchFamily="34" charset="0"/>
                <a:cs typeface="Chulabhorn Likit Text Light๙" panose="00000400000000000000" pitchFamily="2" charset="-34"/>
              </a:rPr>
              <a:t>หรือ</a:t>
            </a:r>
            <a:r>
              <a:rPr lang="th-TH" sz="1600" b="1" spc="-45" dirty="0">
                <a:solidFill>
                  <a:srgbClr val="002060"/>
                </a:solidFill>
                <a:latin typeface="Calibri" panose="020F0502020204030204" pitchFamily="34" charset="0"/>
                <a:ea typeface="Calibri" panose="020F0502020204030204" pitchFamily="34" charset="0"/>
                <a:cs typeface="Chulabhorn Likit Text Light๙" panose="00000400000000000000" pitchFamily="2" charset="-34"/>
              </a:rPr>
              <a:t>ฟ้องคดีต่อศาลแล้ว ให้จังหวัดสามารถถอนคำร้องทุกข์</a:t>
            </a:r>
            <a:r>
              <a:rPr lang="th-TH" sz="1600" b="1" spc="8" dirty="0">
                <a:solidFill>
                  <a:srgbClr val="002060"/>
                </a:solidFill>
                <a:latin typeface="Calibri" panose="020F0502020204030204" pitchFamily="34" charset="0"/>
                <a:ea typeface="Calibri" panose="020F0502020204030204" pitchFamily="34" charset="0"/>
                <a:cs typeface="Chulabhorn Likit Text Light๙" panose="00000400000000000000" pitchFamily="2" charset="-34"/>
              </a:rPr>
              <a:t>หรือถอนฟ้องคดีอาญาได้ </a:t>
            </a:r>
          </a:p>
          <a:p>
            <a:pPr indent="342900" algn="thaiDist">
              <a:lnSpc>
                <a:spcPct val="95000"/>
              </a:lnSpc>
              <a:spcAft>
                <a:spcPts val="750"/>
              </a:spcAft>
              <a:tabLst>
                <a:tab pos="675323" algn="l"/>
              </a:tabLst>
            </a:pPr>
            <a:r>
              <a:rPr lang="th-TH" sz="1600" b="1" spc="8" dirty="0">
                <a:solidFill>
                  <a:srgbClr val="002060"/>
                </a:solidFill>
                <a:latin typeface="Calibri" panose="020F0502020204030204" pitchFamily="34" charset="0"/>
                <a:ea typeface="Calibri" panose="020F0502020204030204" pitchFamily="34" charset="0"/>
                <a:cs typeface="Chulabhorn Likit Text Light๙" panose="00000400000000000000" pitchFamily="2" charset="-34"/>
              </a:rPr>
              <a:t>    </a:t>
            </a:r>
            <a:endParaRPr lang="th-TH" sz="1600" dirty="0">
              <a:solidFill>
                <a:srgbClr val="002060"/>
              </a:solidFill>
              <a:latin typeface="Calibri" panose="020F0502020204030204" pitchFamily="34" charset="0"/>
              <a:ea typeface="Calibri" panose="020F0502020204030204" pitchFamily="34" charset="0"/>
              <a:cs typeface="Chulabhorn Likit Text Light๙" panose="00000400000000000000" pitchFamily="2" charset="-34"/>
            </a:endParaRPr>
          </a:p>
          <a:p>
            <a:pPr indent="342900" algn="thaiDist">
              <a:lnSpc>
                <a:spcPct val="95000"/>
              </a:lnSpc>
              <a:spcAft>
                <a:spcPts val="750"/>
              </a:spcAft>
              <a:tabLst>
                <a:tab pos="675323" algn="l"/>
              </a:tabLst>
            </a:pPr>
            <a:endParaRPr lang="th-TH" sz="1600" dirty="0">
              <a:latin typeface="Calibri" panose="020F0502020204030204" pitchFamily="34" charset="0"/>
              <a:ea typeface="Calibri" panose="020F0502020204030204" pitchFamily="34" charset="0"/>
              <a:cs typeface="Chulabhorn Likit Text Light๙" panose="00000400000000000000" pitchFamily="2" charset="-34"/>
            </a:endParaRPr>
          </a:p>
          <a:p>
            <a:pPr indent="342900" algn="thaiDist">
              <a:lnSpc>
                <a:spcPct val="95000"/>
              </a:lnSpc>
              <a:spcAft>
                <a:spcPts val="750"/>
              </a:spcAft>
              <a:tabLst>
                <a:tab pos="675323" algn="l"/>
              </a:tabLst>
            </a:pPr>
            <a:endParaRPr lang="en-US" sz="1350" dirty="0">
              <a:latin typeface="Calibri" panose="020F0502020204030204" pitchFamily="34" charset="0"/>
              <a:ea typeface="Calibri" panose="020F0502020204030204" pitchFamily="34" charset="0"/>
              <a:cs typeface="Cordia New" panose="020B0304020202020204" pitchFamily="34" charset="-34"/>
            </a:endParaRPr>
          </a:p>
        </p:txBody>
      </p:sp>
      <p:grpSp>
        <p:nvGrpSpPr>
          <p:cNvPr id="7" name="กลุ่ม 53"/>
          <p:cNvGrpSpPr/>
          <p:nvPr/>
        </p:nvGrpSpPr>
        <p:grpSpPr>
          <a:xfrm>
            <a:off x="0" y="4710616"/>
            <a:ext cx="5150624" cy="483847"/>
            <a:chOff x="-425532" y="4710612"/>
            <a:chExt cx="5576155" cy="483846"/>
          </a:xfrm>
        </p:grpSpPr>
        <p:grpSp>
          <p:nvGrpSpPr>
            <p:cNvPr id="8" name="กลุ่ม 54"/>
            <p:cNvGrpSpPr/>
            <p:nvPr/>
          </p:nvGrpSpPr>
          <p:grpSpPr>
            <a:xfrm>
              <a:off x="-425532" y="4710612"/>
              <a:ext cx="5576155" cy="475468"/>
              <a:chOff x="-425532" y="4710612"/>
              <a:chExt cx="5576155" cy="475468"/>
            </a:xfrm>
          </p:grpSpPr>
          <p:grpSp>
            <p:nvGrpSpPr>
              <p:cNvPr id="10" name="กลุ่ม 56"/>
              <p:cNvGrpSpPr/>
              <p:nvPr/>
            </p:nvGrpSpPr>
            <p:grpSpPr>
              <a:xfrm>
                <a:off x="-425532" y="4744286"/>
                <a:ext cx="3197332" cy="419753"/>
                <a:chOff x="-468560" y="4744285"/>
                <a:chExt cx="3197332" cy="419753"/>
              </a:xfrm>
            </p:grpSpPr>
            <p:sp>
              <p:nvSpPr>
                <p:cNvPr id="19"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0"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1" name="กลุ่ม 57"/>
              <p:cNvGrpSpPr/>
              <p:nvPr/>
            </p:nvGrpSpPr>
            <p:grpSpPr>
              <a:xfrm>
                <a:off x="2771800" y="4710612"/>
                <a:ext cx="2378823" cy="475468"/>
                <a:chOff x="3507388" y="4717424"/>
                <a:chExt cx="2378823" cy="475468"/>
              </a:xfrm>
            </p:grpSpPr>
            <p:grpSp>
              <p:nvGrpSpPr>
                <p:cNvPr id="12" name="กลุ่ม 63"/>
                <p:cNvGrpSpPr/>
                <p:nvPr/>
              </p:nvGrpSpPr>
              <p:grpSpPr>
                <a:xfrm>
                  <a:off x="4284268" y="4717424"/>
                  <a:ext cx="1601943" cy="405692"/>
                  <a:chOff x="6239008" y="4519859"/>
                  <a:chExt cx="1601943" cy="405692"/>
                </a:xfrm>
              </p:grpSpPr>
              <p:pic>
                <p:nvPicPr>
                  <p:cNvPr id="14"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5"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6" name="กลุ่ม 67"/>
                  <p:cNvGrpSpPr/>
                  <p:nvPr/>
                </p:nvGrpSpPr>
                <p:grpSpPr>
                  <a:xfrm>
                    <a:off x="6619048" y="4614121"/>
                    <a:ext cx="626890" cy="294323"/>
                    <a:chOff x="6589062" y="4638694"/>
                    <a:chExt cx="413122" cy="193959"/>
                  </a:xfrm>
                </p:grpSpPr>
                <p:pic>
                  <p:nvPicPr>
                    <p:cNvPr id="17"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8"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3"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1" name="กล่องข้อความ 8">
            <a:extLst>
              <a:ext uri="{FF2B5EF4-FFF2-40B4-BE49-F238E27FC236}">
                <a16:creationId xmlns:a16="http://schemas.microsoft.com/office/drawing/2014/main" id="{BF84CABE-5C70-4013-8958-0D4F9CD0D474}"/>
              </a:ext>
            </a:extLst>
          </p:cNvPr>
          <p:cNvSpPr txBox="1"/>
          <p:nvPr/>
        </p:nvSpPr>
        <p:spPr>
          <a:xfrm>
            <a:off x="6920154" y="34685"/>
            <a:ext cx="2246457" cy="4515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2" name="วงรี 13">
            <a:extLst>
              <a:ext uri="{FF2B5EF4-FFF2-40B4-BE49-F238E27FC236}">
                <a16:creationId xmlns:a16="http://schemas.microsoft.com/office/drawing/2014/main" id="{722B5707-C41F-4885-825E-D2676CEE49E1}"/>
              </a:ext>
            </a:extLst>
          </p:cNvPr>
          <p:cNvSpPr/>
          <p:nvPr/>
        </p:nvSpPr>
        <p:spPr>
          <a:xfrm>
            <a:off x="5222868" y="-203698"/>
            <a:ext cx="1711153" cy="1266725"/>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5168" b="30186"/>
          <a:stretch/>
        </p:blipFill>
        <p:spPr>
          <a:xfrm>
            <a:off x="5710652" y="51276"/>
            <a:ext cx="858549" cy="516651"/>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spTree>
    <p:extLst>
      <p:ext uri="{BB962C8B-B14F-4D97-AF65-F5344CB8AC3E}">
        <p14:creationId xmlns:p14="http://schemas.microsoft.com/office/powerpoint/2010/main" val="3144214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A781E517-4637-40C4-B7D4-9F1B3AC17568}"/>
              </a:ext>
            </a:extLst>
          </p:cNvPr>
          <p:cNvSpPr/>
          <p:nvPr/>
        </p:nvSpPr>
        <p:spPr>
          <a:xfrm>
            <a:off x="0" y="-912"/>
            <a:ext cx="9144000" cy="4226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dirty="0"/>
          </a:p>
        </p:txBody>
      </p:sp>
      <p:sp>
        <p:nvSpPr>
          <p:cNvPr id="5" name="สี่เหลี่ยมผืนผ้า 4"/>
          <p:cNvSpPr/>
          <p:nvPr/>
        </p:nvSpPr>
        <p:spPr>
          <a:xfrm>
            <a:off x="0" y="421769"/>
            <a:ext cx="9144000" cy="1337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520"/>
          </a:p>
        </p:txBody>
      </p:sp>
      <p:sp>
        <p:nvSpPr>
          <p:cNvPr id="7" name="สี่เหลี่ยมผืนผ้า: มุมมน 24">
            <a:extLst>
              <a:ext uri="{FF2B5EF4-FFF2-40B4-BE49-F238E27FC236}">
                <a16:creationId xmlns:a16="http://schemas.microsoft.com/office/drawing/2014/main" id="{4597E44C-C20E-41FD-89B2-146659B29195}"/>
              </a:ext>
            </a:extLst>
          </p:cNvPr>
          <p:cNvSpPr/>
          <p:nvPr/>
        </p:nvSpPr>
        <p:spPr>
          <a:xfrm>
            <a:off x="251520" y="1211413"/>
            <a:ext cx="9001000" cy="2450141"/>
          </a:xfrm>
          <a:prstGeom prst="roundRect">
            <a:avLst/>
          </a:prstGeom>
          <a:noFill/>
          <a:ln>
            <a:noFill/>
          </a:ln>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ctr"/>
          <a:lstStyle/>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1 การส่งมอบงาน</a:t>
            </a:r>
          </a:p>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2 ข้อสังเกตจากการใช้มาตรการบริหารจัดการหนี้</a:t>
            </a:r>
          </a:p>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3 การปฏิบัติหน้าที่ของเจ้าหน้าที่</a:t>
            </a:r>
          </a:p>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4 การหารือข้อกฎหมาย</a:t>
            </a:r>
          </a:p>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5 ข้อพิจารณาในการออกมาตรการต่าง ๆ ในการ</a:t>
            </a:r>
            <a:r>
              <a:rPr lang="th-TH" b="1" dirty="0" smtClean="0">
                <a:solidFill>
                  <a:srgbClr val="002060"/>
                </a:solidFill>
                <a:latin typeface="Chulabhorn Likit Text Light" panose="00000400000000000000" pitchFamily="50" charset="-34"/>
                <a:cs typeface="Chulabhorn Likit Text Light" panose="00000400000000000000" pitchFamily="50" charset="-34"/>
              </a:rPr>
              <a:t>บริหาร   </a:t>
            </a:r>
          </a:p>
          <a:p>
            <a:pPr>
              <a:spcAft>
                <a:spcPts val="450"/>
              </a:spcAft>
            </a:pPr>
            <a:r>
              <a:rPr lang="th-TH" b="1" dirty="0">
                <a:solidFill>
                  <a:srgbClr val="002060"/>
                </a:solidFill>
                <a:latin typeface="Chulabhorn Likit Text Light" panose="00000400000000000000" pitchFamily="50" charset="-34"/>
                <a:cs typeface="Chulabhorn Likit Text Light" panose="00000400000000000000" pitchFamily="50" charset="-34"/>
              </a:rPr>
              <a:t> </a:t>
            </a:r>
            <a:r>
              <a:rPr lang="th-TH" b="1" dirty="0" smtClean="0">
                <a:solidFill>
                  <a:srgbClr val="002060"/>
                </a:solidFill>
                <a:latin typeface="Chulabhorn Likit Text Light" panose="00000400000000000000" pitchFamily="50" charset="-34"/>
                <a:cs typeface="Chulabhorn Likit Text Light" panose="00000400000000000000" pitchFamily="50" charset="-34"/>
              </a:rPr>
              <a:t>  จัดการ</a:t>
            </a:r>
            <a:r>
              <a:rPr lang="th-TH" b="1" dirty="0">
                <a:solidFill>
                  <a:srgbClr val="002060"/>
                </a:solidFill>
                <a:latin typeface="Chulabhorn Likit Text Light" panose="00000400000000000000" pitchFamily="50" charset="-34"/>
                <a:cs typeface="Chulabhorn Likit Text Light" panose="00000400000000000000" pitchFamily="50" charset="-34"/>
              </a:rPr>
              <a:t>หนี้</a:t>
            </a:r>
          </a:p>
        </p:txBody>
      </p:sp>
      <p:grpSp>
        <p:nvGrpSpPr>
          <p:cNvPr id="8" name="กลุ่ม 53"/>
          <p:cNvGrpSpPr/>
          <p:nvPr/>
        </p:nvGrpSpPr>
        <p:grpSpPr>
          <a:xfrm>
            <a:off x="0" y="4710616"/>
            <a:ext cx="5150624" cy="483847"/>
            <a:chOff x="-425532" y="4710612"/>
            <a:chExt cx="5576155" cy="483846"/>
          </a:xfrm>
        </p:grpSpPr>
        <p:grpSp>
          <p:nvGrpSpPr>
            <p:cNvPr id="9" name="กลุ่ม 54"/>
            <p:cNvGrpSpPr/>
            <p:nvPr/>
          </p:nvGrpSpPr>
          <p:grpSpPr>
            <a:xfrm>
              <a:off x="-425532" y="4710612"/>
              <a:ext cx="5576155" cy="475468"/>
              <a:chOff x="-425532" y="4710612"/>
              <a:chExt cx="5576155" cy="475468"/>
            </a:xfrm>
          </p:grpSpPr>
          <p:grpSp>
            <p:nvGrpSpPr>
              <p:cNvPr id="11" name="กลุ่ม 56"/>
              <p:cNvGrpSpPr/>
              <p:nvPr/>
            </p:nvGrpSpPr>
            <p:grpSpPr>
              <a:xfrm>
                <a:off x="-425532" y="4744286"/>
                <a:ext cx="3197332" cy="419753"/>
                <a:chOff x="-468560" y="4744285"/>
                <a:chExt cx="3197332" cy="419753"/>
              </a:xfrm>
            </p:grpSpPr>
            <p:sp>
              <p:nvSpPr>
                <p:cNvPr id="20"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1"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2" name="กลุ่ม 57"/>
              <p:cNvGrpSpPr/>
              <p:nvPr/>
            </p:nvGrpSpPr>
            <p:grpSpPr>
              <a:xfrm>
                <a:off x="2771800" y="4710612"/>
                <a:ext cx="2378823" cy="475468"/>
                <a:chOff x="3507388" y="4717424"/>
                <a:chExt cx="2378823" cy="475468"/>
              </a:xfrm>
            </p:grpSpPr>
            <p:grpSp>
              <p:nvGrpSpPr>
                <p:cNvPr id="13" name="กลุ่ม 63"/>
                <p:cNvGrpSpPr/>
                <p:nvPr/>
              </p:nvGrpSpPr>
              <p:grpSpPr>
                <a:xfrm>
                  <a:off x="4284268" y="4717424"/>
                  <a:ext cx="1601943" cy="405692"/>
                  <a:chOff x="6239008" y="4519859"/>
                  <a:chExt cx="1601943" cy="405692"/>
                </a:xfrm>
              </p:grpSpPr>
              <p:pic>
                <p:nvPicPr>
                  <p:cNvPr id="15"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6"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7" name="กลุ่ม 67"/>
                  <p:cNvGrpSpPr/>
                  <p:nvPr/>
                </p:nvGrpSpPr>
                <p:grpSpPr>
                  <a:xfrm>
                    <a:off x="6619048" y="4614121"/>
                    <a:ext cx="626890" cy="294323"/>
                    <a:chOff x="6589062" y="4638694"/>
                    <a:chExt cx="413122" cy="193959"/>
                  </a:xfrm>
                </p:grpSpPr>
                <p:pic>
                  <p:nvPicPr>
                    <p:cNvPr id="18"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9"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4"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2" name="กล่องข้อความ 8">
            <a:extLst>
              <a:ext uri="{FF2B5EF4-FFF2-40B4-BE49-F238E27FC236}">
                <a16:creationId xmlns:a16="http://schemas.microsoft.com/office/drawing/2014/main" id="{BF84CABE-5C70-4013-8958-0D4F9CD0D474}"/>
              </a:ext>
            </a:extLst>
          </p:cNvPr>
          <p:cNvSpPr txBox="1"/>
          <p:nvPr/>
        </p:nvSpPr>
        <p:spPr>
          <a:xfrm>
            <a:off x="6920154" y="34685"/>
            <a:ext cx="2246457" cy="4515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3" name="วงรี 13">
            <a:extLst>
              <a:ext uri="{FF2B5EF4-FFF2-40B4-BE49-F238E27FC236}">
                <a16:creationId xmlns:a16="http://schemas.microsoft.com/office/drawing/2014/main" id="{722B5707-C41F-4885-825E-D2676CEE49E1}"/>
              </a:ext>
            </a:extLst>
          </p:cNvPr>
          <p:cNvSpPr/>
          <p:nvPr/>
        </p:nvSpPr>
        <p:spPr>
          <a:xfrm>
            <a:off x="5222868" y="-203698"/>
            <a:ext cx="1711153" cy="1266725"/>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4"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5168" b="30186"/>
          <a:stretch/>
        </p:blipFill>
        <p:spPr>
          <a:xfrm>
            <a:off x="5710652" y="51276"/>
            <a:ext cx="858549" cy="516651"/>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spTree>
    <p:extLst>
      <p:ext uri="{BB962C8B-B14F-4D97-AF65-F5344CB8AC3E}">
        <p14:creationId xmlns:p14="http://schemas.microsoft.com/office/powerpoint/2010/main" val="1456064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71135" y="843558"/>
            <a:ext cx="8568951" cy="3394472"/>
          </a:xfrm>
          <a:solidFill>
            <a:schemeClr val="accent6">
              <a:lumMod val="20000"/>
              <a:lumOff val="80000"/>
            </a:schemeClr>
          </a:solidFill>
          <a:ln>
            <a:solidFill>
              <a:schemeClr val="accent3">
                <a:lumMod val="50000"/>
              </a:schemeClr>
            </a:solidFill>
          </a:ln>
          <a:scene3d>
            <a:camera prst="orthographicFront"/>
            <a:lightRig rig="threePt" dir="t"/>
          </a:scene3d>
          <a:sp3d>
            <a:bevelT w="139700" prst="cross"/>
          </a:sp3d>
        </p:spPr>
        <p:txBody>
          <a:bodyPr>
            <a:noAutofit/>
          </a:bodyPr>
          <a:lstStyle/>
          <a:p>
            <a:pPr marL="0" indent="0" algn="thaiDist">
              <a:buNone/>
            </a:pPr>
            <a:r>
              <a:rPr lang="th-TH" sz="1600" dirty="0" smtClean="0">
                <a:latin typeface="Chulabhorn Likit Text Light" panose="00000400000000000000" pitchFamily="50" charset="-34"/>
                <a:cs typeface="Chulabhorn Likit Text Light" panose="00000400000000000000" pitchFamily="50" charset="-34"/>
              </a:rPr>
              <a:t>	</a:t>
            </a:r>
            <a:r>
              <a:rPr lang="th-TH" sz="1600" b="1" dirty="0" smtClean="0">
                <a:latin typeface="Chulabhorn Likit Text Light" panose="00000400000000000000" pitchFamily="50" charset="-34"/>
                <a:cs typeface="Chulabhorn Likit Text Light" panose="00000400000000000000" pitchFamily="50" charset="-34"/>
              </a:rPr>
              <a:t>สำนักงานกองทุนพัฒนาบทบาทสตรีได้มีหนังสือ ที่ มท 0416.2/ว 3059 ลงวันที่ </a:t>
            </a:r>
            <a:br>
              <a:rPr lang="th-TH" sz="1600" b="1" dirty="0" smtClean="0">
                <a:latin typeface="Chulabhorn Likit Text Light" panose="00000400000000000000" pitchFamily="50" charset="-34"/>
                <a:cs typeface="Chulabhorn Likit Text Light" panose="00000400000000000000" pitchFamily="50" charset="-34"/>
              </a:rPr>
            </a:br>
            <a:r>
              <a:rPr lang="th-TH" sz="1600" b="1" dirty="0" smtClean="0">
                <a:latin typeface="Chulabhorn Likit Text Light" panose="00000400000000000000" pitchFamily="50" charset="-34"/>
                <a:cs typeface="Chulabhorn Likit Text Light" panose="00000400000000000000" pitchFamily="50" charset="-34"/>
              </a:rPr>
              <a:t>29 สิงหาคม 2565 เรื่อง การยืนยันลูกหนี้เงินทุนหมุนเวียน กองทุนพัฒนาบทบาทสตรี </a:t>
            </a:r>
            <a:br>
              <a:rPr lang="th-TH" sz="1600" b="1" dirty="0" smtClean="0">
                <a:latin typeface="Chulabhorn Likit Text Light" panose="00000400000000000000" pitchFamily="50" charset="-34"/>
                <a:cs typeface="Chulabhorn Likit Text Light" panose="00000400000000000000" pitchFamily="50" charset="-34"/>
              </a:rPr>
            </a:br>
            <a:r>
              <a:rPr lang="th-TH" sz="1600" b="1" dirty="0" smtClean="0">
                <a:latin typeface="Chulabhorn Likit Text Light" panose="00000400000000000000" pitchFamily="50" charset="-34"/>
                <a:cs typeface="Chulabhorn Likit Text Light" panose="00000400000000000000" pitchFamily="50" charset="-34"/>
              </a:rPr>
              <a:t>และดำเนินการจัดประชุมซักซ้อมแนวทางการยืนยันลูกหนี้เงินทุนหมุนเวียนรวมถึงมาตราการภาพรวมของกองทุนพัฒนาบทบาทสตรีแก่เจ้าหน้าที่ผู้ดำเนินการตามแนวทางในรูปแบบออนไลน์ (</a:t>
            </a:r>
            <a:r>
              <a:rPr lang="en-US" sz="1600" b="1" dirty="0" smtClean="0">
                <a:latin typeface="Chulabhorn Likit Text Light" panose="00000400000000000000" pitchFamily="50" charset="-34"/>
                <a:cs typeface="Chulabhorn Likit Text Light" panose="00000400000000000000" pitchFamily="50" charset="-34"/>
              </a:rPr>
              <a:t>Zoom Cloud Meetings</a:t>
            </a:r>
            <a:r>
              <a:rPr lang="th-TH" sz="1600" b="1" dirty="0" smtClean="0">
                <a:latin typeface="Chulabhorn Likit Text Light" panose="00000400000000000000" pitchFamily="50" charset="-34"/>
                <a:cs typeface="Chulabhorn Likit Text Light" panose="00000400000000000000" pitchFamily="50" charset="-34"/>
              </a:rPr>
              <a:t>) ในวันพฤหัสบดีที่ 8 กันยายน 2565 โดยให้สำนักงานเลขานุการคณะอนุกรรมการบริหารกองทุนพัฒนาบทบาทสตรีระดับจังหวัด จัดทำรายงานยืนยันยอดลูกหนี้คงเหลือ ณ วันที่ </a:t>
            </a:r>
            <a:br>
              <a:rPr lang="th-TH" sz="1600" b="1" dirty="0" smtClean="0">
                <a:latin typeface="Chulabhorn Likit Text Light" panose="00000400000000000000" pitchFamily="50" charset="-34"/>
                <a:cs typeface="Chulabhorn Likit Text Light" panose="00000400000000000000" pitchFamily="50" charset="-34"/>
              </a:rPr>
            </a:br>
            <a:r>
              <a:rPr lang="th-TH" sz="1600" b="1" spc="-40" dirty="0" smtClean="0">
                <a:latin typeface="Chulabhorn Likit Text Light" panose="00000400000000000000" pitchFamily="50" charset="-34"/>
                <a:cs typeface="Chulabhorn Likit Text Light" panose="00000400000000000000" pitchFamily="50" charset="-34"/>
              </a:rPr>
              <a:t>30 กันยายน 2565 และจัดส่งหนังสือและข้อมูลรายงานการยืนยันลูกหนี้คงเหลือฯ และรายละเอียดอื่น ๆ </a:t>
            </a:r>
            <a:r>
              <a:rPr lang="th-TH" sz="1600" b="1" dirty="0" smtClean="0">
                <a:latin typeface="Chulabhorn Likit Text Light" panose="00000400000000000000" pitchFamily="50" charset="-34"/>
                <a:cs typeface="Chulabhorn Likit Text Light" panose="00000400000000000000" pitchFamily="50" charset="-34"/>
              </a:rPr>
              <a:t>ให้กรมการพัฒนาชุมชน ภายในวันที่ 25 ตุลาคม 2565 </a:t>
            </a:r>
          </a:p>
          <a:p>
            <a:pPr marL="0" indent="0" algn="thaiDist">
              <a:buNone/>
            </a:pPr>
            <a:r>
              <a:rPr lang="th-TH" sz="1600" b="1" dirty="0">
                <a:latin typeface="Chulabhorn Likit Text Light" panose="00000400000000000000" pitchFamily="50" charset="-34"/>
                <a:cs typeface="Chulabhorn Likit Text Light" panose="00000400000000000000" pitchFamily="50" charset="-34"/>
              </a:rPr>
              <a:t>	</a:t>
            </a:r>
            <a:r>
              <a:rPr lang="th-TH" sz="1600" b="1" dirty="0" smtClean="0">
                <a:latin typeface="Chulabhorn Likit Text Light" panose="00000400000000000000" pitchFamily="50" charset="-34"/>
                <a:cs typeface="Chulabhorn Likit Text Light" panose="00000400000000000000" pitchFamily="50" charset="-34"/>
              </a:rPr>
              <a:t>ข้อมูล ณ วันที่ 1 พฤศจิกายน 2565 มีจังหวัดที่จัดส่งรายงานการยืนยันยอดลูกหนี้คงเหลือ จำนวน 3 จังหวัด ประกอบด้วย จังหวัดเชียงใหม่ อ่างทอง และจังหวัดระยอง จึง</a:t>
            </a:r>
            <a:r>
              <a:rPr lang="th-TH" sz="1600" b="1" u="sng" dirty="0" smtClean="0">
                <a:solidFill>
                  <a:srgbClr val="FF0000"/>
                </a:solidFill>
                <a:latin typeface="Chulabhorn Likit Text Light" panose="00000400000000000000" pitchFamily="50" charset="-34"/>
                <a:cs typeface="Chulabhorn Likit Text Light" panose="00000400000000000000" pitchFamily="50" charset="-34"/>
              </a:rPr>
              <a:t>ขอให้จังหวัดที่ยังไม่ส่งรายงานฯ ส่งรายงาน</a:t>
            </a:r>
            <a:r>
              <a:rPr lang="th-TH" sz="1600" b="1" u="sng" dirty="0">
                <a:solidFill>
                  <a:srgbClr val="FF0000"/>
                </a:solidFill>
                <a:latin typeface="Chulabhorn Likit Text Light" panose="00000400000000000000" pitchFamily="50" charset="-34"/>
                <a:cs typeface="Chulabhorn Likit Text Light" panose="00000400000000000000" pitchFamily="50" charset="-34"/>
              </a:rPr>
              <a:t>การยืนยันยอดลูกหนี้คงเหลือ </a:t>
            </a:r>
            <a:r>
              <a:rPr lang="th-TH" sz="1600" b="1" u="sng" dirty="0" smtClean="0">
                <a:solidFill>
                  <a:srgbClr val="FF0000"/>
                </a:solidFill>
                <a:latin typeface="Chulabhorn Likit Text Light" panose="00000400000000000000" pitchFamily="50" charset="-34"/>
                <a:cs typeface="Chulabhorn Likit Text Light" panose="00000400000000000000" pitchFamily="50" charset="-34"/>
              </a:rPr>
              <a:t>ภายในวันอังคารที่ 8 พฤศจิกายน 2565 </a:t>
            </a:r>
          </a:p>
        </p:txBody>
      </p:sp>
      <p:grpSp>
        <p:nvGrpSpPr>
          <p:cNvPr id="4" name="กลุ่ม 53"/>
          <p:cNvGrpSpPr/>
          <p:nvPr/>
        </p:nvGrpSpPr>
        <p:grpSpPr>
          <a:xfrm>
            <a:off x="-425531" y="4710616"/>
            <a:ext cx="5576155" cy="483847"/>
            <a:chOff x="-425532" y="4710612"/>
            <a:chExt cx="5576155" cy="483846"/>
          </a:xfrm>
        </p:grpSpPr>
        <p:grpSp>
          <p:nvGrpSpPr>
            <p:cNvPr id="5" name="กลุ่ม 54"/>
            <p:cNvGrpSpPr/>
            <p:nvPr/>
          </p:nvGrpSpPr>
          <p:grpSpPr>
            <a:xfrm>
              <a:off x="-425532" y="4710612"/>
              <a:ext cx="5576155" cy="475468"/>
              <a:chOff x="-425532" y="4710612"/>
              <a:chExt cx="5576155" cy="475468"/>
            </a:xfrm>
          </p:grpSpPr>
          <p:grpSp>
            <p:nvGrpSpPr>
              <p:cNvPr id="7" name="กลุ่ม 56"/>
              <p:cNvGrpSpPr/>
              <p:nvPr/>
            </p:nvGrpSpPr>
            <p:grpSpPr>
              <a:xfrm>
                <a:off x="-425532" y="4744286"/>
                <a:ext cx="3197332" cy="419753"/>
                <a:chOff x="-468560" y="4744285"/>
                <a:chExt cx="3197332" cy="419753"/>
              </a:xfrm>
            </p:grpSpPr>
            <p:sp>
              <p:nvSpPr>
                <p:cNvPr id="16" name="รูปห้าเหลี่ยม 8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7" name="รูปห้าเหลี่ยม 8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8" name="กลุ่ม 57"/>
              <p:cNvGrpSpPr/>
              <p:nvPr/>
            </p:nvGrpSpPr>
            <p:grpSpPr>
              <a:xfrm>
                <a:off x="2771800" y="4710612"/>
                <a:ext cx="2378823" cy="475468"/>
                <a:chOff x="3507388" y="4717424"/>
                <a:chExt cx="2378823" cy="475468"/>
              </a:xfrm>
            </p:grpSpPr>
            <p:grpSp>
              <p:nvGrpSpPr>
                <p:cNvPr id="9" name="กลุ่ม 63"/>
                <p:cNvGrpSpPr/>
                <p:nvPr/>
              </p:nvGrpSpPr>
              <p:grpSpPr>
                <a:xfrm>
                  <a:off x="4284268" y="4717424"/>
                  <a:ext cx="1601943" cy="405692"/>
                  <a:chOff x="6239008" y="4519859"/>
                  <a:chExt cx="1601943" cy="405692"/>
                </a:xfrm>
              </p:grpSpPr>
              <p:pic>
                <p:nvPicPr>
                  <p:cNvPr id="11"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2"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3" name="กลุ่ม 67"/>
                  <p:cNvGrpSpPr/>
                  <p:nvPr/>
                </p:nvGrpSpPr>
                <p:grpSpPr>
                  <a:xfrm>
                    <a:off x="6619048" y="4614121"/>
                    <a:ext cx="626890" cy="294323"/>
                    <a:chOff x="6589062" y="4638694"/>
                    <a:chExt cx="413122" cy="193959"/>
                  </a:xfrm>
                </p:grpSpPr>
                <p:pic>
                  <p:nvPicPr>
                    <p:cNvPr id="14"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5"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0"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TextBox 7"/>
            <p:cNvSpPr txBox="1"/>
            <p:nvPr/>
          </p:nvSpPr>
          <p:spPr>
            <a:xfrm>
              <a:off x="38277" y="4825127"/>
              <a:ext cx="2387192" cy="369331"/>
            </a:xfrm>
            <a:prstGeom prst="rect">
              <a:avLst/>
            </a:prstGeom>
            <a:noFill/>
          </p:spPr>
          <p:txBody>
            <a:bodyPr wrap="none" rtlCol="0">
              <a:spAutoFit/>
            </a:bodyPr>
            <a:lstStyle/>
            <a:p>
              <a:r>
                <a:rPr lang="th-TH" sz="9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18" name="Group 70"/>
          <p:cNvGrpSpPr/>
          <p:nvPr/>
        </p:nvGrpSpPr>
        <p:grpSpPr>
          <a:xfrm>
            <a:off x="-17686" y="-203698"/>
            <a:ext cx="9184298" cy="1266725"/>
            <a:chOff x="-23581" y="-271597"/>
            <a:chExt cx="10193050" cy="1541268"/>
          </a:xfrm>
        </p:grpSpPr>
        <p:grpSp>
          <p:nvGrpSpPr>
            <p:cNvPr id="19"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4"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26"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27"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0"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1"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2"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28" name="กล่องข้อความ 27"/>
          <p:cNvSpPr txBox="1"/>
          <p:nvPr/>
        </p:nvSpPr>
        <p:spPr>
          <a:xfrm>
            <a:off x="482640" y="107265"/>
            <a:ext cx="5688632" cy="307777"/>
          </a:xfrm>
          <a:prstGeom prst="rect">
            <a:avLst/>
          </a:prstGeom>
          <a:noFill/>
        </p:spPr>
        <p:txBody>
          <a:bodyPr wrap="square" rtlCol="0">
            <a:spAutoFit/>
          </a:bodyPr>
          <a:lstStyle/>
          <a:p>
            <a:r>
              <a:rPr lang="th-TH" sz="1400" b="1" dirty="0" smtClean="0">
                <a:solidFill>
                  <a:schemeClr val="bg1"/>
                </a:solidFill>
                <a:latin typeface="Chulabhorn Likit Text Light" panose="00000400000000000000" pitchFamily="50" charset="-34"/>
                <a:cs typeface="Chulabhorn Likit Text Light" panose="00000400000000000000" pitchFamily="50" charset="-34"/>
              </a:rPr>
              <a:t>4.4 การยืนยันยอดลูกหนี้เงินทุนหมุนเวียน กองทุนพัฒนาบทบาทสตรี</a:t>
            </a:r>
            <a:endParaRPr lang="th-TH" sz="14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2410951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p:cNvSpPr>
          <p:nvPr/>
        </p:nvSpPr>
        <p:spPr>
          <a:xfrm>
            <a:off x="749674" y="1853313"/>
            <a:ext cx="7886700" cy="1114715"/>
          </a:xfrm>
          <a:prstGeom prst="rect">
            <a:avLst/>
          </a:prstGeom>
          <a:solidFill>
            <a:schemeClr val="accent2">
              <a:lumMod val="20000"/>
              <a:lumOff val="80000"/>
            </a:schemeClr>
          </a:solidFill>
          <a:ln>
            <a:solidFill>
              <a:srgbClr val="FF0000"/>
            </a:solidFill>
          </a:ln>
        </p:spPr>
        <p:txBody>
          <a:bodyPr vert="horz" lIns="68580" tIns="34290" rIns="68580" bIns="34290" rtlCol="0" anchor="ctr">
            <a:normAutofit/>
          </a:bodyPr>
          <a:lstStyle>
            <a:lvl1pPr marL="228600" indent="-228600" algn="ctr" defTabSz="914400" rtl="0" eaLnBrk="1" latinLnBrk="0" hangingPunct="1">
              <a:lnSpc>
                <a:spcPct val="90000"/>
              </a:lnSpc>
              <a:spcBef>
                <a:spcPct val="0"/>
              </a:spcBef>
              <a:buFont typeface="Arial" panose="020B0604020202020204" pitchFamily="34" charset="0"/>
              <a:buNone/>
              <a:defRPr sz="60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h-TH" sz="3000" b="1" dirty="0">
                <a:latin typeface="Chulabhorn Likit Text Light" panose="00000400000000000000" pitchFamily="50" charset="-34"/>
                <a:ea typeface="Times New Roman" panose="02020603050405020304" pitchFamily="18" charset="0"/>
                <a:cs typeface="Chulabhorn Likit Text Light" panose="00000400000000000000" pitchFamily="50" charset="-34"/>
              </a:rPr>
              <a:t>ระเบียบวาระที่ 5</a:t>
            </a:r>
            <a:r>
              <a:rPr lang="th-TH" sz="3000" b="1" dirty="0">
                <a:latin typeface="Chulabhorn Likit Text Light" panose="00000400000000000000" pitchFamily="50" charset="-34"/>
                <a:cs typeface="Chulabhorn Likit Text Light" panose="00000400000000000000" pitchFamily="50" charset="-34"/>
              </a:rPr>
              <a:t> เรื่อง </a:t>
            </a:r>
            <a:r>
              <a:rPr lang="th-TH" sz="3000" b="1" dirty="0" smtClean="0">
                <a:latin typeface="Chulabhorn Likit Text Light" panose="00000400000000000000" pitchFamily="50" charset="-34"/>
                <a:cs typeface="Chulabhorn Likit Text Light" panose="00000400000000000000" pitchFamily="50" charset="-34"/>
              </a:rPr>
              <a:t>ประเด็นเน้นย้ำของผู้บริหาร</a:t>
            </a:r>
            <a:endParaRPr lang="th-TH" sz="3000" b="1" dirty="0">
              <a:latin typeface="Chulabhorn Likit Text Light" panose="00000400000000000000" pitchFamily="50" charset="-34"/>
              <a:cs typeface="Chulabhorn Likit Text Light" panose="00000400000000000000" pitchFamily="50" charset="-34"/>
            </a:endParaRPr>
          </a:p>
        </p:txBody>
      </p:sp>
      <p:grpSp>
        <p:nvGrpSpPr>
          <p:cNvPr id="5" name="Group 11"/>
          <p:cNvGrpSpPr/>
          <p:nvPr/>
        </p:nvGrpSpPr>
        <p:grpSpPr>
          <a:xfrm>
            <a:off x="-17685" y="4800827"/>
            <a:ext cx="9201983" cy="391295"/>
            <a:chOff x="-23582" y="5244024"/>
            <a:chExt cx="10183583" cy="521726"/>
          </a:xfrm>
        </p:grpSpPr>
        <p:grpSp>
          <p:nvGrpSpPr>
            <p:cNvPr id="6" name="กลุ่ม 5">
              <a:extLst>
                <a:ext uri="{FF2B5EF4-FFF2-40B4-BE49-F238E27FC236}">
                  <a16:creationId xmlns:a16="http://schemas.microsoft.com/office/drawing/2014/main" id="{58DAA6D8-19A9-434E-BD10-9F227ECAADEE}"/>
                </a:ext>
              </a:extLst>
            </p:cNvPr>
            <p:cNvGrpSpPr/>
            <p:nvPr/>
          </p:nvGrpSpPr>
          <p:grpSpPr>
            <a:xfrm>
              <a:off x="-23582" y="5244024"/>
              <a:ext cx="10183583" cy="521726"/>
              <a:chOff x="-21225" y="4584327"/>
              <a:chExt cx="9165225" cy="622658"/>
            </a:xfrm>
          </p:grpSpPr>
          <p:pic>
            <p:nvPicPr>
              <p:cNvPr id="9"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23006"/>
              <a:stretch/>
            </p:blipFill>
            <p:spPr>
              <a:xfrm>
                <a:off x="4152960" y="4685794"/>
                <a:ext cx="1217329" cy="521191"/>
              </a:xfrm>
              <a:prstGeom prst="rect">
                <a:avLst/>
              </a:prstGeom>
            </p:spPr>
          </p:pic>
          <p:pic>
            <p:nvPicPr>
              <p:cNvPr id="10"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577" y="4791832"/>
                <a:ext cx="864127" cy="296252"/>
              </a:xfrm>
              <a:prstGeom prst="rect">
                <a:avLst/>
              </a:prstGeom>
            </p:spPr>
          </p:pic>
          <p:grpSp>
            <p:nvGrpSpPr>
              <p:cNvPr id="11" name="กลุ่ม 1"/>
              <p:cNvGrpSpPr/>
              <p:nvPr/>
            </p:nvGrpSpPr>
            <p:grpSpPr>
              <a:xfrm>
                <a:off x="6933856" y="4789366"/>
                <a:ext cx="522575" cy="295287"/>
                <a:chOff x="7460978" y="6246097"/>
                <a:chExt cx="1654220" cy="620377"/>
              </a:xfrm>
            </p:grpSpPr>
            <p:pic>
              <p:nvPicPr>
                <p:cNvPr id="21"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978" y="6246097"/>
                  <a:ext cx="1048501" cy="620377"/>
                </a:xfrm>
                <a:prstGeom prst="rect">
                  <a:avLst/>
                </a:prstGeom>
              </p:spPr>
            </p:pic>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182" y="6257433"/>
                  <a:ext cx="566016" cy="566017"/>
                </a:xfrm>
                <a:prstGeom prst="rect">
                  <a:avLst/>
                </a:prstGeom>
              </p:spPr>
            </p:pic>
          </p:grpSp>
          <p:pic>
            <p:nvPicPr>
              <p:cNvPr id="12"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097" y="4621294"/>
                <a:ext cx="331226" cy="532336"/>
              </a:xfrm>
              <a:prstGeom prst="rect">
                <a:avLst/>
              </a:prstGeom>
            </p:spPr>
          </p:pic>
          <p:pic>
            <p:nvPicPr>
              <p:cNvPr id="13"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76264"/>
              <a:stretch/>
            </p:blipFill>
            <p:spPr>
              <a:xfrm>
                <a:off x="5317137" y="4686447"/>
                <a:ext cx="349966" cy="486042"/>
              </a:xfrm>
              <a:prstGeom prst="rect">
                <a:avLst/>
              </a:prstGeom>
            </p:spPr>
          </p:pic>
          <p:grpSp>
            <p:nvGrpSpPr>
              <p:cNvPr id="14" name="กลุ่ม 7">
                <a:extLst>
                  <a:ext uri="{FF2B5EF4-FFF2-40B4-BE49-F238E27FC236}">
                    <a16:creationId xmlns:a16="http://schemas.microsoft.com/office/drawing/2014/main" id="{30C28730-7CDF-4231-A774-6A7122EB4AEA}"/>
                  </a:ext>
                </a:extLst>
              </p:cNvPr>
              <p:cNvGrpSpPr/>
              <p:nvPr/>
            </p:nvGrpSpPr>
            <p:grpSpPr>
              <a:xfrm>
                <a:off x="-21225" y="4641133"/>
                <a:ext cx="4301561" cy="518093"/>
                <a:chOff x="-45701" y="6433550"/>
                <a:chExt cx="5957163" cy="426691"/>
              </a:xfrm>
            </p:grpSpPr>
            <p:sp>
              <p:nvSpPr>
                <p:cNvPr id="18" name="รูปแบบอิสระ: รูปร่าง 55">
                  <a:extLst>
                    <a:ext uri="{FF2B5EF4-FFF2-40B4-BE49-F238E27FC236}">
                      <a16:creationId xmlns:a16="http://schemas.microsoft.com/office/drawing/2014/main" id="{447532BC-F1AF-418B-B954-69A21822D4D1}"/>
                    </a:ext>
                  </a:extLst>
                </p:cNvPr>
                <p:cNvSpPr/>
                <p:nvPr/>
              </p:nvSpPr>
              <p:spPr>
                <a:xfrm>
                  <a:off x="-16308" y="6508953"/>
                  <a:ext cx="5690510"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9" name="รูปแบบอิสระ: รูปร่าง 50">
                  <a:extLst>
                    <a:ext uri="{FF2B5EF4-FFF2-40B4-BE49-F238E27FC236}">
                      <a16:creationId xmlns:a16="http://schemas.microsoft.com/office/drawing/2014/main" id="{72AD55B9-27A4-40A2-86AD-A09FD1FBB379}"/>
                    </a:ext>
                  </a:extLst>
                </p:cNvPr>
                <p:cNvSpPr/>
                <p:nvPr/>
              </p:nvSpPr>
              <p:spPr>
                <a:xfrm>
                  <a:off x="-45701" y="6433550"/>
                  <a:ext cx="5814597" cy="426691"/>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dirty="0"/>
                </a:p>
              </p:txBody>
            </p:sp>
            <p:sp>
              <p:nvSpPr>
                <p:cNvPr id="20" name="รูปแบบอิสระ: รูปร่าง 49">
                  <a:extLst>
                    <a:ext uri="{FF2B5EF4-FFF2-40B4-BE49-F238E27FC236}">
                      <a16:creationId xmlns:a16="http://schemas.microsoft.com/office/drawing/2014/main" id="{0CC04605-512B-40BA-BB6C-C4CA6329F254}"/>
                    </a:ext>
                  </a:extLst>
                </p:cNvPr>
                <p:cNvSpPr/>
                <p:nvPr/>
              </p:nvSpPr>
              <p:spPr>
                <a:xfrm>
                  <a:off x="5386580" y="6433550"/>
                  <a:ext cx="524882" cy="408279"/>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15" name="กลุ่ม 4">
                <a:extLst>
                  <a:ext uri="{FF2B5EF4-FFF2-40B4-BE49-F238E27FC236}">
                    <a16:creationId xmlns:a16="http://schemas.microsoft.com/office/drawing/2014/main" id="{33080593-C486-4A4E-A259-28A964353B4D}"/>
                  </a:ext>
                </a:extLst>
              </p:cNvPr>
              <p:cNvGrpSpPr/>
              <p:nvPr/>
            </p:nvGrpSpPr>
            <p:grpSpPr>
              <a:xfrm>
                <a:off x="8062499" y="4584327"/>
                <a:ext cx="1081501" cy="567984"/>
                <a:chOff x="10426806" y="6384245"/>
                <a:chExt cx="1777706" cy="484982"/>
              </a:xfrm>
            </p:grpSpPr>
            <p:sp>
              <p:nvSpPr>
                <p:cNvPr id="16" name="รูปแบบอิสระ: รูปร่าง 38">
                  <a:extLst>
                    <a:ext uri="{FF2B5EF4-FFF2-40B4-BE49-F238E27FC236}">
                      <a16:creationId xmlns:a16="http://schemas.microsoft.com/office/drawing/2014/main" id="{18287458-5345-45BB-A7B2-0AE1DDE4E433}"/>
                    </a:ext>
                  </a:extLst>
                </p:cNvPr>
                <p:cNvSpPr/>
                <p:nvPr/>
              </p:nvSpPr>
              <p:spPr>
                <a:xfrm>
                  <a:off x="10426806" y="6384245"/>
                  <a:ext cx="1760999" cy="472847"/>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7" name="รูปแบบอิสระ: รูปร่าง 31">
                  <a:extLst>
                    <a:ext uri="{FF2B5EF4-FFF2-40B4-BE49-F238E27FC236}">
                      <a16:creationId xmlns:a16="http://schemas.microsoft.com/office/drawing/2014/main" id="{CB515603-CB57-4A48-B8A7-C4BD2C469F4B}"/>
                    </a:ext>
                  </a:extLst>
                </p:cNvPr>
                <p:cNvSpPr/>
                <p:nvPr/>
              </p:nvSpPr>
              <p:spPr>
                <a:xfrm>
                  <a:off x="10431001" y="6507741"/>
                  <a:ext cx="1773511" cy="361486"/>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pic>
          <p:nvPicPr>
            <p:cNvPr id="7" name="Picture 23">
              <a:extLst>
                <a:ext uri="{FF2B5EF4-FFF2-40B4-BE49-F238E27FC236}">
                  <a16:creationId xmlns:a16="http://schemas.microsoft.com/office/drawing/2014/main" id="{814E8581-24DE-4EA8-9741-7D904315BF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176" y="5335480"/>
              <a:ext cx="467569" cy="344415"/>
            </a:xfrm>
            <a:prstGeom prst="rect">
              <a:avLst/>
            </a:prstGeom>
          </p:spPr>
        </p:pic>
        <p:sp>
          <p:nvSpPr>
            <p:cNvPr id="8" name="รูปแบบอิสระ: รูปร่าง 49">
              <a:extLst>
                <a:ext uri="{FF2B5EF4-FFF2-40B4-BE49-F238E27FC236}">
                  <a16:creationId xmlns:a16="http://schemas.microsoft.com/office/drawing/2014/main" id="{0CC04605-512B-40BA-BB6C-C4CA6329F254}"/>
                </a:ext>
              </a:extLst>
            </p:cNvPr>
            <p:cNvSpPr/>
            <p:nvPr/>
          </p:nvSpPr>
          <p:spPr>
            <a:xfrm rot="186034">
              <a:off x="8826803" y="5265831"/>
              <a:ext cx="451167" cy="47713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23" name="Group 70"/>
          <p:cNvGrpSpPr/>
          <p:nvPr/>
        </p:nvGrpSpPr>
        <p:grpSpPr>
          <a:xfrm>
            <a:off x="-17686" y="-203698"/>
            <a:ext cx="9184298" cy="1266725"/>
            <a:chOff x="-23581" y="-271597"/>
            <a:chExt cx="10193050" cy="1541268"/>
          </a:xfrm>
        </p:grpSpPr>
        <p:grpSp>
          <p:nvGrpSpPr>
            <p:cNvPr id="24"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29"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0"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2"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5"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6"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7"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8"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Tree>
    <p:extLst>
      <p:ext uri="{BB962C8B-B14F-4D97-AF65-F5344CB8AC3E}">
        <p14:creationId xmlns:p14="http://schemas.microsoft.com/office/powerpoint/2010/main" val="1268037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17685" y="4789204"/>
            <a:ext cx="9198198" cy="391295"/>
            <a:chOff x="-23581" y="5244024"/>
            <a:chExt cx="10183582" cy="521726"/>
          </a:xfrm>
        </p:grpSpPr>
        <p:grpSp>
          <p:nvGrpSpPr>
            <p:cNvPr id="6" name="กลุ่ม 5">
              <a:extLst>
                <a:ext uri="{FF2B5EF4-FFF2-40B4-BE49-F238E27FC236}">
                  <a16:creationId xmlns:a16="http://schemas.microsoft.com/office/drawing/2014/main" id="{58DAA6D8-19A9-434E-BD10-9F227ECAADEE}"/>
                </a:ext>
              </a:extLst>
            </p:cNvPr>
            <p:cNvGrpSpPr/>
            <p:nvPr/>
          </p:nvGrpSpPr>
          <p:grpSpPr>
            <a:xfrm>
              <a:off x="-23581" y="5244024"/>
              <a:ext cx="10183582" cy="521726"/>
              <a:chOff x="-21224" y="4584327"/>
              <a:chExt cx="9165224" cy="622658"/>
            </a:xfrm>
          </p:grpSpPr>
          <p:pic>
            <p:nvPicPr>
              <p:cNvPr id="9"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23006"/>
              <a:stretch/>
            </p:blipFill>
            <p:spPr>
              <a:xfrm>
                <a:off x="4152960" y="4685794"/>
                <a:ext cx="1217329" cy="521191"/>
              </a:xfrm>
              <a:prstGeom prst="rect">
                <a:avLst/>
              </a:prstGeom>
            </p:spPr>
          </p:pic>
          <p:pic>
            <p:nvPicPr>
              <p:cNvPr id="10"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577" y="4791832"/>
                <a:ext cx="864127" cy="296252"/>
              </a:xfrm>
              <a:prstGeom prst="rect">
                <a:avLst/>
              </a:prstGeom>
            </p:spPr>
          </p:pic>
          <p:grpSp>
            <p:nvGrpSpPr>
              <p:cNvPr id="11" name="กลุ่ม 1"/>
              <p:cNvGrpSpPr/>
              <p:nvPr/>
            </p:nvGrpSpPr>
            <p:grpSpPr>
              <a:xfrm>
                <a:off x="6933856" y="4789366"/>
                <a:ext cx="522575" cy="295287"/>
                <a:chOff x="7460978" y="6246097"/>
                <a:chExt cx="1654220" cy="620377"/>
              </a:xfrm>
            </p:grpSpPr>
            <p:pic>
              <p:nvPicPr>
                <p:cNvPr id="21"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978" y="6246097"/>
                  <a:ext cx="1048501" cy="620377"/>
                </a:xfrm>
                <a:prstGeom prst="rect">
                  <a:avLst/>
                </a:prstGeom>
              </p:spPr>
            </p:pic>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182" y="6257433"/>
                  <a:ext cx="566016" cy="566017"/>
                </a:xfrm>
                <a:prstGeom prst="rect">
                  <a:avLst/>
                </a:prstGeom>
              </p:spPr>
            </p:pic>
          </p:grpSp>
          <p:pic>
            <p:nvPicPr>
              <p:cNvPr id="12"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097" y="4621294"/>
                <a:ext cx="331226" cy="532336"/>
              </a:xfrm>
              <a:prstGeom prst="rect">
                <a:avLst/>
              </a:prstGeom>
            </p:spPr>
          </p:pic>
          <p:pic>
            <p:nvPicPr>
              <p:cNvPr id="13"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76264"/>
              <a:stretch/>
            </p:blipFill>
            <p:spPr>
              <a:xfrm>
                <a:off x="5317137" y="4686447"/>
                <a:ext cx="349966" cy="486042"/>
              </a:xfrm>
              <a:prstGeom prst="rect">
                <a:avLst/>
              </a:prstGeom>
            </p:spPr>
          </p:pic>
          <p:grpSp>
            <p:nvGrpSpPr>
              <p:cNvPr id="14" name="กลุ่ม 7">
                <a:extLst>
                  <a:ext uri="{FF2B5EF4-FFF2-40B4-BE49-F238E27FC236}">
                    <a16:creationId xmlns:a16="http://schemas.microsoft.com/office/drawing/2014/main" id="{30C28730-7CDF-4231-A774-6A7122EB4AEA}"/>
                  </a:ext>
                </a:extLst>
              </p:cNvPr>
              <p:cNvGrpSpPr/>
              <p:nvPr/>
            </p:nvGrpSpPr>
            <p:grpSpPr>
              <a:xfrm>
                <a:off x="-21224" y="4641132"/>
                <a:ext cx="4301561" cy="518099"/>
                <a:chOff x="-45700" y="6433550"/>
                <a:chExt cx="5957162" cy="426696"/>
              </a:xfrm>
            </p:grpSpPr>
            <p:sp>
              <p:nvSpPr>
                <p:cNvPr id="18" name="รูปแบบอิสระ: รูปร่าง 55">
                  <a:extLst>
                    <a:ext uri="{FF2B5EF4-FFF2-40B4-BE49-F238E27FC236}">
                      <a16:creationId xmlns:a16="http://schemas.microsoft.com/office/drawing/2014/main" id="{447532BC-F1AF-418B-B954-69A21822D4D1}"/>
                    </a:ext>
                  </a:extLst>
                </p:cNvPr>
                <p:cNvSpPr/>
                <p:nvPr/>
              </p:nvSpPr>
              <p:spPr>
                <a:xfrm>
                  <a:off x="-16308" y="6508953"/>
                  <a:ext cx="5690510"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9" name="รูปแบบอิสระ: รูปร่าง 50">
                  <a:extLst>
                    <a:ext uri="{FF2B5EF4-FFF2-40B4-BE49-F238E27FC236}">
                      <a16:creationId xmlns:a16="http://schemas.microsoft.com/office/drawing/2014/main" id="{72AD55B9-27A4-40A2-86AD-A09FD1FBB379}"/>
                    </a:ext>
                  </a:extLst>
                </p:cNvPr>
                <p:cNvSpPr/>
                <p:nvPr/>
              </p:nvSpPr>
              <p:spPr>
                <a:xfrm>
                  <a:off x="-45700" y="6433554"/>
                  <a:ext cx="5814597" cy="426692"/>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dirty="0"/>
                </a:p>
              </p:txBody>
            </p:sp>
            <p:sp>
              <p:nvSpPr>
                <p:cNvPr id="20" name="รูปแบบอิสระ: รูปร่าง 49">
                  <a:extLst>
                    <a:ext uri="{FF2B5EF4-FFF2-40B4-BE49-F238E27FC236}">
                      <a16:creationId xmlns:a16="http://schemas.microsoft.com/office/drawing/2014/main" id="{0CC04605-512B-40BA-BB6C-C4CA6329F254}"/>
                    </a:ext>
                  </a:extLst>
                </p:cNvPr>
                <p:cNvSpPr/>
                <p:nvPr/>
              </p:nvSpPr>
              <p:spPr>
                <a:xfrm>
                  <a:off x="5386580" y="6433550"/>
                  <a:ext cx="524882" cy="408279"/>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15" name="กลุ่ม 4">
                <a:extLst>
                  <a:ext uri="{FF2B5EF4-FFF2-40B4-BE49-F238E27FC236}">
                    <a16:creationId xmlns:a16="http://schemas.microsoft.com/office/drawing/2014/main" id="{33080593-C486-4A4E-A259-28A964353B4D}"/>
                  </a:ext>
                </a:extLst>
              </p:cNvPr>
              <p:cNvGrpSpPr/>
              <p:nvPr/>
            </p:nvGrpSpPr>
            <p:grpSpPr>
              <a:xfrm>
                <a:off x="8062499" y="4584327"/>
                <a:ext cx="1081501" cy="567984"/>
                <a:chOff x="10426806" y="6384245"/>
                <a:chExt cx="1777706" cy="484982"/>
              </a:xfrm>
            </p:grpSpPr>
            <p:sp>
              <p:nvSpPr>
                <p:cNvPr id="16" name="รูปแบบอิสระ: รูปร่าง 38">
                  <a:extLst>
                    <a:ext uri="{FF2B5EF4-FFF2-40B4-BE49-F238E27FC236}">
                      <a16:creationId xmlns:a16="http://schemas.microsoft.com/office/drawing/2014/main" id="{18287458-5345-45BB-A7B2-0AE1DDE4E433}"/>
                    </a:ext>
                  </a:extLst>
                </p:cNvPr>
                <p:cNvSpPr/>
                <p:nvPr/>
              </p:nvSpPr>
              <p:spPr>
                <a:xfrm>
                  <a:off x="10426806" y="6384245"/>
                  <a:ext cx="1760999" cy="472847"/>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7" name="รูปแบบอิสระ: รูปร่าง 31">
                  <a:extLst>
                    <a:ext uri="{FF2B5EF4-FFF2-40B4-BE49-F238E27FC236}">
                      <a16:creationId xmlns:a16="http://schemas.microsoft.com/office/drawing/2014/main" id="{CB515603-CB57-4A48-B8A7-C4BD2C469F4B}"/>
                    </a:ext>
                  </a:extLst>
                </p:cNvPr>
                <p:cNvSpPr/>
                <p:nvPr/>
              </p:nvSpPr>
              <p:spPr>
                <a:xfrm>
                  <a:off x="10431001" y="6507741"/>
                  <a:ext cx="1773511" cy="361486"/>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pic>
          <p:nvPicPr>
            <p:cNvPr id="7" name="Picture 23">
              <a:extLst>
                <a:ext uri="{FF2B5EF4-FFF2-40B4-BE49-F238E27FC236}">
                  <a16:creationId xmlns:a16="http://schemas.microsoft.com/office/drawing/2014/main" id="{814E8581-24DE-4EA8-9741-7D904315BF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176" y="5335480"/>
              <a:ext cx="467569" cy="344415"/>
            </a:xfrm>
            <a:prstGeom prst="rect">
              <a:avLst/>
            </a:prstGeom>
          </p:spPr>
        </p:pic>
        <p:sp>
          <p:nvSpPr>
            <p:cNvPr id="8" name="รูปแบบอิสระ: รูปร่าง 49">
              <a:extLst>
                <a:ext uri="{FF2B5EF4-FFF2-40B4-BE49-F238E27FC236}">
                  <a16:creationId xmlns:a16="http://schemas.microsoft.com/office/drawing/2014/main" id="{0CC04605-512B-40BA-BB6C-C4CA6329F254}"/>
                </a:ext>
              </a:extLst>
            </p:cNvPr>
            <p:cNvSpPr/>
            <p:nvPr/>
          </p:nvSpPr>
          <p:spPr>
            <a:xfrm rot="186034">
              <a:off x="8826803" y="5265831"/>
              <a:ext cx="451167" cy="47713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28" name="กลุ่ม 27">
            <a:extLst>
              <a:ext uri="{FF2B5EF4-FFF2-40B4-BE49-F238E27FC236}">
                <a16:creationId xmlns:a16="http://schemas.microsoft.com/office/drawing/2014/main" id="{9324B6CC-C91C-4228-8BFD-134B2C47FD58}"/>
              </a:ext>
            </a:extLst>
          </p:cNvPr>
          <p:cNvGrpSpPr/>
          <p:nvPr/>
        </p:nvGrpSpPr>
        <p:grpSpPr>
          <a:xfrm>
            <a:off x="0" y="-292554"/>
            <a:ext cx="10388490" cy="1164334"/>
            <a:chOff x="72008" y="-475244"/>
            <a:chExt cx="10388490" cy="1164334"/>
          </a:xfrm>
        </p:grpSpPr>
        <p:grpSp>
          <p:nvGrpSpPr>
            <p:cNvPr id="29" name="กลุ่ม 28">
              <a:extLst>
                <a:ext uri="{FF2B5EF4-FFF2-40B4-BE49-F238E27FC236}">
                  <a16:creationId xmlns:a16="http://schemas.microsoft.com/office/drawing/2014/main" id="{84E5CB32-C22A-40FB-BE79-3F261B775F5E}"/>
                </a:ext>
              </a:extLst>
            </p:cNvPr>
            <p:cNvGrpSpPr/>
            <p:nvPr/>
          </p:nvGrpSpPr>
          <p:grpSpPr>
            <a:xfrm>
              <a:off x="72008" y="-182690"/>
              <a:ext cx="9187010" cy="668782"/>
              <a:chOff x="72008" y="-182690"/>
              <a:chExt cx="9187010" cy="668782"/>
            </a:xfrm>
          </p:grpSpPr>
          <p:sp>
            <p:nvSpPr>
              <p:cNvPr id="34" name="สี่เหลี่ยมผืนผ้า 33">
                <a:extLst>
                  <a:ext uri="{FF2B5EF4-FFF2-40B4-BE49-F238E27FC236}">
                    <a16:creationId xmlns:a16="http://schemas.microsoft.com/office/drawing/2014/main" id="{667204FE-3C1C-4980-AD32-890094B05AFC}"/>
                  </a:ext>
                </a:extLst>
              </p:cNvPr>
              <p:cNvSpPr/>
              <p:nvPr/>
            </p:nvSpPr>
            <p:spPr>
              <a:xfrm>
                <a:off x="72008" y="-164554"/>
                <a:ext cx="9187010" cy="650646"/>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4">
                <a:extLst>
                  <a:ext uri="{FF2B5EF4-FFF2-40B4-BE49-F238E27FC236}">
                    <a16:creationId xmlns:a16="http://schemas.microsoft.com/office/drawing/2014/main" id="{8493D4F4-6FD8-4552-904E-DB7274115DA0}"/>
                  </a:ext>
                </a:extLst>
              </p:cNvPr>
              <p:cNvSpPr/>
              <p:nvPr/>
            </p:nvSpPr>
            <p:spPr>
              <a:xfrm>
                <a:off x="72008" y="-182690"/>
                <a:ext cx="9180512" cy="5655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0" name="กลุ่ม 29">
              <a:extLst>
                <a:ext uri="{FF2B5EF4-FFF2-40B4-BE49-F238E27FC236}">
                  <a16:creationId xmlns:a16="http://schemas.microsoft.com/office/drawing/2014/main" id="{D2312BD0-5401-4FDB-9FF3-B1382B3C9639}"/>
                </a:ext>
              </a:extLst>
            </p:cNvPr>
            <p:cNvGrpSpPr/>
            <p:nvPr/>
          </p:nvGrpSpPr>
          <p:grpSpPr>
            <a:xfrm>
              <a:off x="6255832" y="-475244"/>
              <a:ext cx="4204666" cy="1164334"/>
              <a:chOff x="6542731" y="-547252"/>
              <a:chExt cx="4204666" cy="1164334"/>
            </a:xfrm>
          </p:grpSpPr>
          <p:sp>
            <p:nvSpPr>
              <p:cNvPr id="31" name="กล่องข้อความ 8">
                <a:extLst>
                  <a:ext uri="{FF2B5EF4-FFF2-40B4-BE49-F238E27FC236}">
                    <a16:creationId xmlns:a16="http://schemas.microsoft.com/office/drawing/2014/main" id="{BF84CABE-5C70-4013-8958-0D4F9CD0D474}"/>
                  </a:ext>
                </a:extLst>
              </p:cNvPr>
              <p:cNvSpPr txBox="1"/>
              <p:nvPr/>
            </p:nvSpPr>
            <p:spPr>
              <a:xfrm>
                <a:off x="7397910" y="-275236"/>
                <a:ext cx="3349487"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2" name="วงรี 13">
                <a:extLst>
                  <a:ext uri="{FF2B5EF4-FFF2-40B4-BE49-F238E27FC236}">
                    <a16:creationId xmlns:a16="http://schemas.microsoft.com/office/drawing/2014/main" id="{722B5707-C41F-4885-825E-D2676CEE49E1}"/>
                  </a:ext>
                </a:extLst>
              </p:cNvPr>
              <p:cNvSpPr/>
              <p:nvPr/>
            </p:nvSpPr>
            <p:spPr>
              <a:xfrm>
                <a:off x="6542731" y="-547252"/>
                <a:ext cx="941522" cy="1164334"/>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5168" b="30186"/>
              <a:stretch/>
            </p:blipFill>
            <p:spPr>
              <a:xfrm>
                <a:off x="6785073" y="-148527"/>
                <a:ext cx="505287" cy="333355"/>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6" name="กล่องข้อความ 35"/>
          <p:cNvSpPr txBox="1"/>
          <p:nvPr/>
        </p:nvSpPr>
        <p:spPr>
          <a:xfrm>
            <a:off x="137160" y="1224031"/>
            <a:ext cx="8856617" cy="323986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thaiDist">
              <a:lnSpc>
                <a:spcPct val="110000"/>
              </a:lnSpc>
              <a:spcAft>
                <a:spcPts val="450"/>
              </a:spcAft>
            </a:pPr>
            <a:r>
              <a:rPr lang="th-TH" sz="1800" dirty="0">
                <a:latin typeface="Chulabhorn Likit Text Light๙" panose="00000400000000000000" pitchFamily="2" charset="-34"/>
                <a:cs typeface="Chulabhorn Likit Text Light๙" panose="00000400000000000000" pitchFamily="2" charset="-34"/>
              </a:rPr>
              <a:t>      </a:t>
            </a:r>
            <a:r>
              <a:rPr lang="th-TH" sz="1800" spc="-53" dirty="0">
                <a:latin typeface="Chulabhorn Likit Text Light๙" panose="00000400000000000000" pitchFamily="2" charset="-34"/>
                <a:cs typeface="Chulabhorn Likit Text Light๙" panose="00000400000000000000" pitchFamily="2" charset="-34"/>
              </a:rPr>
              <a:t>ตามหนังสือ ด่วนที่สุด ที่ มท 0416.2/ว 3797 ลงวันที่ 21 ตุลาคม 2565 เรื่อง แผนการดำเนินงาน</a:t>
            </a:r>
            <a:r>
              <a:rPr lang="th-TH" sz="1800" spc="-45" dirty="0">
                <a:latin typeface="Chulabhorn Likit Text Light๙" panose="00000400000000000000" pitchFamily="2" charset="-34"/>
                <a:cs typeface="Chulabhorn Likit Text Light๙" panose="00000400000000000000" pitchFamily="2" charset="-34"/>
              </a:rPr>
              <a:t>และแผนการใช้จ่ายงบประมาณกองทุนพัฒนาบทบาทสตรี </a:t>
            </a:r>
            <a:r>
              <a:rPr lang="th-TH" sz="1800" dirty="0">
                <a:latin typeface="Chulabhorn Likit Text Light๙" panose="00000400000000000000" pitchFamily="2" charset="-34"/>
                <a:cs typeface="Chulabhorn Likit Text Light๙" panose="00000400000000000000" pitchFamily="2" charset="-34"/>
              </a:rPr>
              <a:t>ประจำปีงบประมาณ พ.ศ. 2566 ดังนี้</a:t>
            </a:r>
          </a:p>
          <a:p>
            <a:pPr algn="thaiDist">
              <a:spcAft>
                <a:spcPts val="450"/>
              </a:spcAft>
            </a:pPr>
            <a:r>
              <a:rPr lang="th-TH" sz="1800" dirty="0">
                <a:latin typeface="Chulabhorn Likit Text Light๙" panose="00000400000000000000" pitchFamily="2" charset="-34"/>
                <a:cs typeface="Chulabhorn Likit Text Light๙" panose="00000400000000000000" pitchFamily="2" charset="-34"/>
              </a:rPr>
              <a:t>      </a:t>
            </a:r>
            <a:r>
              <a:rPr lang="th-TH" sz="1800" b="1" dirty="0">
                <a:latin typeface="Chulabhorn Likit Text Light๙" panose="00000400000000000000" pitchFamily="2" charset="-34"/>
                <a:cs typeface="Chulabhorn Likit Text Light๙" panose="00000400000000000000" pitchFamily="2" charset="-34"/>
              </a:rPr>
              <a:t>  </a:t>
            </a:r>
            <a:r>
              <a:rPr lang="th-TH" sz="1800" dirty="0">
                <a:latin typeface="Chulabhorn Likit Text Light๙" panose="00000400000000000000" pitchFamily="2" charset="-34"/>
                <a:cs typeface="Chulabhorn Likit Text Light๙" panose="00000400000000000000" pitchFamily="2" charset="-34"/>
              </a:rPr>
              <a:t> </a:t>
            </a:r>
            <a:r>
              <a:rPr lang="th-TH" sz="1800" b="1" u="sng" dirty="0">
                <a:solidFill>
                  <a:schemeClr val="accent2">
                    <a:lumMod val="75000"/>
                  </a:schemeClr>
                </a:solidFill>
                <a:latin typeface="Chulabhorn Likit Text Light๙" panose="00000400000000000000" pitchFamily="2" charset="-34"/>
                <a:cs typeface="Chulabhorn Likit Text Light๙" panose="00000400000000000000" pitchFamily="2" charset="-34"/>
              </a:rPr>
              <a:t>การเบิกจ่ายงบประมาณ</a:t>
            </a:r>
          </a:p>
          <a:p>
            <a:pPr algn="thaiDist">
              <a:lnSpc>
                <a:spcPct val="110000"/>
              </a:lnSpc>
            </a:pPr>
            <a:r>
              <a:rPr lang="th-TH" sz="1800" dirty="0">
                <a:latin typeface="Chulabhorn Likit Text Light๙" panose="00000400000000000000" pitchFamily="2" charset="-34"/>
                <a:cs typeface="Chulabhorn Likit Text Light๙" panose="00000400000000000000" pitchFamily="2" charset="-34"/>
              </a:rPr>
              <a:t>         </a:t>
            </a:r>
            <a:r>
              <a:rPr lang="th-TH" sz="1800" spc="-30" dirty="0">
                <a:latin typeface="Chulabhorn Likit Text Light๙" panose="00000400000000000000" pitchFamily="2" charset="-34"/>
                <a:cs typeface="Chulabhorn Likit Text Light๙" panose="00000400000000000000" pitchFamily="2" charset="-34"/>
              </a:rPr>
              <a:t>ให้สำนักงานพัฒนาชุมชนจังหวัดดำเนินการเร่งรัดการเบิกจ่ายงบประมาณ ประจำปีงบประมาณ </a:t>
            </a:r>
            <a:r>
              <a:rPr lang="th-TH" sz="1800" dirty="0">
                <a:latin typeface="Chulabhorn Likit Text Light๙" panose="00000400000000000000" pitchFamily="2" charset="-34"/>
                <a:cs typeface="Chulabhorn Likit Text Light๙" panose="00000400000000000000" pitchFamily="2" charset="-34"/>
              </a:rPr>
              <a:t>พ.ศ. 2566 ให้เป็นไปตามไตรมาส ดังนี้</a:t>
            </a:r>
          </a:p>
          <a:p>
            <a:pPr algn="thaiDist">
              <a:lnSpc>
                <a:spcPct val="110000"/>
              </a:lnSpc>
            </a:pPr>
            <a:r>
              <a:rPr lang="th-TH" sz="1800" b="1" dirty="0">
                <a:solidFill>
                  <a:schemeClr val="tx1"/>
                </a:solidFill>
                <a:latin typeface="Chulabhorn Likit Text Light๙" panose="00000400000000000000" pitchFamily="2" charset="-34"/>
                <a:cs typeface="Chulabhorn Likit Text Light๙" panose="00000400000000000000" pitchFamily="2" charset="-34"/>
              </a:rPr>
              <a:t>                                           ไตรมาสที่ 1  ร้อยละ </a:t>
            </a:r>
            <a:r>
              <a:rPr lang="th-TH" sz="1800" b="1" dirty="0">
                <a:solidFill>
                  <a:schemeClr val="accent2">
                    <a:lumMod val="75000"/>
                  </a:schemeClr>
                </a:solidFill>
                <a:latin typeface="Chulabhorn Likit Text Light๙" panose="00000400000000000000" pitchFamily="2" charset="-34"/>
                <a:cs typeface="Chulabhorn Likit Text Light๙" panose="00000400000000000000" pitchFamily="2" charset="-34"/>
              </a:rPr>
              <a:t>32</a:t>
            </a:r>
          </a:p>
          <a:p>
            <a:pPr algn="thaiDist">
              <a:lnSpc>
                <a:spcPct val="110000"/>
              </a:lnSpc>
            </a:pPr>
            <a:r>
              <a:rPr lang="th-TH" sz="1800" b="1" dirty="0">
                <a:solidFill>
                  <a:schemeClr val="tx1"/>
                </a:solidFill>
                <a:latin typeface="Chulabhorn Likit Text Light๙" panose="00000400000000000000" pitchFamily="2" charset="-34"/>
                <a:cs typeface="Chulabhorn Likit Text Light๙" panose="00000400000000000000" pitchFamily="2" charset="-34"/>
              </a:rPr>
              <a:t>                                           ไตรมาสที่ 2  ร้อยละ </a:t>
            </a:r>
            <a:r>
              <a:rPr lang="th-TH" sz="1800" b="1" dirty="0">
                <a:solidFill>
                  <a:schemeClr val="accent6">
                    <a:lumMod val="75000"/>
                  </a:schemeClr>
                </a:solidFill>
                <a:latin typeface="Chulabhorn Likit Text Light๙" panose="00000400000000000000" pitchFamily="2" charset="-34"/>
                <a:cs typeface="Chulabhorn Likit Text Light๙" panose="00000400000000000000" pitchFamily="2" charset="-34"/>
              </a:rPr>
              <a:t>54</a:t>
            </a:r>
            <a:r>
              <a:rPr lang="th-TH" sz="1800" b="1" dirty="0">
                <a:solidFill>
                  <a:schemeClr val="tx1"/>
                </a:solidFill>
                <a:latin typeface="Chulabhorn Likit Text Light๙" panose="00000400000000000000" pitchFamily="2" charset="-34"/>
                <a:cs typeface="Chulabhorn Likit Text Light๙" panose="00000400000000000000" pitchFamily="2" charset="-34"/>
              </a:rPr>
              <a:t> </a:t>
            </a:r>
          </a:p>
          <a:p>
            <a:pPr algn="thaiDist">
              <a:lnSpc>
                <a:spcPct val="110000"/>
              </a:lnSpc>
            </a:pPr>
            <a:r>
              <a:rPr lang="th-TH" sz="1800" b="1" dirty="0">
                <a:solidFill>
                  <a:schemeClr val="tx1"/>
                </a:solidFill>
                <a:latin typeface="Chulabhorn Likit Text Light๙" panose="00000400000000000000" pitchFamily="2" charset="-34"/>
                <a:cs typeface="Chulabhorn Likit Text Light๙" panose="00000400000000000000" pitchFamily="2" charset="-34"/>
              </a:rPr>
              <a:t>                                           ไตรมาสที่ 3  ร้อยละ </a:t>
            </a:r>
            <a:r>
              <a:rPr lang="th-TH" sz="1800" b="1" dirty="0">
                <a:solidFill>
                  <a:srgbClr val="FFC000"/>
                </a:solidFill>
                <a:latin typeface="Chulabhorn Likit Text Light๙" panose="00000400000000000000" pitchFamily="2" charset="-34"/>
                <a:cs typeface="Chulabhorn Likit Text Light๙" panose="00000400000000000000" pitchFamily="2" charset="-34"/>
              </a:rPr>
              <a:t>77</a:t>
            </a:r>
            <a:r>
              <a:rPr lang="th-TH" sz="1800" b="1" dirty="0">
                <a:solidFill>
                  <a:schemeClr val="accent6">
                    <a:lumMod val="75000"/>
                  </a:schemeClr>
                </a:solidFill>
                <a:latin typeface="Chulabhorn Likit Text Light๙" panose="00000400000000000000" pitchFamily="2" charset="-34"/>
                <a:cs typeface="Chulabhorn Likit Text Light๙" panose="00000400000000000000" pitchFamily="2" charset="-34"/>
              </a:rPr>
              <a:t> </a:t>
            </a:r>
          </a:p>
          <a:p>
            <a:pPr algn="thaiDist">
              <a:lnSpc>
                <a:spcPct val="110000"/>
              </a:lnSpc>
              <a:spcAft>
                <a:spcPts val="450"/>
              </a:spcAft>
            </a:pPr>
            <a:r>
              <a:rPr lang="th-TH" sz="1800" b="1" dirty="0">
                <a:solidFill>
                  <a:schemeClr val="tx1"/>
                </a:solidFill>
                <a:latin typeface="Chulabhorn Likit Text Light๙" panose="00000400000000000000" pitchFamily="2" charset="-34"/>
                <a:cs typeface="Chulabhorn Likit Text Light๙" panose="00000400000000000000" pitchFamily="2" charset="-34"/>
              </a:rPr>
              <a:t>                                           ไตรมาสที่ 4  ร้อยละ</a:t>
            </a:r>
            <a:r>
              <a:rPr lang="th-TH" sz="1800" b="1" dirty="0">
                <a:solidFill>
                  <a:schemeClr val="accent3">
                    <a:lumMod val="50000"/>
                  </a:schemeClr>
                </a:solidFill>
                <a:latin typeface="Chulabhorn Likit Text Light๙" panose="00000400000000000000" pitchFamily="2" charset="-34"/>
                <a:cs typeface="Chulabhorn Likit Text Light๙" panose="00000400000000000000" pitchFamily="2" charset="-34"/>
              </a:rPr>
              <a:t> 100 </a:t>
            </a:r>
          </a:p>
        </p:txBody>
      </p:sp>
      <p:sp>
        <p:nvSpPr>
          <p:cNvPr id="2" name="TextBox 1"/>
          <p:cNvSpPr txBox="1"/>
          <p:nvPr/>
        </p:nvSpPr>
        <p:spPr>
          <a:xfrm>
            <a:off x="323528" y="2210526"/>
            <a:ext cx="435699" cy="357545"/>
          </a:xfrm>
          <a:prstGeom prst="roundRect">
            <a:avLst/>
          </a:prstGeom>
          <a:solidFill>
            <a:schemeClr val="accent6">
              <a:lumMod val="40000"/>
              <a:lumOff val="60000"/>
            </a:schemeClr>
          </a:solidFill>
        </p:spPr>
        <p:txBody>
          <a:bodyPr wrap="square" rtlCol="0">
            <a:spAutoFit/>
          </a:bodyPr>
          <a:lstStyle/>
          <a:p>
            <a:r>
              <a:rPr lang="en-US" sz="1500" b="1" dirty="0">
                <a:latin typeface="Chulabhorn Likit Text Light๙" panose="00000400000000000000" pitchFamily="2" charset="-34"/>
                <a:cs typeface="Chulabhorn Likit Text Light๙" panose="00000400000000000000" pitchFamily="2" charset="-34"/>
              </a:rPr>
              <a:t>1.</a:t>
            </a:r>
            <a:endParaRPr lang="th-TH" sz="1500" b="1" dirty="0">
              <a:latin typeface="Chulabhorn Likit Text Light๙" panose="00000400000000000000" pitchFamily="2" charset="-34"/>
              <a:cs typeface="Chulabhorn Likit Text Light๙" panose="00000400000000000000" pitchFamily="2" charset="-34"/>
            </a:endParaRPr>
          </a:p>
        </p:txBody>
      </p:sp>
    </p:spTree>
    <p:extLst>
      <p:ext uri="{BB962C8B-B14F-4D97-AF65-F5344CB8AC3E}">
        <p14:creationId xmlns:p14="http://schemas.microsoft.com/office/powerpoint/2010/main" val="2652809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17685" y="4789204"/>
            <a:ext cx="9198198" cy="391295"/>
            <a:chOff x="-23581" y="5244024"/>
            <a:chExt cx="10183582" cy="521726"/>
          </a:xfrm>
        </p:grpSpPr>
        <p:grpSp>
          <p:nvGrpSpPr>
            <p:cNvPr id="6" name="กลุ่ม 5">
              <a:extLst>
                <a:ext uri="{FF2B5EF4-FFF2-40B4-BE49-F238E27FC236}">
                  <a16:creationId xmlns:a16="http://schemas.microsoft.com/office/drawing/2014/main" id="{58DAA6D8-19A9-434E-BD10-9F227ECAADEE}"/>
                </a:ext>
              </a:extLst>
            </p:cNvPr>
            <p:cNvGrpSpPr/>
            <p:nvPr/>
          </p:nvGrpSpPr>
          <p:grpSpPr>
            <a:xfrm>
              <a:off x="-23581" y="5244024"/>
              <a:ext cx="10183582" cy="521726"/>
              <a:chOff x="-21224" y="4584327"/>
              <a:chExt cx="9165224" cy="622658"/>
            </a:xfrm>
          </p:grpSpPr>
          <p:pic>
            <p:nvPicPr>
              <p:cNvPr id="9"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23006"/>
              <a:stretch/>
            </p:blipFill>
            <p:spPr>
              <a:xfrm>
                <a:off x="4152960" y="4685794"/>
                <a:ext cx="1217329" cy="521191"/>
              </a:xfrm>
              <a:prstGeom prst="rect">
                <a:avLst/>
              </a:prstGeom>
            </p:spPr>
          </p:pic>
          <p:pic>
            <p:nvPicPr>
              <p:cNvPr id="10"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577" y="4791832"/>
                <a:ext cx="864127" cy="296252"/>
              </a:xfrm>
              <a:prstGeom prst="rect">
                <a:avLst/>
              </a:prstGeom>
            </p:spPr>
          </p:pic>
          <p:grpSp>
            <p:nvGrpSpPr>
              <p:cNvPr id="11" name="กลุ่ม 1"/>
              <p:cNvGrpSpPr/>
              <p:nvPr/>
            </p:nvGrpSpPr>
            <p:grpSpPr>
              <a:xfrm>
                <a:off x="6933856" y="4789366"/>
                <a:ext cx="522575" cy="295287"/>
                <a:chOff x="7460978" y="6246097"/>
                <a:chExt cx="1654220" cy="620377"/>
              </a:xfrm>
            </p:grpSpPr>
            <p:pic>
              <p:nvPicPr>
                <p:cNvPr id="21"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978" y="6246097"/>
                  <a:ext cx="1048501" cy="620377"/>
                </a:xfrm>
                <a:prstGeom prst="rect">
                  <a:avLst/>
                </a:prstGeom>
              </p:spPr>
            </p:pic>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182" y="6257433"/>
                  <a:ext cx="566016" cy="566017"/>
                </a:xfrm>
                <a:prstGeom prst="rect">
                  <a:avLst/>
                </a:prstGeom>
              </p:spPr>
            </p:pic>
          </p:grpSp>
          <p:pic>
            <p:nvPicPr>
              <p:cNvPr id="12"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097" y="4621294"/>
                <a:ext cx="331226" cy="532336"/>
              </a:xfrm>
              <a:prstGeom prst="rect">
                <a:avLst/>
              </a:prstGeom>
            </p:spPr>
          </p:pic>
          <p:pic>
            <p:nvPicPr>
              <p:cNvPr id="13"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76264"/>
              <a:stretch/>
            </p:blipFill>
            <p:spPr>
              <a:xfrm>
                <a:off x="5317137" y="4686447"/>
                <a:ext cx="349966" cy="486042"/>
              </a:xfrm>
              <a:prstGeom prst="rect">
                <a:avLst/>
              </a:prstGeom>
            </p:spPr>
          </p:pic>
          <p:grpSp>
            <p:nvGrpSpPr>
              <p:cNvPr id="14" name="กลุ่ม 7">
                <a:extLst>
                  <a:ext uri="{FF2B5EF4-FFF2-40B4-BE49-F238E27FC236}">
                    <a16:creationId xmlns:a16="http://schemas.microsoft.com/office/drawing/2014/main" id="{30C28730-7CDF-4231-A774-6A7122EB4AEA}"/>
                  </a:ext>
                </a:extLst>
              </p:cNvPr>
              <p:cNvGrpSpPr/>
              <p:nvPr/>
            </p:nvGrpSpPr>
            <p:grpSpPr>
              <a:xfrm>
                <a:off x="-21224" y="4641132"/>
                <a:ext cx="4301561" cy="518099"/>
                <a:chOff x="-45700" y="6433550"/>
                <a:chExt cx="5957162" cy="426696"/>
              </a:xfrm>
            </p:grpSpPr>
            <p:sp>
              <p:nvSpPr>
                <p:cNvPr id="18" name="รูปแบบอิสระ: รูปร่าง 55">
                  <a:extLst>
                    <a:ext uri="{FF2B5EF4-FFF2-40B4-BE49-F238E27FC236}">
                      <a16:creationId xmlns:a16="http://schemas.microsoft.com/office/drawing/2014/main" id="{447532BC-F1AF-418B-B954-69A21822D4D1}"/>
                    </a:ext>
                  </a:extLst>
                </p:cNvPr>
                <p:cNvSpPr/>
                <p:nvPr/>
              </p:nvSpPr>
              <p:spPr>
                <a:xfrm>
                  <a:off x="-16308" y="6508953"/>
                  <a:ext cx="5690510"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9" name="รูปแบบอิสระ: รูปร่าง 50">
                  <a:extLst>
                    <a:ext uri="{FF2B5EF4-FFF2-40B4-BE49-F238E27FC236}">
                      <a16:creationId xmlns:a16="http://schemas.microsoft.com/office/drawing/2014/main" id="{72AD55B9-27A4-40A2-86AD-A09FD1FBB379}"/>
                    </a:ext>
                  </a:extLst>
                </p:cNvPr>
                <p:cNvSpPr/>
                <p:nvPr/>
              </p:nvSpPr>
              <p:spPr>
                <a:xfrm>
                  <a:off x="-45700" y="6433554"/>
                  <a:ext cx="5814597" cy="426692"/>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dirty="0"/>
                </a:p>
              </p:txBody>
            </p:sp>
            <p:sp>
              <p:nvSpPr>
                <p:cNvPr id="20" name="รูปแบบอิสระ: รูปร่าง 49">
                  <a:extLst>
                    <a:ext uri="{FF2B5EF4-FFF2-40B4-BE49-F238E27FC236}">
                      <a16:creationId xmlns:a16="http://schemas.microsoft.com/office/drawing/2014/main" id="{0CC04605-512B-40BA-BB6C-C4CA6329F254}"/>
                    </a:ext>
                  </a:extLst>
                </p:cNvPr>
                <p:cNvSpPr/>
                <p:nvPr/>
              </p:nvSpPr>
              <p:spPr>
                <a:xfrm>
                  <a:off x="5386580" y="6433550"/>
                  <a:ext cx="524882" cy="408279"/>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15" name="กลุ่ม 4">
                <a:extLst>
                  <a:ext uri="{FF2B5EF4-FFF2-40B4-BE49-F238E27FC236}">
                    <a16:creationId xmlns:a16="http://schemas.microsoft.com/office/drawing/2014/main" id="{33080593-C486-4A4E-A259-28A964353B4D}"/>
                  </a:ext>
                </a:extLst>
              </p:cNvPr>
              <p:cNvGrpSpPr/>
              <p:nvPr/>
            </p:nvGrpSpPr>
            <p:grpSpPr>
              <a:xfrm>
                <a:off x="8062499" y="4584327"/>
                <a:ext cx="1081501" cy="567984"/>
                <a:chOff x="10426806" y="6384245"/>
                <a:chExt cx="1777706" cy="484982"/>
              </a:xfrm>
            </p:grpSpPr>
            <p:sp>
              <p:nvSpPr>
                <p:cNvPr id="16" name="รูปแบบอิสระ: รูปร่าง 38">
                  <a:extLst>
                    <a:ext uri="{FF2B5EF4-FFF2-40B4-BE49-F238E27FC236}">
                      <a16:creationId xmlns:a16="http://schemas.microsoft.com/office/drawing/2014/main" id="{18287458-5345-45BB-A7B2-0AE1DDE4E433}"/>
                    </a:ext>
                  </a:extLst>
                </p:cNvPr>
                <p:cNvSpPr/>
                <p:nvPr/>
              </p:nvSpPr>
              <p:spPr>
                <a:xfrm>
                  <a:off x="10426806" y="6384245"/>
                  <a:ext cx="1760999" cy="472847"/>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7" name="รูปแบบอิสระ: รูปร่าง 31">
                  <a:extLst>
                    <a:ext uri="{FF2B5EF4-FFF2-40B4-BE49-F238E27FC236}">
                      <a16:creationId xmlns:a16="http://schemas.microsoft.com/office/drawing/2014/main" id="{CB515603-CB57-4A48-B8A7-C4BD2C469F4B}"/>
                    </a:ext>
                  </a:extLst>
                </p:cNvPr>
                <p:cNvSpPr/>
                <p:nvPr/>
              </p:nvSpPr>
              <p:spPr>
                <a:xfrm>
                  <a:off x="10431001" y="6507741"/>
                  <a:ext cx="1773511" cy="361486"/>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pic>
          <p:nvPicPr>
            <p:cNvPr id="7" name="Picture 23">
              <a:extLst>
                <a:ext uri="{FF2B5EF4-FFF2-40B4-BE49-F238E27FC236}">
                  <a16:creationId xmlns:a16="http://schemas.microsoft.com/office/drawing/2014/main" id="{814E8581-24DE-4EA8-9741-7D904315BF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176" y="5335480"/>
              <a:ext cx="467569" cy="344415"/>
            </a:xfrm>
            <a:prstGeom prst="rect">
              <a:avLst/>
            </a:prstGeom>
          </p:spPr>
        </p:pic>
        <p:sp>
          <p:nvSpPr>
            <p:cNvPr id="8" name="รูปแบบอิสระ: รูปร่าง 49">
              <a:extLst>
                <a:ext uri="{FF2B5EF4-FFF2-40B4-BE49-F238E27FC236}">
                  <a16:creationId xmlns:a16="http://schemas.microsoft.com/office/drawing/2014/main" id="{0CC04605-512B-40BA-BB6C-C4CA6329F254}"/>
                </a:ext>
              </a:extLst>
            </p:cNvPr>
            <p:cNvSpPr/>
            <p:nvPr/>
          </p:nvSpPr>
          <p:spPr>
            <a:xfrm rot="186034">
              <a:off x="8826803" y="5265831"/>
              <a:ext cx="451167" cy="47713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28" name="กลุ่ม 27">
            <a:extLst>
              <a:ext uri="{FF2B5EF4-FFF2-40B4-BE49-F238E27FC236}">
                <a16:creationId xmlns:a16="http://schemas.microsoft.com/office/drawing/2014/main" id="{9324B6CC-C91C-4228-8BFD-134B2C47FD58}"/>
              </a:ext>
            </a:extLst>
          </p:cNvPr>
          <p:cNvGrpSpPr/>
          <p:nvPr/>
        </p:nvGrpSpPr>
        <p:grpSpPr>
          <a:xfrm>
            <a:off x="0" y="-292554"/>
            <a:ext cx="10388490" cy="1164334"/>
            <a:chOff x="72008" y="-475244"/>
            <a:chExt cx="10388490" cy="1164334"/>
          </a:xfrm>
        </p:grpSpPr>
        <p:grpSp>
          <p:nvGrpSpPr>
            <p:cNvPr id="29" name="กลุ่ม 28">
              <a:extLst>
                <a:ext uri="{FF2B5EF4-FFF2-40B4-BE49-F238E27FC236}">
                  <a16:creationId xmlns:a16="http://schemas.microsoft.com/office/drawing/2014/main" id="{84E5CB32-C22A-40FB-BE79-3F261B775F5E}"/>
                </a:ext>
              </a:extLst>
            </p:cNvPr>
            <p:cNvGrpSpPr/>
            <p:nvPr/>
          </p:nvGrpSpPr>
          <p:grpSpPr>
            <a:xfrm>
              <a:off x="72008" y="-182690"/>
              <a:ext cx="9187010" cy="668782"/>
              <a:chOff x="72008" y="-182690"/>
              <a:chExt cx="9187010" cy="668782"/>
            </a:xfrm>
          </p:grpSpPr>
          <p:sp>
            <p:nvSpPr>
              <p:cNvPr id="34" name="สี่เหลี่ยมผืนผ้า 33">
                <a:extLst>
                  <a:ext uri="{FF2B5EF4-FFF2-40B4-BE49-F238E27FC236}">
                    <a16:creationId xmlns:a16="http://schemas.microsoft.com/office/drawing/2014/main" id="{667204FE-3C1C-4980-AD32-890094B05AFC}"/>
                  </a:ext>
                </a:extLst>
              </p:cNvPr>
              <p:cNvSpPr/>
              <p:nvPr/>
            </p:nvSpPr>
            <p:spPr>
              <a:xfrm>
                <a:off x="72008" y="-164554"/>
                <a:ext cx="9187010" cy="650646"/>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4">
                <a:extLst>
                  <a:ext uri="{FF2B5EF4-FFF2-40B4-BE49-F238E27FC236}">
                    <a16:creationId xmlns:a16="http://schemas.microsoft.com/office/drawing/2014/main" id="{8493D4F4-6FD8-4552-904E-DB7274115DA0}"/>
                  </a:ext>
                </a:extLst>
              </p:cNvPr>
              <p:cNvSpPr/>
              <p:nvPr/>
            </p:nvSpPr>
            <p:spPr>
              <a:xfrm>
                <a:off x="72008" y="-182690"/>
                <a:ext cx="9180512" cy="5655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0" name="กลุ่ม 29">
              <a:extLst>
                <a:ext uri="{FF2B5EF4-FFF2-40B4-BE49-F238E27FC236}">
                  <a16:creationId xmlns:a16="http://schemas.microsoft.com/office/drawing/2014/main" id="{D2312BD0-5401-4FDB-9FF3-B1382B3C9639}"/>
                </a:ext>
              </a:extLst>
            </p:cNvPr>
            <p:cNvGrpSpPr/>
            <p:nvPr/>
          </p:nvGrpSpPr>
          <p:grpSpPr>
            <a:xfrm>
              <a:off x="6255832" y="-475244"/>
              <a:ext cx="4204666" cy="1164334"/>
              <a:chOff x="6542731" y="-547252"/>
              <a:chExt cx="4204666" cy="1164334"/>
            </a:xfrm>
          </p:grpSpPr>
          <p:sp>
            <p:nvSpPr>
              <p:cNvPr id="31" name="กล่องข้อความ 8">
                <a:extLst>
                  <a:ext uri="{FF2B5EF4-FFF2-40B4-BE49-F238E27FC236}">
                    <a16:creationId xmlns:a16="http://schemas.microsoft.com/office/drawing/2014/main" id="{BF84CABE-5C70-4013-8958-0D4F9CD0D474}"/>
                  </a:ext>
                </a:extLst>
              </p:cNvPr>
              <p:cNvSpPr txBox="1"/>
              <p:nvPr/>
            </p:nvSpPr>
            <p:spPr>
              <a:xfrm>
                <a:off x="7397910" y="-275236"/>
                <a:ext cx="3349487"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2" name="วงรี 13">
                <a:extLst>
                  <a:ext uri="{FF2B5EF4-FFF2-40B4-BE49-F238E27FC236}">
                    <a16:creationId xmlns:a16="http://schemas.microsoft.com/office/drawing/2014/main" id="{722B5707-C41F-4885-825E-D2676CEE49E1}"/>
                  </a:ext>
                </a:extLst>
              </p:cNvPr>
              <p:cNvSpPr/>
              <p:nvPr/>
            </p:nvSpPr>
            <p:spPr>
              <a:xfrm>
                <a:off x="6542731" y="-547252"/>
                <a:ext cx="941522" cy="1164334"/>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5168" b="30186"/>
              <a:stretch/>
            </p:blipFill>
            <p:spPr>
              <a:xfrm>
                <a:off x="6785073" y="-148527"/>
                <a:ext cx="505287" cy="333355"/>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6" name="กล่องข้อความ 35"/>
          <p:cNvSpPr txBox="1"/>
          <p:nvPr/>
        </p:nvSpPr>
        <p:spPr>
          <a:xfrm>
            <a:off x="176349" y="1257286"/>
            <a:ext cx="8856617" cy="30546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thaiDist"/>
            <a:endParaRPr lang="th-TH" sz="1800" spc="-38" dirty="0">
              <a:latin typeface="Chulabhorn Likit Text Light๙" panose="00000400000000000000" pitchFamily="2" charset="-34"/>
              <a:cs typeface="Chulabhorn Likit Text Light๙" panose="00000400000000000000" pitchFamily="2" charset="-34"/>
            </a:endParaRPr>
          </a:p>
          <a:p>
            <a:pPr algn="thaiDist">
              <a:spcAft>
                <a:spcPts val="450"/>
              </a:spcAft>
            </a:pPr>
            <a:r>
              <a:rPr lang="th-TH" sz="1800" spc="-38" dirty="0">
                <a:latin typeface="Chulabhorn Likit Text Light๙" panose="00000400000000000000" pitchFamily="2" charset="-34"/>
                <a:cs typeface="Chulabhorn Likit Text Light๙" panose="00000400000000000000" pitchFamily="2" charset="-34"/>
              </a:rPr>
              <a:t>          </a:t>
            </a:r>
            <a:r>
              <a:rPr lang="th-TH" sz="1800" b="1" u="sng" spc="-38" dirty="0">
                <a:latin typeface="Chulabhorn Likit Text Light๙" panose="00000400000000000000" pitchFamily="2" charset="-34"/>
                <a:cs typeface="Chulabhorn Likit Text Light๙" panose="00000400000000000000" pitchFamily="2" charset="-34"/>
              </a:rPr>
              <a:t>งบดำเนินงาน </a:t>
            </a:r>
          </a:p>
          <a:p>
            <a:pPr algn="thaiDist">
              <a:spcAft>
                <a:spcPts val="450"/>
              </a:spcAft>
            </a:pPr>
            <a:r>
              <a:rPr lang="th-TH" sz="1800" spc="-38" dirty="0">
                <a:latin typeface="Chulabhorn Likit Text Light๙" panose="00000400000000000000" pitchFamily="2" charset="-34"/>
                <a:cs typeface="Chulabhorn Likit Text Light๙" panose="00000400000000000000" pitchFamily="2" charset="-34"/>
              </a:rPr>
              <a:t>           ให้สำนักงานเลขานุการคณะอนุกรรมการบริหารกองทุนพัฒนาบทบาทสตรี</a:t>
            </a:r>
            <a:r>
              <a:rPr lang="th-TH" sz="1800" dirty="0">
                <a:latin typeface="Chulabhorn Likit Text Light๙" panose="00000400000000000000" pitchFamily="2" charset="-34"/>
                <a:cs typeface="Chulabhorn Likit Text Light๙" panose="00000400000000000000" pitchFamily="2" charset="-34"/>
              </a:rPr>
              <a:t>ระดับจังหวัดดำเนินการตามแผนที่ได้รับอนุมัติ หากมีเงินเหลือจ่ายสามารถถัวค่าใช้จ่ายในหมวดเดียวกันได้ </a:t>
            </a:r>
            <a:br>
              <a:rPr lang="th-TH" sz="180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และเป็นโครงการ/กิจกรรมที่ดำเนินการในวัตถุประสงค์เดิม หากดำเนินการแล้วเสร็จมีเงินเหลือ </a:t>
            </a:r>
            <a:br>
              <a:rPr lang="th-TH" sz="180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ให้ส่งคืนสำนักงานกองทุนพัฒนาบทบาทสตรี</a:t>
            </a:r>
            <a:r>
              <a:rPr lang="th-TH" sz="1800" u="sng" dirty="0">
                <a:solidFill>
                  <a:srgbClr val="FF0000"/>
                </a:solidFill>
                <a:latin typeface="Chulabhorn Likit Text Light๙" panose="00000400000000000000" pitchFamily="2" charset="-34"/>
                <a:cs typeface="Chulabhorn Likit Text Light๙" panose="00000400000000000000" pitchFamily="2" charset="-34"/>
              </a:rPr>
              <a:t>ภายใน 15 วันทำการ </a:t>
            </a:r>
          </a:p>
          <a:p>
            <a:pPr algn="thaiDist">
              <a:spcAft>
                <a:spcPts val="450"/>
              </a:spcAft>
            </a:pPr>
            <a:r>
              <a:rPr lang="th-TH" sz="1800" dirty="0">
                <a:latin typeface="Chulabhorn Likit Text Light๙" panose="00000400000000000000" pitchFamily="2" charset="-34"/>
                <a:cs typeface="Chulabhorn Likit Text Light๙" panose="00000400000000000000" pitchFamily="2" charset="-34"/>
              </a:rPr>
              <a:t>         </a:t>
            </a:r>
            <a:r>
              <a:rPr lang="th-TH" sz="1800" b="1" u="sng" dirty="0">
                <a:latin typeface="Chulabhorn Likit Text Light๙" panose="00000400000000000000" pitchFamily="2" charset="-34"/>
                <a:cs typeface="Chulabhorn Likit Text Light๙" panose="00000400000000000000" pitchFamily="2" charset="-34"/>
              </a:rPr>
              <a:t>งบลงทุน </a:t>
            </a:r>
          </a:p>
          <a:p>
            <a:pPr algn="thaiDist">
              <a:spcAft>
                <a:spcPts val="450"/>
              </a:spcAft>
            </a:pPr>
            <a:r>
              <a:rPr lang="th-TH" sz="1800" dirty="0">
                <a:latin typeface="Chulabhorn Likit Text Light๙" panose="00000400000000000000" pitchFamily="2" charset="-34"/>
                <a:cs typeface="Chulabhorn Likit Text Light๙" panose="00000400000000000000" pitchFamily="2" charset="-34"/>
              </a:rPr>
              <a:t>         </a:t>
            </a:r>
            <a:r>
              <a:rPr lang="th-TH" sz="1800" spc="-30" dirty="0">
                <a:latin typeface="Chulabhorn Likit Text Light๙" panose="00000400000000000000" pitchFamily="2" charset="-34"/>
                <a:cs typeface="Chulabhorn Likit Text Light๙" panose="00000400000000000000" pitchFamily="2" charset="-34"/>
              </a:rPr>
              <a:t>ให้</a:t>
            </a:r>
            <a:r>
              <a:rPr lang="th-TH" sz="1800" spc="-38" dirty="0">
                <a:latin typeface="Chulabhorn Likit Text Light๙" panose="00000400000000000000" pitchFamily="2" charset="-34"/>
                <a:cs typeface="Chulabhorn Likit Text Light๙" panose="00000400000000000000" pitchFamily="2" charset="-34"/>
              </a:rPr>
              <a:t>สำนักงานเลขานุการคณะอนุกรรมการบริหารกองทุนพัฒนาบทบาทสตรี</a:t>
            </a:r>
            <a:r>
              <a:rPr lang="th-TH" sz="1800" dirty="0">
                <a:latin typeface="Chulabhorn Likit Text Light๙" panose="00000400000000000000" pitchFamily="2" charset="-34"/>
                <a:cs typeface="Chulabhorn Likit Text Light๙" panose="00000400000000000000" pitchFamily="2" charset="-34"/>
              </a:rPr>
              <a:t>ระดับจังหวัด</a:t>
            </a:r>
            <a:r>
              <a:rPr lang="th-TH" sz="1800" spc="-30" dirty="0">
                <a:latin typeface="Chulabhorn Likit Text Light๙" panose="00000400000000000000" pitchFamily="2" charset="-34"/>
                <a:cs typeface="Chulabhorn Likit Text Light๙" panose="00000400000000000000" pitchFamily="2" charset="-34"/>
              </a:rPr>
              <a:t>ดำเนินการตามแผนการดำเนินงานและแผนการใช้จ่ายงบประมาณกองทุนพัฒนาบทบาทสตรี </a:t>
            </a:r>
            <a:br>
              <a:rPr lang="th-TH" sz="1800" spc="-3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ประจำปีงบประมาณ พ.ศ. 2566 </a:t>
            </a:r>
            <a:r>
              <a:rPr lang="th-TH" sz="1800" u="sng" dirty="0">
                <a:solidFill>
                  <a:srgbClr val="FF0000"/>
                </a:solidFill>
                <a:latin typeface="Chulabhorn Likit Text Light๙" panose="00000400000000000000" pitchFamily="2" charset="-34"/>
                <a:cs typeface="Chulabhorn Likit Text Light๙" panose="00000400000000000000" pitchFamily="2" charset="-34"/>
              </a:rPr>
              <a:t>ให้ดำเนินการให้แล้วเสร็จภายในไตรมาส 1</a:t>
            </a:r>
          </a:p>
        </p:txBody>
      </p:sp>
      <p:sp>
        <p:nvSpPr>
          <p:cNvPr id="37" name="TextBox 36"/>
          <p:cNvSpPr txBox="1"/>
          <p:nvPr/>
        </p:nvSpPr>
        <p:spPr>
          <a:xfrm>
            <a:off x="411480" y="1494759"/>
            <a:ext cx="416104" cy="357545"/>
          </a:xfrm>
          <a:prstGeom prst="roundRect">
            <a:avLst/>
          </a:prstGeom>
          <a:solidFill>
            <a:schemeClr val="accent6">
              <a:lumMod val="40000"/>
              <a:lumOff val="60000"/>
            </a:schemeClr>
          </a:solidFill>
        </p:spPr>
        <p:txBody>
          <a:bodyPr wrap="square" rtlCol="0">
            <a:spAutoFit/>
          </a:bodyPr>
          <a:lstStyle/>
          <a:p>
            <a:r>
              <a:rPr lang="en-US" sz="1500" b="1" dirty="0">
                <a:latin typeface="Chulabhorn Likit Text Light๙" panose="00000400000000000000" pitchFamily="2" charset="-34"/>
                <a:cs typeface="Chulabhorn Likit Text Light๙" panose="00000400000000000000" pitchFamily="2" charset="-34"/>
              </a:rPr>
              <a:t>2.</a:t>
            </a:r>
            <a:endParaRPr lang="th-TH" sz="1500" b="1" dirty="0">
              <a:latin typeface="Chulabhorn Likit Text Light๙" panose="00000400000000000000" pitchFamily="2" charset="-34"/>
              <a:cs typeface="Chulabhorn Likit Text Light๙" panose="00000400000000000000" pitchFamily="2" charset="-34"/>
            </a:endParaRPr>
          </a:p>
        </p:txBody>
      </p:sp>
      <p:sp>
        <p:nvSpPr>
          <p:cNvPr id="38" name="TextBox 37"/>
          <p:cNvSpPr txBox="1"/>
          <p:nvPr/>
        </p:nvSpPr>
        <p:spPr>
          <a:xfrm>
            <a:off x="387682" y="3075806"/>
            <a:ext cx="416104" cy="357545"/>
          </a:xfrm>
          <a:prstGeom prst="roundRect">
            <a:avLst/>
          </a:prstGeom>
          <a:solidFill>
            <a:schemeClr val="accent6">
              <a:lumMod val="40000"/>
              <a:lumOff val="60000"/>
            </a:schemeClr>
          </a:solidFill>
        </p:spPr>
        <p:txBody>
          <a:bodyPr wrap="square" rtlCol="0">
            <a:spAutoFit/>
          </a:bodyPr>
          <a:lstStyle/>
          <a:p>
            <a:r>
              <a:rPr lang="en-US" sz="1500" b="1" dirty="0">
                <a:latin typeface="Chulabhorn Likit Text Light๙" panose="00000400000000000000" pitchFamily="2" charset="-34"/>
                <a:cs typeface="Chulabhorn Likit Text Light๙" panose="00000400000000000000" pitchFamily="2" charset="-34"/>
              </a:rPr>
              <a:t>3.</a:t>
            </a:r>
            <a:endParaRPr lang="th-TH" sz="1500" b="1" dirty="0">
              <a:latin typeface="Chulabhorn Likit Text Light๙" panose="00000400000000000000" pitchFamily="2" charset="-34"/>
              <a:cs typeface="Chulabhorn Likit Text Light๙" panose="00000400000000000000" pitchFamily="2" charset="-34"/>
            </a:endParaRPr>
          </a:p>
        </p:txBody>
      </p:sp>
    </p:spTree>
    <p:extLst>
      <p:ext uri="{BB962C8B-B14F-4D97-AF65-F5344CB8AC3E}">
        <p14:creationId xmlns:p14="http://schemas.microsoft.com/office/powerpoint/2010/main" val="39395019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17685" y="4789204"/>
            <a:ext cx="9198198" cy="391295"/>
            <a:chOff x="-23581" y="5244024"/>
            <a:chExt cx="10183582" cy="521726"/>
          </a:xfrm>
        </p:grpSpPr>
        <p:grpSp>
          <p:nvGrpSpPr>
            <p:cNvPr id="6" name="กลุ่ม 5">
              <a:extLst>
                <a:ext uri="{FF2B5EF4-FFF2-40B4-BE49-F238E27FC236}">
                  <a16:creationId xmlns:a16="http://schemas.microsoft.com/office/drawing/2014/main" id="{58DAA6D8-19A9-434E-BD10-9F227ECAADEE}"/>
                </a:ext>
              </a:extLst>
            </p:cNvPr>
            <p:cNvGrpSpPr/>
            <p:nvPr/>
          </p:nvGrpSpPr>
          <p:grpSpPr>
            <a:xfrm>
              <a:off x="-23581" y="5244024"/>
              <a:ext cx="10183582" cy="521726"/>
              <a:chOff x="-21224" y="4584327"/>
              <a:chExt cx="9165224" cy="622658"/>
            </a:xfrm>
          </p:grpSpPr>
          <p:pic>
            <p:nvPicPr>
              <p:cNvPr id="9"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23006"/>
              <a:stretch/>
            </p:blipFill>
            <p:spPr>
              <a:xfrm>
                <a:off x="4152960" y="4685794"/>
                <a:ext cx="1217329" cy="521191"/>
              </a:xfrm>
              <a:prstGeom prst="rect">
                <a:avLst/>
              </a:prstGeom>
            </p:spPr>
          </p:pic>
          <p:pic>
            <p:nvPicPr>
              <p:cNvPr id="10"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577" y="4791832"/>
                <a:ext cx="864127" cy="296252"/>
              </a:xfrm>
              <a:prstGeom prst="rect">
                <a:avLst/>
              </a:prstGeom>
            </p:spPr>
          </p:pic>
          <p:grpSp>
            <p:nvGrpSpPr>
              <p:cNvPr id="11" name="กลุ่ม 1"/>
              <p:cNvGrpSpPr/>
              <p:nvPr/>
            </p:nvGrpSpPr>
            <p:grpSpPr>
              <a:xfrm>
                <a:off x="6933856" y="4789366"/>
                <a:ext cx="522575" cy="295287"/>
                <a:chOff x="7460978" y="6246097"/>
                <a:chExt cx="1654220" cy="620377"/>
              </a:xfrm>
            </p:grpSpPr>
            <p:pic>
              <p:nvPicPr>
                <p:cNvPr id="21"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978" y="6246097"/>
                  <a:ext cx="1048501" cy="620377"/>
                </a:xfrm>
                <a:prstGeom prst="rect">
                  <a:avLst/>
                </a:prstGeom>
              </p:spPr>
            </p:pic>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182" y="6257433"/>
                  <a:ext cx="566016" cy="566017"/>
                </a:xfrm>
                <a:prstGeom prst="rect">
                  <a:avLst/>
                </a:prstGeom>
              </p:spPr>
            </p:pic>
          </p:grpSp>
          <p:pic>
            <p:nvPicPr>
              <p:cNvPr id="12"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097" y="4621294"/>
                <a:ext cx="331226" cy="532336"/>
              </a:xfrm>
              <a:prstGeom prst="rect">
                <a:avLst/>
              </a:prstGeom>
            </p:spPr>
          </p:pic>
          <p:pic>
            <p:nvPicPr>
              <p:cNvPr id="13"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76264"/>
              <a:stretch/>
            </p:blipFill>
            <p:spPr>
              <a:xfrm>
                <a:off x="5317137" y="4686447"/>
                <a:ext cx="349966" cy="486042"/>
              </a:xfrm>
              <a:prstGeom prst="rect">
                <a:avLst/>
              </a:prstGeom>
            </p:spPr>
          </p:pic>
          <p:grpSp>
            <p:nvGrpSpPr>
              <p:cNvPr id="14" name="กลุ่ม 7">
                <a:extLst>
                  <a:ext uri="{FF2B5EF4-FFF2-40B4-BE49-F238E27FC236}">
                    <a16:creationId xmlns:a16="http://schemas.microsoft.com/office/drawing/2014/main" id="{30C28730-7CDF-4231-A774-6A7122EB4AEA}"/>
                  </a:ext>
                </a:extLst>
              </p:cNvPr>
              <p:cNvGrpSpPr/>
              <p:nvPr/>
            </p:nvGrpSpPr>
            <p:grpSpPr>
              <a:xfrm>
                <a:off x="-21224" y="4641132"/>
                <a:ext cx="4301561" cy="518099"/>
                <a:chOff x="-45700" y="6433550"/>
                <a:chExt cx="5957162" cy="426696"/>
              </a:xfrm>
            </p:grpSpPr>
            <p:sp>
              <p:nvSpPr>
                <p:cNvPr id="18" name="รูปแบบอิสระ: รูปร่าง 55">
                  <a:extLst>
                    <a:ext uri="{FF2B5EF4-FFF2-40B4-BE49-F238E27FC236}">
                      <a16:creationId xmlns:a16="http://schemas.microsoft.com/office/drawing/2014/main" id="{447532BC-F1AF-418B-B954-69A21822D4D1}"/>
                    </a:ext>
                  </a:extLst>
                </p:cNvPr>
                <p:cNvSpPr/>
                <p:nvPr/>
              </p:nvSpPr>
              <p:spPr>
                <a:xfrm>
                  <a:off x="-16308" y="6508953"/>
                  <a:ext cx="5690510" cy="339767"/>
                </a:xfrm>
                <a:custGeom>
                  <a:avLst/>
                  <a:gdLst>
                    <a:gd name="connsiteX0" fmla="*/ 0 w 6028447"/>
                    <a:gd name="connsiteY0" fmla="*/ 0 h 339767"/>
                    <a:gd name="connsiteX1" fmla="*/ 6028447 w 6028447"/>
                    <a:gd name="connsiteY1" fmla="*/ 0 h 339767"/>
                    <a:gd name="connsiteX2" fmla="*/ 5679852 w 6028447"/>
                    <a:gd name="connsiteY2" fmla="*/ 339767 h 339767"/>
                    <a:gd name="connsiteX3" fmla="*/ 0 w 6028447"/>
                    <a:gd name="connsiteY3" fmla="*/ 339767 h 339767"/>
                    <a:gd name="connsiteX4" fmla="*/ 0 w 6028447"/>
                    <a:gd name="connsiteY4" fmla="*/ 0 h 33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47" h="339767">
                      <a:moveTo>
                        <a:pt x="0" y="0"/>
                      </a:moveTo>
                      <a:lnTo>
                        <a:pt x="6028447" y="0"/>
                      </a:lnTo>
                      <a:lnTo>
                        <a:pt x="5679852" y="339767"/>
                      </a:lnTo>
                      <a:lnTo>
                        <a:pt x="0" y="33976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9" name="รูปแบบอิสระ: รูปร่าง 50">
                  <a:extLst>
                    <a:ext uri="{FF2B5EF4-FFF2-40B4-BE49-F238E27FC236}">
                      <a16:creationId xmlns:a16="http://schemas.microsoft.com/office/drawing/2014/main" id="{72AD55B9-27A4-40A2-86AD-A09FD1FBB379}"/>
                    </a:ext>
                  </a:extLst>
                </p:cNvPr>
                <p:cNvSpPr/>
                <p:nvPr/>
              </p:nvSpPr>
              <p:spPr>
                <a:xfrm>
                  <a:off x="-45700" y="6433554"/>
                  <a:ext cx="5814597" cy="426692"/>
                </a:xfrm>
                <a:custGeom>
                  <a:avLst/>
                  <a:gdLst>
                    <a:gd name="connsiteX0" fmla="*/ 0 w 6123140"/>
                    <a:gd name="connsiteY0" fmla="*/ 0 h 426691"/>
                    <a:gd name="connsiteX1" fmla="*/ 6123140 w 6123140"/>
                    <a:gd name="connsiteY1" fmla="*/ 0 h 426691"/>
                    <a:gd name="connsiteX2" fmla="*/ 6008569 w 6123140"/>
                    <a:gd name="connsiteY2" fmla="*/ 111669 h 426691"/>
                    <a:gd name="connsiteX3" fmla="*/ 5685361 w 6123140"/>
                    <a:gd name="connsiteY3" fmla="*/ 426691 h 426691"/>
                    <a:gd name="connsiteX4" fmla="*/ 5679852 w 6123140"/>
                    <a:gd name="connsiteY4" fmla="*/ 426691 h 426691"/>
                    <a:gd name="connsiteX5" fmla="*/ 6028447 w 6123140"/>
                    <a:gd name="connsiteY5" fmla="*/ 86924 h 426691"/>
                    <a:gd name="connsiteX6" fmla="*/ 0 w 6123140"/>
                    <a:gd name="connsiteY6" fmla="*/ 86924 h 426691"/>
                    <a:gd name="connsiteX7" fmla="*/ 0 w 6123140"/>
                    <a:gd name="connsiteY7"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140" h="426691">
                      <a:moveTo>
                        <a:pt x="0" y="0"/>
                      </a:moveTo>
                      <a:lnTo>
                        <a:pt x="6123140" y="0"/>
                      </a:lnTo>
                      <a:lnTo>
                        <a:pt x="6008569" y="111669"/>
                      </a:lnTo>
                      <a:lnTo>
                        <a:pt x="5685361" y="426691"/>
                      </a:lnTo>
                      <a:lnTo>
                        <a:pt x="5679852" y="426691"/>
                      </a:lnTo>
                      <a:lnTo>
                        <a:pt x="6028447" y="86924"/>
                      </a:lnTo>
                      <a:lnTo>
                        <a:pt x="0" y="86924"/>
                      </a:lnTo>
                      <a:lnTo>
                        <a:pt x="0"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dirty="0"/>
                </a:p>
              </p:txBody>
            </p:sp>
            <p:sp>
              <p:nvSpPr>
                <p:cNvPr id="20" name="รูปแบบอิสระ: รูปร่าง 49">
                  <a:extLst>
                    <a:ext uri="{FF2B5EF4-FFF2-40B4-BE49-F238E27FC236}">
                      <a16:creationId xmlns:a16="http://schemas.microsoft.com/office/drawing/2014/main" id="{0CC04605-512B-40BA-BB6C-C4CA6329F254}"/>
                    </a:ext>
                  </a:extLst>
                </p:cNvPr>
                <p:cNvSpPr/>
                <p:nvPr/>
              </p:nvSpPr>
              <p:spPr>
                <a:xfrm>
                  <a:off x="5386580" y="6433550"/>
                  <a:ext cx="524882" cy="408279"/>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15" name="กลุ่ม 4">
                <a:extLst>
                  <a:ext uri="{FF2B5EF4-FFF2-40B4-BE49-F238E27FC236}">
                    <a16:creationId xmlns:a16="http://schemas.microsoft.com/office/drawing/2014/main" id="{33080593-C486-4A4E-A259-28A964353B4D}"/>
                  </a:ext>
                </a:extLst>
              </p:cNvPr>
              <p:cNvGrpSpPr/>
              <p:nvPr/>
            </p:nvGrpSpPr>
            <p:grpSpPr>
              <a:xfrm>
                <a:off x="8062499" y="4584327"/>
                <a:ext cx="1081501" cy="567984"/>
                <a:chOff x="10426806" y="6384245"/>
                <a:chExt cx="1777706" cy="484982"/>
              </a:xfrm>
            </p:grpSpPr>
            <p:sp>
              <p:nvSpPr>
                <p:cNvPr id="16" name="รูปแบบอิสระ: รูปร่าง 38">
                  <a:extLst>
                    <a:ext uri="{FF2B5EF4-FFF2-40B4-BE49-F238E27FC236}">
                      <a16:creationId xmlns:a16="http://schemas.microsoft.com/office/drawing/2014/main" id="{18287458-5345-45BB-A7B2-0AE1DDE4E433}"/>
                    </a:ext>
                  </a:extLst>
                </p:cNvPr>
                <p:cNvSpPr/>
                <p:nvPr/>
              </p:nvSpPr>
              <p:spPr>
                <a:xfrm>
                  <a:off x="10426806" y="6384245"/>
                  <a:ext cx="1760999" cy="472847"/>
                </a:xfrm>
                <a:custGeom>
                  <a:avLst/>
                  <a:gdLst>
                    <a:gd name="connsiteX0" fmla="*/ 437779 w 1373020"/>
                    <a:gd name="connsiteY0" fmla="*/ 0 h 426691"/>
                    <a:gd name="connsiteX1" fmla="*/ 1373020 w 1373020"/>
                    <a:gd name="connsiteY1" fmla="*/ 0 h 426691"/>
                    <a:gd name="connsiteX2" fmla="*/ 1373020 w 1373020"/>
                    <a:gd name="connsiteY2" fmla="*/ 426691 h 426691"/>
                    <a:gd name="connsiteX3" fmla="*/ 0 w 1373020"/>
                    <a:gd name="connsiteY3" fmla="*/ 426691 h 426691"/>
                    <a:gd name="connsiteX4" fmla="*/ 323208 w 1373020"/>
                    <a:gd name="connsiteY4" fmla="*/ 111669 h 426691"/>
                    <a:gd name="connsiteX5" fmla="*/ 437779 w 1373020"/>
                    <a:gd name="connsiteY5" fmla="*/ 0 h 4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020" h="426691">
                      <a:moveTo>
                        <a:pt x="437779" y="0"/>
                      </a:moveTo>
                      <a:lnTo>
                        <a:pt x="1373020" y="0"/>
                      </a:lnTo>
                      <a:lnTo>
                        <a:pt x="1373020" y="426691"/>
                      </a:lnTo>
                      <a:lnTo>
                        <a:pt x="0" y="426691"/>
                      </a:lnTo>
                      <a:lnTo>
                        <a:pt x="323208" y="111669"/>
                      </a:lnTo>
                      <a:lnTo>
                        <a:pt x="437779"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sp>
              <p:nvSpPr>
                <p:cNvPr id="17" name="รูปแบบอิสระ: รูปร่าง 31">
                  <a:extLst>
                    <a:ext uri="{FF2B5EF4-FFF2-40B4-BE49-F238E27FC236}">
                      <a16:creationId xmlns:a16="http://schemas.microsoft.com/office/drawing/2014/main" id="{CB515603-CB57-4A48-B8A7-C4BD2C469F4B}"/>
                    </a:ext>
                  </a:extLst>
                </p:cNvPr>
                <p:cNvSpPr/>
                <p:nvPr/>
              </p:nvSpPr>
              <p:spPr>
                <a:xfrm>
                  <a:off x="10431001" y="6507741"/>
                  <a:ext cx="1773511" cy="361486"/>
                </a:xfrm>
                <a:custGeom>
                  <a:avLst/>
                  <a:gdLst>
                    <a:gd name="connsiteX0" fmla="*/ 349528 w 1399340"/>
                    <a:gd name="connsiteY0" fmla="*/ 0 h 340675"/>
                    <a:gd name="connsiteX1" fmla="*/ 1399340 w 1399340"/>
                    <a:gd name="connsiteY1" fmla="*/ 0 h 340675"/>
                    <a:gd name="connsiteX2" fmla="*/ 1399340 w 1399340"/>
                    <a:gd name="connsiteY2" fmla="*/ 340675 h 340675"/>
                    <a:gd name="connsiteX3" fmla="*/ 0 w 1399340"/>
                    <a:gd name="connsiteY3" fmla="*/ 340675 h 340675"/>
                    <a:gd name="connsiteX4" fmla="*/ 349528 w 1399340"/>
                    <a:gd name="connsiteY4" fmla="*/ 0 h 3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340" h="340675">
                      <a:moveTo>
                        <a:pt x="349528" y="0"/>
                      </a:moveTo>
                      <a:lnTo>
                        <a:pt x="1399340" y="0"/>
                      </a:lnTo>
                      <a:lnTo>
                        <a:pt x="1399340" y="340675"/>
                      </a:lnTo>
                      <a:lnTo>
                        <a:pt x="0" y="340675"/>
                      </a:lnTo>
                      <a:lnTo>
                        <a:pt x="349528"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pic>
          <p:nvPicPr>
            <p:cNvPr id="7" name="Picture 23">
              <a:extLst>
                <a:ext uri="{FF2B5EF4-FFF2-40B4-BE49-F238E27FC236}">
                  <a16:creationId xmlns:a16="http://schemas.microsoft.com/office/drawing/2014/main" id="{814E8581-24DE-4EA8-9741-7D904315BF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176" y="5335480"/>
              <a:ext cx="467569" cy="344415"/>
            </a:xfrm>
            <a:prstGeom prst="rect">
              <a:avLst/>
            </a:prstGeom>
          </p:spPr>
        </p:pic>
        <p:sp>
          <p:nvSpPr>
            <p:cNvPr id="8" name="รูปแบบอิสระ: รูปร่าง 49">
              <a:extLst>
                <a:ext uri="{FF2B5EF4-FFF2-40B4-BE49-F238E27FC236}">
                  <a16:creationId xmlns:a16="http://schemas.microsoft.com/office/drawing/2014/main" id="{0CC04605-512B-40BA-BB6C-C4CA6329F254}"/>
                </a:ext>
              </a:extLst>
            </p:cNvPr>
            <p:cNvSpPr/>
            <p:nvPr/>
          </p:nvSpPr>
          <p:spPr>
            <a:xfrm rot="186034">
              <a:off x="8826803" y="5265831"/>
              <a:ext cx="451167" cy="477135"/>
            </a:xfrm>
            <a:custGeom>
              <a:avLst/>
              <a:gdLst>
                <a:gd name="connsiteX0" fmla="*/ 411471 w 524882"/>
                <a:gd name="connsiteY0" fmla="*/ 0 h 426691"/>
                <a:gd name="connsiteX1" fmla="*/ 524882 w 524882"/>
                <a:gd name="connsiteY1" fmla="*/ 0 h 426691"/>
                <a:gd name="connsiteX2" fmla="*/ 113411 w 524882"/>
                <a:gd name="connsiteY2" fmla="*/ 426691 h 426691"/>
                <a:gd name="connsiteX3" fmla="*/ 0 w 524882"/>
                <a:gd name="connsiteY3" fmla="*/ 426691 h 426691"/>
                <a:gd name="connsiteX4" fmla="*/ 411471 w 524882"/>
                <a:gd name="connsiteY4" fmla="*/ 0 h 42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82" h="426691">
                  <a:moveTo>
                    <a:pt x="411471" y="0"/>
                  </a:moveTo>
                  <a:lnTo>
                    <a:pt x="524882" y="0"/>
                  </a:lnTo>
                  <a:lnTo>
                    <a:pt x="113411" y="426691"/>
                  </a:lnTo>
                  <a:lnTo>
                    <a:pt x="0" y="426691"/>
                  </a:lnTo>
                  <a:lnTo>
                    <a:pt x="411471" y="0"/>
                  </a:lnTo>
                  <a:close/>
                </a:path>
              </a:pathLst>
            </a:cu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th-TH" sz="1500"/>
            </a:p>
          </p:txBody>
        </p:sp>
      </p:grpSp>
      <p:grpSp>
        <p:nvGrpSpPr>
          <p:cNvPr id="28" name="กลุ่ม 27">
            <a:extLst>
              <a:ext uri="{FF2B5EF4-FFF2-40B4-BE49-F238E27FC236}">
                <a16:creationId xmlns:a16="http://schemas.microsoft.com/office/drawing/2014/main" id="{9324B6CC-C91C-4228-8BFD-134B2C47FD58}"/>
              </a:ext>
            </a:extLst>
          </p:cNvPr>
          <p:cNvGrpSpPr/>
          <p:nvPr/>
        </p:nvGrpSpPr>
        <p:grpSpPr>
          <a:xfrm>
            <a:off x="0" y="-292554"/>
            <a:ext cx="10388490" cy="1164334"/>
            <a:chOff x="72008" y="-475244"/>
            <a:chExt cx="10388490" cy="1164334"/>
          </a:xfrm>
        </p:grpSpPr>
        <p:grpSp>
          <p:nvGrpSpPr>
            <p:cNvPr id="29" name="กลุ่ม 28">
              <a:extLst>
                <a:ext uri="{FF2B5EF4-FFF2-40B4-BE49-F238E27FC236}">
                  <a16:creationId xmlns:a16="http://schemas.microsoft.com/office/drawing/2014/main" id="{84E5CB32-C22A-40FB-BE79-3F261B775F5E}"/>
                </a:ext>
              </a:extLst>
            </p:cNvPr>
            <p:cNvGrpSpPr/>
            <p:nvPr/>
          </p:nvGrpSpPr>
          <p:grpSpPr>
            <a:xfrm>
              <a:off x="72008" y="-182690"/>
              <a:ext cx="9187010" cy="668782"/>
              <a:chOff x="72008" y="-182690"/>
              <a:chExt cx="9187010" cy="668782"/>
            </a:xfrm>
          </p:grpSpPr>
          <p:sp>
            <p:nvSpPr>
              <p:cNvPr id="34" name="สี่เหลี่ยมผืนผ้า 33">
                <a:extLst>
                  <a:ext uri="{FF2B5EF4-FFF2-40B4-BE49-F238E27FC236}">
                    <a16:creationId xmlns:a16="http://schemas.microsoft.com/office/drawing/2014/main" id="{667204FE-3C1C-4980-AD32-890094B05AFC}"/>
                  </a:ext>
                </a:extLst>
              </p:cNvPr>
              <p:cNvSpPr/>
              <p:nvPr/>
            </p:nvSpPr>
            <p:spPr>
              <a:xfrm>
                <a:off x="72008" y="-164554"/>
                <a:ext cx="9187010" cy="650646"/>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4">
                <a:extLst>
                  <a:ext uri="{FF2B5EF4-FFF2-40B4-BE49-F238E27FC236}">
                    <a16:creationId xmlns:a16="http://schemas.microsoft.com/office/drawing/2014/main" id="{8493D4F4-6FD8-4552-904E-DB7274115DA0}"/>
                  </a:ext>
                </a:extLst>
              </p:cNvPr>
              <p:cNvSpPr/>
              <p:nvPr/>
            </p:nvSpPr>
            <p:spPr>
              <a:xfrm>
                <a:off x="72008" y="-182690"/>
                <a:ext cx="9180512" cy="5655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0" name="กลุ่ม 29">
              <a:extLst>
                <a:ext uri="{FF2B5EF4-FFF2-40B4-BE49-F238E27FC236}">
                  <a16:creationId xmlns:a16="http://schemas.microsoft.com/office/drawing/2014/main" id="{D2312BD0-5401-4FDB-9FF3-B1382B3C9639}"/>
                </a:ext>
              </a:extLst>
            </p:cNvPr>
            <p:cNvGrpSpPr/>
            <p:nvPr/>
          </p:nvGrpSpPr>
          <p:grpSpPr>
            <a:xfrm>
              <a:off x="6255832" y="-475244"/>
              <a:ext cx="4204666" cy="1164334"/>
              <a:chOff x="6542731" y="-547252"/>
              <a:chExt cx="4204666" cy="1164334"/>
            </a:xfrm>
          </p:grpSpPr>
          <p:sp>
            <p:nvSpPr>
              <p:cNvPr id="31" name="กล่องข้อความ 8">
                <a:extLst>
                  <a:ext uri="{FF2B5EF4-FFF2-40B4-BE49-F238E27FC236}">
                    <a16:creationId xmlns:a16="http://schemas.microsoft.com/office/drawing/2014/main" id="{BF84CABE-5C70-4013-8958-0D4F9CD0D474}"/>
                  </a:ext>
                </a:extLst>
              </p:cNvPr>
              <p:cNvSpPr txBox="1"/>
              <p:nvPr/>
            </p:nvSpPr>
            <p:spPr>
              <a:xfrm>
                <a:off x="7397910" y="-275236"/>
                <a:ext cx="3349487"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300"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2" name="วงรี 13">
                <a:extLst>
                  <a:ext uri="{FF2B5EF4-FFF2-40B4-BE49-F238E27FC236}">
                    <a16:creationId xmlns:a16="http://schemas.microsoft.com/office/drawing/2014/main" id="{722B5707-C41F-4885-825E-D2676CEE49E1}"/>
                  </a:ext>
                </a:extLst>
              </p:cNvPr>
              <p:cNvSpPr/>
              <p:nvPr/>
            </p:nvSpPr>
            <p:spPr>
              <a:xfrm>
                <a:off x="6542731" y="-547252"/>
                <a:ext cx="941522" cy="1164334"/>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3"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5168" b="30186"/>
              <a:stretch/>
            </p:blipFill>
            <p:spPr>
              <a:xfrm>
                <a:off x="6785073" y="-148527"/>
                <a:ext cx="505287" cy="333355"/>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6" name="กล่องข้อความ 35"/>
          <p:cNvSpPr txBox="1"/>
          <p:nvPr/>
        </p:nvSpPr>
        <p:spPr>
          <a:xfrm>
            <a:off x="449149" y="836011"/>
            <a:ext cx="8495642" cy="39046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thaiDist"/>
            <a:r>
              <a:rPr lang="th-TH" sz="1800" b="1" dirty="0">
                <a:latin typeface="Chulabhorn Likit Text Light๙" panose="00000400000000000000" pitchFamily="2" charset="-34"/>
                <a:cs typeface="Chulabhorn Likit Text Light๙" panose="00000400000000000000" pitchFamily="2" charset="-34"/>
              </a:rPr>
              <a:t>   </a:t>
            </a:r>
          </a:p>
          <a:p>
            <a:pPr algn="thaiDist">
              <a:spcAft>
                <a:spcPts val="450"/>
              </a:spcAft>
            </a:pPr>
            <a:r>
              <a:rPr lang="th-TH" sz="1800" b="1" dirty="0">
                <a:latin typeface="Chulabhorn Likit Text Light๙" panose="00000400000000000000" pitchFamily="2" charset="-34"/>
                <a:cs typeface="Chulabhorn Likit Text Light๙" panose="00000400000000000000" pitchFamily="2" charset="-34"/>
              </a:rPr>
              <a:t>     </a:t>
            </a:r>
            <a:r>
              <a:rPr lang="th-TH" sz="1800" dirty="0">
                <a:latin typeface="Chulabhorn Likit Text Light๙" panose="00000400000000000000" pitchFamily="2" charset="-34"/>
                <a:cs typeface="Chulabhorn Likit Text Light๙" panose="00000400000000000000" pitchFamily="2" charset="-34"/>
              </a:rPr>
              <a:t> </a:t>
            </a:r>
            <a:r>
              <a:rPr lang="th-TH" sz="1800" b="1" u="sng" dirty="0">
                <a:latin typeface="Chulabhorn Likit Text Light๙" panose="00000400000000000000" pitchFamily="2" charset="-34"/>
                <a:cs typeface="Chulabhorn Likit Text Light๙" panose="00000400000000000000" pitchFamily="2" charset="-34"/>
              </a:rPr>
              <a:t>เงินทุนหมุนเวียน และเงินอุดหนุน </a:t>
            </a:r>
          </a:p>
          <a:p>
            <a:pPr algn="thaiDist"/>
            <a:r>
              <a:rPr lang="th-TH" sz="1800" dirty="0">
                <a:latin typeface="Chulabhorn Likit Text Light๙" panose="00000400000000000000" pitchFamily="2" charset="-34"/>
                <a:cs typeface="Chulabhorn Likit Text Light๙" panose="00000400000000000000" pitchFamily="2" charset="-34"/>
              </a:rPr>
              <a:t>      ให้</a:t>
            </a:r>
            <a:r>
              <a:rPr lang="th-TH" sz="1800" spc="-38" dirty="0">
                <a:latin typeface="Chulabhorn Likit Text Light๙" panose="00000400000000000000" pitchFamily="2" charset="-34"/>
                <a:cs typeface="Chulabhorn Likit Text Light๙" panose="00000400000000000000" pitchFamily="2" charset="-34"/>
              </a:rPr>
              <a:t>สำนักงานเลขานุการคณะอนุกรรมการบริหารกองทุนพัฒนาบทบาทสตรี</a:t>
            </a:r>
            <a:r>
              <a:rPr lang="th-TH" sz="1800" dirty="0">
                <a:latin typeface="Chulabhorn Likit Text Light๙" panose="00000400000000000000" pitchFamily="2" charset="-34"/>
                <a:cs typeface="Chulabhorn Likit Text Light๙" panose="00000400000000000000" pitchFamily="2" charset="-34"/>
              </a:rPr>
              <a:t>ระดับจังหวัด</a:t>
            </a:r>
            <a:r>
              <a:rPr lang="th-TH" sz="1800" b="1" u="sng" dirty="0">
                <a:solidFill>
                  <a:srgbClr val="FF0000"/>
                </a:solidFill>
                <a:latin typeface="Chulabhorn Likit Text Light๙" panose="00000400000000000000" pitchFamily="2" charset="-34"/>
                <a:cs typeface="Chulabhorn Likit Text Light๙" panose="00000400000000000000" pitchFamily="2" charset="-34"/>
              </a:rPr>
              <a:t>กำกับ</a:t>
            </a:r>
            <a:r>
              <a:rPr lang="th-TH" sz="1800" u="sng" dirty="0">
                <a:solidFill>
                  <a:srgbClr val="FF0000"/>
                </a:solidFill>
                <a:latin typeface="Chulabhorn Likit Text Light๙" panose="00000400000000000000" pitchFamily="2" charset="-34"/>
                <a:cs typeface="Chulabhorn Likit Text Light๙" panose="00000400000000000000" pitchFamily="2" charset="-34"/>
              </a:rPr>
              <a:t> </a:t>
            </a:r>
            <a:r>
              <a:rPr lang="th-TH" sz="1800" b="1" u="sng" dirty="0">
                <a:solidFill>
                  <a:srgbClr val="FF0000"/>
                </a:solidFill>
                <a:latin typeface="Chulabhorn Likit Text Light๙" panose="00000400000000000000" pitchFamily="2" charset="-34"/>
                <a:cs typeface="Chulabhorn Likit Text Light๙" panose="00000400000000000000" pitchFamily="2" charset="-34"/>
              </a:rPr>
              <a:t>ติดตามการอนุมัติและเบิกจ่ายเงินงบประมาณให้ครบถ้วนร้อยละ 100 </a:t>
            </a:r>
            <a:br>
              <a:rPr lang="th-TH" sz="1800" b="1" u="sng" dirty="0">
                <a:solidFill>
                  <a:srgbClr val="FF0000"/>
                </a:solidFill>
                <a:latin typeface="Chulabhorn Likit Text Light๙" panose="00000400000000000000" pitchFamily="2" charset="-34"/>
                <a:cs typeface="Chulabhorn Likit Text Light๙" panose="00000400000000000000" pitchFamily="2" charset="-34"/>
              </a:rPr>
            </a:br>
            <a:r>
              <a:rPr lang="th-TH" sz="1800" b="1" u="sng" dirty="0">
                <a:solidFill>
                  <a:srgbClr val="FF0000"/>
                </a:solidFill>
                <a:latin typeface="Chulabhorn Likit Text Light๙" panose="00000400000000000000" pitchFamily="2" charset="-34"/>
                <a:cs typeface="Chulabhorn Likit Text Light๙" panose="00000400000000000000" pitchFamily="2" charset="-34"/>
              </a:rPr>
              <a:t>ภายในไตรมาส 2 และโอนเงินที่ไม่สามารถเบิกจ่ายได้ให้สำนักงานกองทุนพัฒนาบทบาทสตรี ภายในวันที่ 12 เมษายน 2566</a:t>
            </a:r>
          </a:p>
          <a:p>
            <a:pPr algn="thaiDist">
              <a:spcAft>
                <a:spcPts val="450"/>
              </a:spcAft>
            </a:pPr>
            <a:r>
              <a:rPr lang="th-TH" sz="1800" dirty="0">
                <a:latin typeface="Chulabhorn Likit Text Light๙" panose="00000400000000000000" pitchFamily="2" charset="-34"/>
                <a:cs typeface="Chulabhorn Likit Text Light๙" panose="00000400000000000000" pitchFamily="2" charset="-34"/>
              </a:rPr>
              <a:t>      หากสำนักงานเลขานุการคณะอนุกรรมการบริหารกองทุนพัฒนาบทบาทสตรีระดับจังหวัด </a:t>
            </a:r>
            <a:br>
              <a:rPr lang="th-TH" sz="180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มีความ</a:t>
            </a:r>
            <a:r>
              <a:rPr lang="th-TH" sz="1800" b="1" u="sng" dirty="0">
                <a:solidFill>
                  <a:srgbClr val="FF0000"/>
                </a:solidFill>
                <a:latin typeface="Chulabhorn Likit Text Light๙" panose="00000400000000000000" pitchFamily="2" charset="-34"/>
                <a:cs typeface="Chulabhorn Likit Text Light๙" panose="00000400000000000000" pitchFamily="2" charset="-34"/>
              </a:rPr>
              <a:t>ต้องการขอรับการสนับสนุนเงินทุนหมุนเวียนและเงินอุดหนุนเพิ่มเติมให้แจ้งกรมการพัฒนาชุมชน ภายในวันที่ 28 เมษายน 2566 และเป็นโครงการที่ผ่านการพิจารณาอนุมัติ</a:t>
            </a:r>
            <a:br>
              <a:rPr lang="th-TH" sz="1800" b="1" u="sng" dirty="0">
                <a:solidFill>
                  <a:srgbClr val="FF0000"/>
                </a:solidFill>
                <a:latin typeface="Chulabhorn Likit Text Light๙" panose="00000400000000000000" pitchFamily="2" charset="-34"/>
                <a:cs typeface="Chulabhorn Likit Text Light๙" panose="00000400000000000000" pitchFamily="2" charset="-34"/>
              </a:rPr>
            </a:br>
            <a:r>
              <a:rPr lang="th-TH" sz="1800" b="1" u="sng" dirty="0">
                <a:solidFill>
                  <a:srgbClr val="FF0000"/>
                </a:solidFill>
                <a:latin typeface="Chulabhorn Likit Text Light๙" panose="00000400000000000000" pitchFamily="2" charset="-34"/>
                <a:cs typeface="Chulabhorn Likit Text Light๙" panose="00000400000000000000" pitchFamily="2" charset="-34"/>
              </a:rPr>
              <a:t>จาก อกส.จ. แล้ว</a:t>
            </a:r>
          </a:p>
          <a:p>
            <a:pPr algn="thaiDist">
              <a:lnSpc>
                <a:spcPct val="110000"/>
              </a:lnSpc>
            </a:pPr>
            <a:r>
              <a:rPr lang="th-TH" sz="1800" dirty="0">
                <a:latin typeface="Chulabhorn Likit Text Light๙" panose="00000400000000000000" pitchFamily="2" charset="-34"/>
                <a:cs typeface="Chulabhorn Likit Text Light๙" panose="00000400000000000000" pitchFamily="2" charset="-34"/>
              </a:rPr>
              <a:t>      กำชับเจ้าหน้าที่พัฒนาชุมชน พนักงานและลูกจ้างกองทุนพัฒนาบทบาทสตรี ถือปฏิบัติ</a:t>
            </a:r>
            <a:br>
              <a:rPr lang="th-TH" sz="180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ในการบริหารงบประมาณตามความคุ้มค่า โปร่งใส ตรวจสอบได้ และเป็นไปตามระเบียบ</a:t>
            </a:r>
            <a:br>
              <a:rPr lang="th-TH" sz="1800" dirty="0">
                <a:latin typeface="Chulabhorn Likit Text Light๙" panose="00000400000000000000" pitchFamily="2" charset="-34"/>
                <a:cs typeface="Chulabhorn Likit Text Light๙" panose="00000400000000000000" pitchFamily="2" charset="-34"/>
              </a:rPr>
            </a:br>
            <a:r>
              <a:rPr lang="th-TH" sz="1800" dirty="0">
                <a:latin typeface="Chulabhorn Likit Text Light๙" panose="00000400000000000000" pitchFamily="2" charset="-34"/>
                <a:cs typeface="Chulabhorn Likit Text Light๙" panose="00000400000000000000" pitchFamily="2" charset="-34"/>
              </a:rPr>
              <a:t>ของทางราชการ</a:t>
            </a:r>
          </a:p>
        </p:txBody>
      </p:sp>
      <p:sp>
        <p:nvSpPr>
          <p:cNvPr id="37" name="TextBox 36"/>
          <p:cNvSpPr txBox="1"/>
          <p:nvPr/>
        </p:nvSpPr>
        <p:spPr>
          <a:xfrm>
            <a:off x="519249" y="1098437"/>
            <a:ext cx="380344" cy="357545"/>
          </a:xfrm>
          <a:prstGeom prst="roundRect">
            <a:avLst/>
          </a:prstGeom>
          <a:solidFill>
            <a:schemeClr val="accent6">
              <a:lumMod val="40000"/>
              <a:lumOff val="60000"/>
            </a:schemeClr>
          </a:solidFill>
        </p:spPr>
        <p:txBody>
          <a:bodyPr wrap="square" rtlCol="0">
            <a:spAutoFit/>
          </a:bodyPr>
          <a:lstStyle/>
          <a:p>
            <a:r>
              <a:rPr lang="en-US" sz="1500" b="1" dirty="0">
                <a:latin typeface="Chulabhorn Likit Text Light๙" panose="00000400000000000000" pitchFamily="2" charset="-34"/>
                <a:cs typeface="Chulabhorn Likit Text Light๙" panose="00000400000000000000" pitchFamily="2" charset="-34"/>
              </a:rPr>
              <a:t>4.</a:t>
            </a:r>
            <a:endParaRPr lang="th-TH" sz="1500" b="1" dirty="0">
              <a:latin typeface="Chulabhorn Likit Text Light๙" panose="00000400000000000000" pitchFamily="2" charset="-34"/>
              <a:cs typeface="Chulabhorn Likit Text Light๙" panose="00000400000000000000" pitchFamily="2" charset="-34"/>
            </a:endParaRPr>
          </a:p>
        </p:txBody>
      </p:sp>
      <p:sp>
        <p:nvSpPr>
          <p:cNvPr id="38" name="TextBox 37"/>
          <p:cNvSpPr txBox="1"/>
          <p:nvPr/>
        </p:nvSpPr>
        <p:spPr>
          <a:xfrm>
            <a:off x="519249" y="3671820"/>
            <a:ext cx="380344" cy="357545"/>
          </a:xfrm>
          <a:prstGeom prst="roundRect">
            <a:avLst/>
          </a:prstGeom>
          <a:solidFill>
            <a:schemeClr val="accent6">
              <a:lumMod val="40000"/>
              <a:lumOff val="60000"/>
            </a:schemeClr>
          </a:solidFill>
        </p:spPr>
        <p:txBody>
          <a:bodyPr wrap="square" rtlCol="0">
            <a:spAutoFit/>
          </a:bodyPr>
          <a:lstStyle/>
          <a:p>
            <a:r>
              <a:rPr lang="en-US" sz="1500" b="1" dirty="0">
                <a:latin typeface="Chulabhorn Likit Text Light๙" panose="00000400000000000000" pitchFamily="2" charset="-34"/>
                <a:cs typeface="Chulabhorn Likit Text Light๙" panose="00000400000000000000" pitchFamily="2" charset="-34"/>
              </a:rPr>
              <a:t>5.</a:t>
            </a:r>
            <a:endParaRPr lang="th-TH" sz="1500" b="1" dirty="0">
              <a:latin typeface="Chulabhorn Likit Text Light๙" panose="00000400000000000000" pitchFamily="2" charset="-34"/>
              <a:cs typeface="Chulabhorn Likit Text Light๙" panose="00000400000000000000" pitchFamily="2" charset="-34"/>
            </a:endParaRPr>
          </a:p>
        </p:txBody>
      </p:sp>
    </p:spTree>
    <p:extLst>
      <p:ext uri="{BB962C8B-B14F-4D97-AF65-F5344CB8AC3E}">
        <p14:creationId xmlns:p14="http://schemas.microsoft.com/office/powerpoint/2010/main" val="1728785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กลุ่ม 1"/>
          <p:cNvGrpSpPr/>
          <p:nvPr/>
        </p:nvGrpSpPr>
        <p:grpSpPr>
          <a:xfrm>
            <a:off x="-16091" y="4816295"/>
            <a:ext cx="4182116" cy="363153"/>
            <a:chOff x="-425532" y="4710612"/>
            <a:chExt cx="5576155" cy="484204"/>
          </a:xfrm>
        </p:grpSpPr>
        <p:grpSp>
          <p:nvGrpSpPr>
            <p:cNvPr id="3" name="กลุ่ม 2"/>
            <p:cNvGrpSpPr/>
            <p:nvPr/>
          </p:nvGrpSpPr>
          <p:grpSpPr>
            <a:xfrm>
              <a:off x="-425532" y="4710612"/>
              <a:ext cx="5576155" cy="475468"/>
              <a:chOff x="-425532" y="4710612"/>
              <a:chExt cx="5576155" cy="475468"/>
            </a:xfrm>
          </p:grpSpPr>
          <p:grpSp>
            <p:nvGrpSpPr>
              <p:cNvPr id="5" name="กลุ่ม 4"/>
              <p:cNvGrpSpPr/>
              <p:nvPr/>
            </p:nvGrpSpPr>
            <p:grpSpPr>
              <a:xfrm>
                <a:off x="-425532" y="4744286"/>
                <a:ext cx="3197332" cy="419753"/>
                <a:chOff x="-468560" y="4744285"/>
                <a:chExt cx="3197332" cy="419753"/>
              </a:xfrm>
            </p:grpSpPr>
            <p:sp>
              <p:nvSpPr>
                <p:cNvPr id="14" name="รูปห้าเหลี่ยม 1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15" name="รูปห้าเหลี่ยม 1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grpSp>
            <p:nvGrpSpPr>
              <p:cNvPr id="6" name="กลุ่ม 5"/>
              <p:cNvGrpSpPr/>
              <p:nvPr/>
            </p:nvGrpSpPr>
            <p:grpSpPr>
              <a:xfrm>
                <a:off x="2771800" y="4710612"/>
                <a:ext cx="2378823" cy="475468"/>
                <a:chOff x="3507388" y="4717424"/>
                <a:chExt cx="2378823" cy="475468"/>
              </a:xfrm>
            </p:grpSpPr>
            <p:grpSp>
              <p:nvGrpSpPr>
                <p:cNvPr id="7" name="กลุ่ม 6"/>
                <p:cNvGrpSpPr/>
                <p:nvPr/>
              </p:nvGrpSpPr>
              <p:grpSpPr>
                <a:xfrm>
                  <a:off x="4284268" y="4717424"/>
                  <a:ext cx="1601943" cy="405692"/>
                  <a:chOff x="6239008" y="4519859"/>
                  <a:chExt cx="1601943" cy="405692"/>
                </a:xfrm>
              </p:grpSpPr>
              <p:pic>
                <p:nvPicPr>
                  <p:cNvPr id="9"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0"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1" name="กลุ่ม 10"/>
                  <p:cNvGrpSpPr/>
                  <p:nvPr/>
                </p:nvGrpSpPr>
                <p:grpSpPr>
                  <a:xfrm>
                    <a:off x="6619048" y="4614121"/>
                    <a:ext cx="626890" cy="294323"/>
                    <a:chOff x="6589062" y="4638694"/>
                    <a:chExt cx="413122" cy="193959"/>
                  </a:xfrm>
                </p:grpSpPr>
                <p:pic>
                  <p:nvPicPr>
                    <p:cNvPr id="12"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3"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8"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extBox 7"/>
            <p:cNvSpPr txBox="1"/>
            <p:nvPr/>
          </p:nvSpPr>
          <p:spPr>
            <a:xfrm>
              <a:off x="96576" y="4794707"/>
              <a:ext cx="2454091" cy="400109"/>
            </a:xfrm>
            <a:prstGeom prst="rect">
              <a:avLst/>
            </a:prstGeom>
            <a:noFill/>
          </p:spPr>
          <p:txBody>
            <a:bodyPr wrap="none" rtlCol="0">
              <a:spAutoFit/>
            </a:bodyPr>
            <a:lstStyle/>
            <a:p>
              <a:r>
                <a:rPr lang="th-TH" sz="675"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675"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สี่เหลี่ยมผืนผ้ามุมมน 24"/>
          <p:cNvSpPr/>
          <p:nvPr/>
        </p:nvSpPr>
        <p:spPr>
          <a:xfrm>
            <a:off x="1136237" y="1279477"/>
            <a:ext cx="6733086" cy="2282588"/>
          </a:xfrm>
          <a:prstGeom prst="roundRect">
            <a:avLst>
              <a:gd name="adj" fmla="val 311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700" b="1" dirty="0" smtClean="0">
                <a:latin typeface="Chulabhorn Likit Text Light" pitchFamily="50" charset="-34"/>
                <a:cs typeface="Chulabhorn Likit Text Light" pitchFamily="50" charset="-34"/>
              </a:rPr>
              <a:t>แนว</a:t>
            </a:r>
            <a:r>
              <a:rPr lang="th-TH" sz="2700" b="1" dirty="0">
                <a:latin typeface="Chulabhorn Likit Text Light" pitchFamily="50" charset="-34"/>
                <a:cs typeface="Chulabhorn Likit Text Light" pitchFamily="50" charset="-34"/>
              </a:rPr>
              <a:t>ทางการเสนอโครงการเพื่อขอรับการสนับสนุนฯ ในปีงบประมาณ พ.ศ. </a:t>
            </a:r>
            <a:r>
              <a:rPr lang="th-TH" sz="2700" b="1" dirty="0">
                <a:latin typeface="Chulabhorn Likit Text Light" pitchFamily="50" charset="-34"/>
                <a:cs typeface="Chulabhorn Likit Text Light" pitchFamily="50" charset="-34"/>
              </a:rPr>
              <a:t>2566</a:t>
            </a:r>
          </a:p>
          <a:p>
            <a:r>
              <a:rPr lang="th-TH" sz="2700" b="1" dirty="0">
                <a:latin typeface="Chulabhorn Likit Text Light" pitchFamily="50" charset="-34"/>
                <a:cs typeface="Chulabhorn Likit Text Light" pitchFamily="50" charset="-34"/>
              </a:rPr>
              <a:t>			- งบอุดหนุน</a:t>
            </a:r>
          </a:p>
          <a:p>
            <a:r>
              <a:rPr lang="th-TH" sz="2700" b="1" dirty="0">
                <a:latin typeface="Chulabhorn Likit Text Light" pitchFamily="50" charset="-34"/>
                <a:cs typeface="Chulabhorn Likit Text Light" pitchFamily="50" charset="-34"/>
              </a:rPr>
              <a:t>			- งบเงินทุนหมุนเวียน</a:t>
            </a:r>
          </a:p>
        </p:txBody>
      </p:sp>
      <p:grpSp>
        <p:nvGrpSpPr>
          <p:cNvPr id="26" name="Group 70"/>
          <p:cNvGrpSpPr/>
          <p:nvPr/>
        </p:nvGrpSpPr>
        <p:grpSpPr>
          <a:xfrm>
            <a:off x="-17686" y="-203698"/>
            <a:ext cx="9184298" cy="1266725"/>
            <a:chOff x="-23581" y="-271597"/>
            <a:chExt cx="10193050" cy="1541268"/>
          </a:xfrm>
        </p:grpSpPr>
        <p:grpSp>
          <p:nvGrpSpPr>
            <p:cNvPr id="27" name="กลุ่ม 52">
              <a:extLst>
                <a:ext uri="{FF2B5EF4-FFF2-40B4-BE49-F238E27FC236}">
                  <a16:creationId xmlns:a16="http://schemas.microsoft.com/office/drawing/2014/main" id="{84E5CB32-C22A-40FB-BE79-3F261B775F5E}"/>
                </a:ext>
              </a:extLst>
            </p:cNvPr>
            <p:cNvGrpSpPr/>
            <p:nvPr/>
          </p:nvGrpSpPr>
          <p:grpSpPr>
            <a:xfrm>
              <a:off x="-23581" y="299"/>
              <a:ext cx="10193050" cy="674950"/>
              <a:chOff x="-29746" y="-164554"/>
              <a:chExt cx="9173747" cy="607455"/>
            </a:xfrm>
          </p:grpSpPr>
          <p:sp>
            <p:nvSpPr>
              <p:cNvPr id="32"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3"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4"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5"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8"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29"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0"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31"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Tree>
    <p:extLst>
      <p:ext uri="{BB962C8B-B14F-4D97-AF65-F5344CB8AC3E}">
        <p14:creationId xmlns:p14="http://schemas.microsoft.com/office/powerpoint/2010/main" val="2002145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กลุ่ม 1">
            <a:extLst>
              <a:ext uri="{FF2B5EF4-FFF2-40B4-BE49-F238E27FC236}">
                <a16:creationId xmlns:a16="http://schemas.microsoft.com/office/drawing/2014/main" id="{1BD059AE-8CE1-4E67-9F31-AB5581E76E5C}"/>
              </a:ext>
            </a:extLst>
          </p:cNvPr>
          <p:cNvGrpSpPr/>
          <p:nvPr/>
        </p:nvGrpSpPr>
        <p:grpSpPr>
          <a:xfrm>
            <a:off x="938262" y="145616"/>
            <a:ext cx="4293430" cy="564316"/>
            <a:chOff x="-1105" y="88900"/>
            <a:chExt cx="5724573" cy="752421"/>
          </a:xfrm>
        </p:grpSpPr>
        <p:sp>
          <p:nvSpPr>
            <p:cNvPr id="3" name="สี่เหลี่ยมผืนผ้า 2">
              <a:extLst>
                <a:ext uri="{FF2B5EF4-FFF2-40B4-BE49-F238E27FC236}">
                  <a16:creationId xmlns:a16="http://schemas.microsoft.com/office/drawing/2014/main" id="{5C98BDF4-4E50-4335-8A8E-A05EB0AF8BA8}"/>
                </a:ext>
              </a:extLst>
            </p:cNvPr>
            <p:cNvSpPr/>
            <p:nvPr/>
          </p:nvSpPr>
          <p:spPr>
            <a:xfrm>
              <a:off x="-1105" y="198965"/>
              <a:ext cx="5724573"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4" name="สี่เหลี่ยมผืนผ้า 3">
              <a:extLst>
                <a:ext uri="{FF2B5EF4-FFF2-40B4-BE49-F238E27FC236}">
                  <a16:creationId xmlns:a16="http://schemas.microsoft.com/office/drawing/2014/main" id="{235BEEF7-AC70-447B-A050-7566E6959C3D}"/>
                </a:ext>
              </a:extLst>
            </p:cNvPr>
            <p:cNvSpPr/>
            <p:nvPr/>
          </p:nvSpPr>
          <p:spPr>
            <a:xfrm>
              <a:off x="0" y="88900"/>
              <a:ext cx="55456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5" name="TextBox 29">
              <a:extLst>
                <a:ext uri="{FF2B5EF4-FFF2-40B4-BE49-F238E27FC236}">
                  <a16:creationId xmlns:a16="http://schemas.microsoft.com/office/drawing/2014/main" id="{762D5404-8A73-4ABA-B39D-0D7C7ADBA199}"/>
                </a:ext>
              </a:extLst>
            </p:cNvPr>
            <p:cNvSpPr txBox="1"/>
            <p:nvPr/>
          </p:nvSpPr>
          <p:spPr>
            <a:xfrm>
              <a:off x="174710" y="128880"/>
              <a:ext cx="5321088" cy="553997"/>
            </a:xfrm>
            <a:prstGeom prst="rect">
              <a:avLst/>
            </a:prstGeom>
            <a:noFill/>
            <a:ln>
              <a:noFill/>
            </a:ln>
          </p:spPr>
          <p:txBody>
            <a:bodyPr wrap="square" rtlCol="0">
              <a:spAutoFit/>
            </a:bodyPr>
            <a:lstStyle/>
            <a:p>
              <a:pPr algn="ctr"/>
              <a:r>
                <a:rPr lang="th-TH" sz="21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แนวทางการเสนอโครงการฯ เงินทุนหมุนเวียน</a:t>
              </a:r>
              <a:endParaRPr lang="en-US" sz="21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endParaRPr>
            </a:p>
          </p:txBody>
        </p:sp>
      </p:grpSp>
      <p:sp>
        <p:nvSpPr>
          <p:cNvPr id="55" name="Oval 64"/>
          <p:cNvSpPr/>
          <p:nvPr/>
        </p:nvSpPr>
        <p:spPr>
          <a:xfrm flipH="1">
            <a:off x="-31986" y="-239079"/>
            <a:ext cx="1196204" cy="116060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825"/>
          </a:p>
        </p:txBody>
      </p:sp>
      <p:sp>
        <p:nvSpPr>
          <p:cNvPr id="56" name="Oval 65"/>
          <p:cNvSpPr/>
          <p:nvPr/>
        </p:nvSpPr>
        <p:spPr>
          <a:xfrm flipH="1">
            <a:off x="18073" y="-163659"/>
            <a:ext cx="1203314" cy="11658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825"/>
          </a:p>
        </p:txBody>
      </p:sp>
      <p:sp>
        <p:nvSpPr>
          <p:cNvPr id="57" name="สี่เหลี่ยมผืนผ้า 56"/>
          <p:cNvSpPr/>
          <p:nvPr/>
        </p:nvSpPr>
        <p:spPr>
          <a:xfrm>
            <a:off x="198111" y="213151"/>
            <a:ext cx="811760" cy="438580"/>
          </a:xfrm>
          <a:prstGeom prst="rect">
            <a:avLst/>
          </a:prstGeom>
        </p:spPr>
        <p:txBody>
          <a:bodyPr wrap="none" lIns="68579" tIns="34289" rIns="68579" bIns="34289">
            <a:spAutoFit/>
          </a:bodyPr>
          <a:lstStyle/>
          <a:p>
            <a:pPr algn="ctr"/>
            <a:r>
              <a:rPr lang="th-TH" sz="2400" b="1" dirty="0">
                <a:solidFill>
                  <a:schemeClr val="bg1"/>
                </a:solidFill>
                <a:latin typeface="TH SarabunPSK" panose="020B0500040200020003" pitchFamily="34" charset="-34"/>
                <a:cs typeface="TH SarabunPSK" panose="020B0500040200020003" pitchFamily="34" charset="-34"/>
              </a:rPr>
              <a:t>ปี 2566</a:t>
            </a:r>
          </a:p>
        </p:txBody>
      </p:sp>
      <p:grpSp>
        <p:nvGrpSpPr>
          <p:cNvPr id="59" name="กลุ่ม 58"/>
          <p:cNvGrpSpPr/>
          <p:nvPr/>
        </p:nvGrpSpPr>
        <p:grpSpPr>
          <a:xfrm>
            <a:off x="-16091" y="4816295"/>
            <a:ext cx="4182116" cy="363153"/>
            <a:chOff x="-425532" y="4710612"/>
            <a:chExt cx="5576155" cy="484204"/>
          </a:xfrm>
        </p:grpSpPr>
        <p:grpSp>
          <p:nvGrpSpPr>
            <p:cNvPr id="60" name="กลุ่ม 59"/>
            <p:cNvGrpSpPr/>
            <p:nvPr/>
          </p:nvGrpSpPr>
          <p:grpSpPr>
            <a:xfrm>
              <a:off x="-425532" y="4710612"/>
              <a:ext cx="5576155" cy="475468"/>
              <a:chOff x="-425532" y="4710612"/>
              <a:chExt cx="5576155" cy="475468"/>
            </a:xfrm>
          </p:grpSpPr>
          <p:grpSp>
            <p:nvGrpSpPr>
              <p:cNvPr id="62" name="กลุ่ม 61"/>
              <p:cNvGrpSpPr/>
              <p:nvPr/>
            </p:nvGrpSpPr>
            <p:grpSpPr>
              <a:xfrm>
                <a:off x="-425532" y="4744286"/>
                <a:ext cx="3197332" cy="419753"/>
                <a:chOff x="-468560" y="4744285"/>
                <a:chExt cx="3197332" cy="419753"/>
              </a:xfrm>
            </p:grpSpPr>
            <p:sp>
              <p:nvSpPr>
                <p:cNvPr id="71" name="รูปห้าเหลี่ยม 7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72" name="รูปห้าเหลี่ยม 7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grpSp>
            <p:nvGrpSpPr>
              <p:cNvPr id="63" name="กลุ่ม 62"/>
              <p:cNvGrpSpPr/>
              <p:nvPr/>
            </p:nvGrpSpPr>
            <p:grpSpPr>
              <a:xfrm>
                <a:off x="2771800" y="4710612"/>
                <a:ext cx="2378823" cy="475468"/>
                <a:chOff x="3507388" y="4717424"/>
                <a:chExt cx="2378823" cy="475468"/>
              </a:xfrm>
            </p:grpSpPr>
            <p:grpSp>
              <p:nvGrpSpPr>
                <p:cNvPr id="64" name="กลุ่ม 63"/>
                <p:cNvGrpSpPr/>
                <p:nvPr/>
              </p:nvGrpSpPr>
              <p:grpSpPr>
                <a:xfrm>
                  <a:off x="4284268" y="4717424"/>
                  <a:ext cx="1601943" cy="405692"/>
                  <a:chOff x="6239008" y="4519859"/>
                  <a:chExt cx="1601943" cy="405692"/>
                </a:xfrm>
              </p:grpSpPr>
              <p:pic>
                <p:nvPicPr>
                  <p:cNvPr id="66"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67"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68" name="กลุ่ม 67"/>
                  <p:cNvGrpSpPr/>
                  <p:nvPr/>
                </p:nvGrpSpPr>
                <p:grpSpPr>
                  <a:xfrm>
                    <a:off x="6619048" y="4614121"/>
                    <a:ext cx="626890" cy="294323"/>
                    <a:chOff x="6589062" y="4638694"/>
                    <a:chExt cx="413122" cy="193959"/>
                  </a:xfrm>
                </p:grpSpPr>
                <p:pic>
                  <p:nvPicPr>
                    <p:cNvPr id="69"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70"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65"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1" name="TextBox 7"/>
            <p:cNvSpPr txBox="1"/>
            <p:nvPr/>
          </p:nvSpPr>
          <p:spPr>
            <a:xfrm>
              <a:off x="96576" y="4794707"/>
              <a:ext cx="2454091" cy="400109"/>
            </a:xfrm>
            <a:prstGeom prst="rect">
              <a:avLst/>
            </a:prstGeom>
            <a:noFill/>
          </p:spPr>
          <p:txBody>
            <a:bodyPr wrap="none" rtlCol="0">
              <a:spAutoFit/>
            </a:bodyPr>
            <a:lstStyle/>
            <a:p>
              <a:r>
                <a:rPr lang="th-TH" sz="675"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675"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79" name="กลุ่ม 78"/>
          <p:cNvGrpSpPr/>
          <p:nvPr/>
        </p:nvGrpSpPr>
        <p:grpSpPr>
          <a:xfrm>
            <a:off x="5868372" y="0"/>
            <a:ext cx="3281187" cy="434815"/>
            <a:chOff x="5597684" y="-24227"/>
            <a:chExt cx="4374916" cy="579753"/>
          </a:xfrm>
        </p:grpSpPr>
        <p:sp>
          <p:nvSpPr>
            <p:cNvPr id="80" name="รูปห้าเหลี่ยม 79">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nvGrpSpPr>
            <p:cNvPr id="81" name="กลุ่ม 80"/>
            <p:cNvGrpSpPr/>
            <p:nvPr/>
          </p:nvGrpSpPr>
          <p:grpSpPr>
            <a:xfrm>
              <a:off x="5724128" y="-21276"/>
              <a:ext cx="4248472" cy="576802"/>
              <a:chOff x="5940152" y="-20537"/>
              <a:chExt cx="3744416" cy="576802"/>
            </a:xfrm>
          </p:grpSpPr>
          <p:sp>
            <p:nvSpPr>
              <p:cNvPr id="96" name="รูปห้าเหลี่ยม 95">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97" name="รูปห้าเหลี่ยม 96">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pic>
          <p:nvPicPr>
            <p:cNvPr id="82" name="Picture 2" descr="C:\Users\Administrator\Desktop\Untitled-1.png"/>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7163613" y="68020"/>
              <a:ext cx="2071507" cy="446446"/>
            </a:xfrm>
            <a:prstGeom prst="rect">
              <a:avLst/>
            </a:prstGeom>
            <a:noFill/>
          </p:spPr>
          <p:txBody>
            <a:bodyPr wrap="none" rtlCol="0">
              <a:spAutoFit/>
            </a:bodyPr>
            <a:lstStyle/>
            <a:p>
              <a:r>
                <a:rPr lang="th-TH" sz="788"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788"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nvGrpSpPr>
          <p:cNvPr id="73" name="กลุ่ม 72"/>
          <p:cNvGrpSpPr/>
          <p:nvPr/>
        </p:nvGrpSpPr>
        <p:grpSpPr>
          <a:xfrm>
            <a:off x="375490" y="1345699"/>
            <a:ext cx="2488898" cy="1258070"/>
            <a:chOff x="500653" y="1794266"/>
            <a:chExt cx="3318531" cy="1677426"/>
          </a:xfrm>
        </p:grpSpPr>
        <p:sp>
          <p:nvSpPr>
            <p:cNvPr id="74" name="สี่เหลี่ยมผืนผ้ามุมมน 10">
              <a:extLst>
                <a:ext uri="{FF2B5EF4-FFF2-40B4-BE49-F238E27FC236}">
                  <a16:creationId xmlns:a16="http://schemas.microsoft.com/office/drawing/2014/main" id="{DD49851A-9189-0497-44BF-D8E3C36DDB32}"/>
                </a:ext>
              </a:extLst>
            </p:cNvPr>
            <p:cNvSpPr/>
            <p:nvPr/>
          </p:nvSpPr>
          <p:spPr>
            <a:xfrm>
              <a:off x="500653" y="1909863"/>
              <a:ext cx="3246520" cy="1561829"/>
            </a:xfrm>
            <a:prstGeom prst="roundRect">
              <a:avLst>
                <a:gd name="adj" fmla="val 1384"/>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1. สร้างงาน สร้างอาชีพ สร้างรายได้  สมาชิกกองทุนพัฒนาบทบาทสตรี</a:t>
              </a:r>
            </a:p>
          </p:txBody>
        </p:sp>
        <p:sp>
          <p:nvSpPr>
            <p:cNvPr id="75" name="สี่เหลี่ยมผืนผ้ามุมมน 10">
              <a:extLst>
                <a:ext uri="{FF2B5EF4-FFF2-40B4-BE49-F238E27FC236}">
                  <a16:creationId xmlns:a16="http://schemas.microsoft.com/office/drawing/2014/main" id="{DD49851A-9189-0497-44BF-D8E3C36DDB32}"/>
                </a:ext>
              </a:extLst>
            </p:cNvPr>
            <p:cNvSpPr/>
            <p:nvPr/>
          </p:nvSpPr>
          <p:spPr>
            <a:xfrm>
              <a:off x="572664" y="1794266"/>
              <a:ext cx="3246520" cy="1561829"/>
            </a:xfrm>
            <a:prstGeom prst="roundRect">
              <a:avLst>
                <a:gd name="adj" fmla="val 1384"/>
              </a:avLst>
            </a:prstGeom>
            <a:noFill/>
            <a:ln>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76" name="กลุ่ม 75"/>
          <p:cNvGrpSpPr/>
          <p:nvPr/>
        </p:nvGrpSpPr>
        <p:grpSpPr>
          <a:xfrm>
            <a:off x="3311811" y="1345699"/>
            <a:ext cx="2476574" cy="1258070"/>
            <a:chOff x="4415748" y="1794266"/>
            <a:chExt cx="3302098" cy="1677426"/>
          </a:xfrm>
        </p:grpSpPr>
        <p:sp>
          <p:nvSpPr>
            <p:cNvPr id="77" name="สี่เหลี่ยมผืนผ้ามุมมน 10">
              <a:extLst>
                <a:ext uri="{FF2B5EF4-FFF2-40B4-BE49-F238E27FC236}">
                  <a16:creationId xmlns:a16="http://schemas.microsoft.com/office/drawing/2014/main" id="{DD49851A-9189-0497-44BF-D8E3C36DDB32}"/>
                </a:ext>
              </a:extLst>
            </p:cNvPr>
            <p:cNvSpPr/>
            <p:nvPr/>
          </p:nvSpPr>
          <p:spPr>
            <a:xfrm>
              <a:off x="4415748" y="1909863"/>
              <a:ext cx="3230538" cy="1561829"/>
            </a:xfrm>
            <a:prstGeom prst="roundRect">
              <a:avLst>
                <a:gd name="adj" fmla="val 1384"/>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2. ผ้าไทยใส่ให้สนุก/</a:t>
              </a:r>
              <a:r>
                <a:rPr lang="en-US" sz="1500" b="1" dirty="0" err="1">
                  <a:solidFill>
                    <a:srgbClr val="002060"/>
                  </a:solidFill>
                  <a:latin typeface="Chulabhorn Likit Text" panose="00000500000000000000" pitchFamily="50" charset="-34"/>
                  <a:cs typeface="Chulabhorn Likit Text" panose="00000500000000000000" pitchFamily="50" charset="-34"/>
                </a:rPr>
                <a:t>OTOP</a:t>
              </a: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sp>
          <p:nvSpPr>
            <p:cNvPr id="78" name="สี่เหลี่ยมผืนผ้ามุมมน 10">
              <a:extLst>
                <a:ext uri="{FF2B5EF4-FFF2-40B4-BE49-F238E27FC236}">
                  <a16:creationId xmlns:a16="http://schemas.microsoft.com/office/drawing/2014/main" id="{DD49851A-9189-0497-44BF-D8E3C36DDB32}"/>
                </a:ext>
              </a:extLst>
            </p:cNvPr>
            <p:cNvSpPr/>
            <p:nvPr/>
          </p:nvSpPr>
          <p:spPr>
            <a:xfrm>
              <a:off x="4471326" y="1794266"/>
              <a:ext cx="3246520" cy="1561829"/>
            </a:xfrm>
            <a:prstGeom prst="roundRect">
              <a:avLst>
                <a:gd name="adj" fmla="val 1384"/>
              </a:avLst>
            </a:prstGeom>
            <a:no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98" name="กลุ่ม 97"/>
          <p:cNvGrpSpPr/>
          <p:nvPr/>
        </p:nvGrpSpPr>
        <p:grpSpPr>
          <a:xfrm>
            <a:off x="6244369" y="1345699"/>
            <a:ext cx="2473919" cy="1253261"/>
            <a:chOff x="8325824" y="1794265"/>
            <a:chExt cx="3298559" cy="1671015"/>
          </a:xfrm>
        </p:grpSpPr>
        <p:sp>
          <p:nvSpPr>
            <p:cNvPr id="99" name="สี่เหลี่ยมผืนผ้ามุมมน 10">
              <a:extLst>
                <a:ext uri="{FF2B5EF4-FFF2-40B4-BE49-F238E27FC236}">
                  <a16:creationId xmlns:a16="http://schemas.microsoft.com/office/drawing/2014/main" id="{DD49851A-9189-0497-44BF-D8E3C36DDB32}"/>
                </a:ext>
              </a:extLst>
            </p:cNvPr>
            <p:cNvSpPr/>
            <p:nvPr/>
          </p:nvSpPr>
          <p:spPr>
            <a:xfrm>
              <a:off x="8325824" y="1903451"/>
              <a:ext cx="3246520" cy="1561829"/>
            </a:xfrm>
            <a:prstGeom prst="roundRect">
              <a:avLst>
                <a:gd name="adj" fmla="val 1384"/>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3. สร้างความมั่นคงทาง</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อาหาร </a:t>
              </a:r>
              <a:r>
                <a:rPr lang="en-US" sz="1500" b="1" dirty="0">
                  <a:solidFill>
                    <a:srgbClr val="002060"/>
                  </a:solidFill>
                  <a:latin typeface="Chulabhorn Likit Text" panose="00000500000000000000" pitchFamily="50" charset="-34"/>
                  <a:cs typeface="Chulabhorn Likit Text" panose="00000500000000000000" pitchFamily="50" charset="-34"/>
                </a:rPr>
                <a:t>:</a:t>
              </a:r>
              <a:r>
                <a:rPr lang="th-TH" sz="1500" b="1" dirty="0">
                  <a:solidFill>
                    <a:srgbClr val="002060"/>
                  </a:solidFill>
                  <a:latin typeface="Chulabhorn Likit Text" panose="00000500000000000000" pitchFamily="50" charset="-34"/>
                  <a:cs typeface="Chulabhorn Likit Text" panose="00000500000000000000" pitchFamily="50" charset="-34"/>
                </a:rPr>
                <a:t> สตรีแบ่งปันรัก</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ปลูกพืชผักปลอดภัย</a:t>
              </a:r>
            </a:p>
          </p:txBody>
        </p:sp>
        <p:sp>
          <p:nvSpPr>
            <p:cNvPr id="100" name="สี่เหลี่ยมผืนผ้ามุมมน 10">
              <a:extLst>
                <a:ext uri="{FF2B5EF4-FFF2-40B4-BE49-F238E27FC236}">
                  <a16:creationId xmlns:a16="http://schemas.microsoft.com/office/drawing/2014/main" id="{DD49851A-9189-0497-44BF-D8E3C36DDB32}"/>
                </a:ext>
              </a:extLst>
            </p:cNvPr>
            <p:cNvSpPr/>
            <p:nvPr/>
          </p:nvSpPr>
          <p:spPr>
            <a:xfrm>
              <a:off x="8377863" y="1794265"/>
              <a:ext cx="3246520" cy="1561829"/>
            </a:xfrm>
            <a:prstGeom prst="roundRect">
              <a:avLst>
                <a:gd name="adj" fmla="val 1384"/>
              </a:avLst>
            </a:prstGeom>
            <a:noFill/>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101" name="กลุ่ม 100"/>
          <p:cNvGrpSpPr/>
          <p:nvPr/>
        </p:nvGrpSpPr>
        <p:grpSpPr>
          <a:xfrm>
            <a:off x="375490" y="3015845"/>
            <a:ext cx="2488898" cy="1262724"/>
            <a:chOff x="500653" y="4021127"/>
            <a:chExt cx="3318531" cy="1683632"/>
          </a:xfrm>
        </p:grpSpPr>
        <p:sp>
          <p:nvSpPr>
            <p:cNvPr id="102" name="สี่เหลี่ยมผืนผ้ามุมมน 10">
              <a:extLst>
                <a:ext uri="{FF2B5EF4-FFF2-40B4-BE49-F238E27FC236}">
                  <a16:creationId xmlns:a16="http://schemas.microsoft.com/office/drawing/2014/main" id="{DD49851A-9189-0497-44BF-D8E3C36DDB32}"/>
                </a:ext>
              </a:extLst>
            </p:cNvPr>
            <p:cNvSpPr/>
            <p:nvPr/>
          </p:nvSpPr>
          <p:spPr>
            <a:xfrm>
              <a:off x="500653" y="4142930"/>
              <a:ext cx="3243327" cy="1561829"/>
            </a:xfrm>
            <a:prstGeom prst="roundRect">
              <a:avLst>
                <a:gd name="adj" fmla="val 1384"/>
              </a:avLst>
            </a:prstGeom>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4. เศรษฐกิจฐานรากและ</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ประชารัฐ</a:t>
              </a:r>
            </a:p>
          </p:txBody>
        </p:sp>
        <p:sp>
          <p:nvSpPr>
            <p:cNvPr id="103" name="สี่เหลี่ยมผืนผ้ามุมมน 10">
              <a:extLst>
                <a:ext uri="{FF2B5EF4-FFF2-40B4-BE49-F238E27FC236}">
                  <a16:creationId xmlns:a16="http://schemas.microsoft.com/office/drawing/2014/main" id="{DD49851A-9189-0497-44BF-D8E3C36DDB32}"/>
                </a:ext>
              </a:extLst>
            </p:cNvPr>
            <p:cNvSpPr/>
            <p:nvPr/>
          </p:nvSpPr>
          <p:spPr>
            <a:xfrm>
              <a:off x="572664" y="4021127"/>
              <a:ext cx="3246520" cy="1561829"/>
            </a:xfrm>
            <a:prstGeom prst="roundRect">
              <a:avLst>
                <a:gd name="adj" fmla="val 1384"/>
              </a:avLst>
            </a:prstGeom>
            <a:noFill/>
            <a:ln>
              <a:solidFill>
                <a:schemeClr val="accent3">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104" name="กลุ่ม 103"/>
          <p:cNvGrpSpPr/>
          <p:nvPr/>
        </p:nvGrpSpPr>
        <p:grpSpPr>
          <a:xfrm>
            <a:off x="3311811" y="3015845"/>
            <a:ext cx="2476574" cy="1262725"/>
            <a:chOff x="4415748" y="4021126"/>
            <a:chExt cx="3302098" cy="1683633"/>
          </a:xfrm>
        </p:grpSpPr>
        <p:sp>
          <p:nvSpPr>
            <p:cNvPr id="105" name="สี่เหลี่ยมผืนผ้ามุมมน 10">
              <a:extLst>
                <a:ext uri="{FF2B5EF4-FFF2-40B4-BE49-F238E27FC236}">
                  <a16:creationId xmlns:a16="http://schemas.microsoft.com/office/drawing/2014/main" id="{DD49851A-9189-0497-44BF-D8E3C36DDB32}"/>
                </a:ext>
              </a:extLst>
            </p:cNvPr>
            <p:cNvSpPr/>
            <p:nvPr/>
          </p:nvSpPr>
          <p:spPr>
            <a:xfrm>
              <a:off x="4415748" y="4142930"/>
              <a:ext cx="3230538" cy="1561829"/>
            </a:xfrm>
            <a:prstGeom prst="roundRect">
              <a:avLst>
                <a:gd name="adj" fmla="val 1384"/>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5. เพิ่มประสิทธิภาพการผลิต </a:t>
              </a:r>
            </a:p>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การแปรรูป บรรจุภัณฑ์   </a:t>
              </a:r>
            </a:p>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และการตลาด</a:t>
              </a:r>
            </a:p>
          </p:txBody>
        </p:sp>
        <p:sp>
          <p:nvSpPr>
            <p:cNvPr id="106" name="สี่เหลี่ยมผืนผ้ามุมมน 10">
              <a:extLst>
                <a:ext uri="{FF2B5EF4-FFF2-40B4-BE49-F238E27FC236}">
                  <a16:creationId xmlns:a16="http://schemas.microsoft.com/office/drawing/2014/main" id="{DD49851A-9189-0497-44BF-D8E3C36DDB32}"/>
                </a:ext>
              </a:extLst>
            </p:cNvPr>
            <p:cNvSpPr/>
            <p:nvPr/>
          </p:nvSpPr>
          <p:spPr>
            <a:xfrm>
              <a:off x="4471326" y="4021126"/>
              <a:ext cx="3246520" cy="1561829"/>
            </a:xfrm>
            <a:prstGeom prst="roundRect">
              <a:avLst>
                <a:gd name="adj" fmla="val 1384"/>
              </a:avLst>
            </a:prstGeom>
            <a:noFill/>
            <a:ln>
              <a:solidFill>
                <a:schemeClr val="accent2">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107" name="กลุ่ม 106"/>
          <p:cNvGrpSpPr/>
          <p:nvPr/>
        </p:nvGrpSpPr>
        <p:grpSpPr>
          <a:xfrm>
            <a:off x="6283397" y="3015844"/>
            <a:ext cx="2490113" cy="1262726"/>
            <a:chOff x="8325824" y="4021125"/>
            <a:chExt cx="3320150" cy="1683634"/>
          </a:xfrm>
        </p:grpSpPr>
        <p:sp>
          <p:nvSpPr>
            <p:cNvPr id="108" name="สี่เหลี่ยมผืนผ้ามุมมน 10">
              <a:extLst>
                <a:ext uri="{FF2B5EF4-FFF2-40B4-BE49-F238E27FC236}">
                  <a16:creationId xmlns:a16="http://schemas.microsoft.com/office/drawing/2014/main" id="{DD49851A-9189-0497-44BF-D8E3C36DDB32}"/>
                </a:ext>
              </a:extLst>
            </p:cNvPr>
            <p:cNvSpPr/>
            <p:nvPr/>
          </p:nvSpPr>
          <p:spPr>
            <a:xfrm>
              <a:off x="8325824" y="4142930"/>
              <a:ext cx="3230538" cy="1561829"/>
            </a:xfrm>
            <a:prstGeom prst="roundRect">
              <a:avLst>
                <a:gd name="adj" fmla="val 1384"/>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6. อื่น ๆ </a:t>
              </a:r>
            </a:p>
          </p:txBody>
        </p:sp>
        <p:sp>
          <p:nvSpPr>
            <p:cNvPr id="109" name="สี่เหลี่ยมผืนผ้ามุมมน 10">
              <a:extLst>
                <a:ext uri="{FF2B5EF4-FFF2-40B4-BE49-F238E27FC236}">
                  <a16:creationId xmlns:a16="http://schemas.microsoft.com/office/drawing/2014/main" id="{DD49851A-9189-0497-44BF-D8E3C36DDB32}"/>
                </a:ext>
              </a:extLst>
            </p:cNvPr>
            <p:cNvSpPr/>
            <p:nvPr/>
          </p:nvSpPr>
          <p:spPr>
            <a:xfrm>
              <a:off x="8399454" y="4021125"/>
              <a:ext cx="3246520" cy="1561829"/>
            </a:xfrm>
            <a:prstGeom prst="roundRect">
              <a:avLst>
                <a:gd name="adj" fmla="val 1384"/>
              </a:avLst>
            </a:prstGeom>
            <a:no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261639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192089" y="1520176"/>
            <a:ext cx="8667366" cy="3263504"/>
          </a:xfrm>
        </p:spPr>
        <p:txBody>
          <a:bodyPr>
            <a:normAutofit/>
          </a:bodyPr>
          <a:lstStyle/>
          <a:p>
            <a:pPr marL="0" indent="0" algn="thaiDist">
              <a:buNone/>
            </a:pPr>
            <a:r>
              <a:rPr lang="th-TH" sz="1800" b="1" dirty="0">
                <a:solidFill>
                  <a:srgbClr val="002060"/>
                </a:solidFill>
                <a:latin typeface="Chulabhorn Likit Text Light" panose="00000400000000000000" pitchFamily="50" charset="-34"/>
                <a:cs typeface="Chulabhorn Likit Text Light" panose="00000400000000000000" pitchFamily="50" charset="-34"/>
              </a:rPr>
              <a:t>      </a:t>
            </a:r>
            <a:r>
              <a:rPr lang="th-TH" sz="1500" b="1" dirty="0">
                <a:solidFill>
                  <a:srgbClr val="002060"/>
                </a:solidFill>
                <a:latin typeface="Chulabhorn Likit Text Light" panose="00000400000000000000" pitchFamily="50" charset="-34"/>
                <a:cs typeface="Chulabhorn Likit Text Light" panose="00000400000000000000" pitchFamily="50" charset="-34"/>
              </a:rPr>
              <a:t>งบประมาณตามแผนการดำเนินงานและแผนการใช้จ่ายงบประมาณกองทุนพัฒนาบทบาทสตรี ประจำปีงบประมาณ พ.ศ. 2565 งบประมาณ จำนวน </a:t>
            </a:r>
            <a:r>
              <a:rPr lang="en-US" sz="1500" b="1" dirty="0">
                <a:solidFill>
                  <a:srgbClr val="002060"/>
                </a:solidFill>
                <a:latin typeface="Chulabhorn Likit Text Light" panose="00000400000000000000" pitchFamily="50" charset="-34"/>
                <a:cs typeface="Chulabhorn Likit Text Light" panose="00000400000000000000" pitchFamily="50" charset="-34"/>
              </a:rPr>
              <a:t>1,044,495,500.00</a:t>
            </a:r>
            <a:r>
              <a:rPr lang="th-TH" sz="1500" b="1" dirty="0">
                <a:solidFill>
                  <a:srgbClr val="002060"/>
                </a:solidFill>
                <a:latin typeface="Chulabhorn Likit Text Light" panose="00000400000000000000" pitchFamily="50" charset="-34"/>
                <a:cs typeface="Chulabhorn Likit Text Light" panose="00000400000000000000" pitchFamily="50" charset="-34"/>
              </a:rPr>
              <a:t> บาท จำแนกเป็น </a:t>
            </a:r>
          </a:p>
          <a:p>
            <a:pPr marL="0" indent="0" algn="thaiDist">
              <a:buNone/>
            </a:pPr>
            <a:r>
              <a:rPr lang="th-TH" sz="1500" b="1" dirty="0">
                <a:solidFill>
                  <a:srgbClr val="002060"/>
                </a:solidFill>
                <a:latin typeface="Chulabhorn Likit Text Light" panose="00000400000000000000" pitchFamily="50" charset="-34"/>
                <a:cs typeface="Chulabhorn Likit Text Light" panose="00000400000000000000" pitchFamily="50" charset="-34"/>
              </a:rPr>
              <a:t>			         งบบริหาร		</a:t>
            </a:r>
            <a:r>
              <a:rPr lang="th-TH" sz="1500" b="1" dirty="0" smtClean="0">
                <a:solidFill>
                  <a:srgbClr val="002060"/>
                </a:solidFill>
                <a:latin typeface="Chulabhorn Likit Text Light" panose="00000400000000000000" pitchFamily="50" charset="-34"/>
                <a:cs typeface="Chulabhorn Likit Text Light" panose="00000400000000000000" pitchFamily="50" charset="-34"/>
              </a:rPr>
              <a:t>จำนวน </a:t>
            </a:r>
            <a:r>
              <a:rPr lang="en-US" sz="1500" b="1" dirty="0" smtClean="0">
                <a:solidFill>
                  <a:srgbClr val="002060"/>
                </a:solidFill>
                <a:latin typeface="Chulabhorn Likit Text Light" panose="00000400000000000000" pitchFamily="50" charset="-34"/>
                <a:cs typeface="Chulabhorn Likit Text Light" panose="00000400000000000000" pitchFamily="50" charset="-34"/>
              </a:rPr>
              <a:t>        301,495,500.00 </a:t>
            </a:r>
            <a:r>
              <a:rPr lang="th-TH" sz="1500" b="1" dirty="0">
                <a:solidFill>
                  <a:srgbClr val="002060"/>
                </a:solidFill>
                <a:latin typeface="Chulabhorn Likit Text Light" panose="00000400000000000000" pitchFamily="50" charset="-34"/>
                <a:cs typeface="Chulabhorn Likit Text Light" panose="00000400000000000000" pitchFamily="50" charset="-34"/>
              </a:rPr>
              <a:t>บาท</a:t>
            </a:r>
          </a:p>
          <a:p>
            <a:pPr marL="0" indent="0" algn="thaiDist">
              <a:buNone/>
            </a:pPr>
            <a:r>
              <a:rPr lang="th-TH" sz="1500" b="1" dirty="0">
                <a:solidFill>
                  <a:srgbClr val="002060"/>
                </a:solidFill>
                <a:latin typeface="Chulabhorn Likit Text Light" panose="00000400000000000000" pitchFamily="50" charset="-34"/>
                <a:cs typeface="Chulabhorn Likit Text Light" panose="00000400000000000000" pitchFamily="50" charset="-34"/>
              </a:rPr>
              <a:t>	 		         งบเงินอุดหนุน		จำนวน </a:t>
            </a:r>
            <a:r>
              <a:rPr lang="en-US" sz="1500" b="1" dirty="0">
                <a:solidFill>
                  <a:srgbClr val="002060"/>
                </a:solidFill>
                <a:latin typeface="Chulabhorn Likit Text Light" panose="00000400000000000000" pitchFamily="50" charset="-34"/>
                <a:cs typeface="Chulabhorn Likit Text Light" panose="00000400000000000000" pitchFamily="50" charset="-34"/>
              </a:rPr>
              <a:t>    </a:t>
            </a:r>
            <a:r>
              <a:rPr lang="en-US" sz="1500" b="1" dirty="0" smtClean="0">
                <a:solidFill>
                  <a:srgbClr val="002060"/>
                </a:solidFill>
                <a:latin typeface="Chulabhorn Likit Text Light" panose="00000400000000000000" pitchFamily="50" charset="-34"/>
                <a:cs typeface="Chulabhorn Likit Text Light" panose="00000400000000000000" pitchFamily="50" charset="-34"/>
              </a:rPr>
              <a:t>    143,000,000.00 </a:t>
            </a:r>
            <a:r>
              <a:rPr lang="th-TH" sz="1500" b="1" dirty="0">
                <a:solidFill>
                  <a:srgbClr val="002060"/>
                </a:solidFill>
                <a:latin typeface="Chulabhorn Likit Text Light" panose="00000400000000000000" pitchFamily="50" charset="-34"/>
                <a:cs typeface="Chulabhorn Likit Text Light" panose="00000400000000000000" pitchFamily="50" charset="-34"/>
              </a:rPr>
              <a:t>บาท</a:t>
            </a:r>
          </a:p>
          <a:p>
            <a:pPr marL="0" indent="0" algn="thaiDist">
              <a:buNone/>
            </a:pPr>
            <a:r>
              <a:rPr lang="th-TH" sz="1500" b="1" dirty="0">
                <a:solidFill>
                  <a:srgbClr val="002060"/>
                </a:solidFill>
                <a:latin typeface="Chulabhorn Likit Text Light" panose="00000400000000000000" pitchFamily="50" charset="-34"/>
                <a:cs typeface="Chulabhorn Likit Text Light" panose="00000400000000000000" pitchFamily="50" charset="-34"/>
              </a:rPr>
              <a:t>			         งบเงินทุนหมุนเวียน	</a:t>
            </a:r>
            <a:r>
              <a:rPr lang="th-TH" sz="1500" b="1" dirty="0" smtClean="0">
                <a:solidFill>
                  <a:srgbClr val="002060"/>
                </a:solidFill>
                <a:latin typeface="Chulabhorn Likit Text Light" panose="00000400000000000000" pitchFamily="50" charset="-34"/>
                <a:cs typeface="Chulabhorn Likit Text Light" panose="00000400000000000000" pitchFamily="50" charset="-34"/>
              </a:rPr>
              <a:t>จำนวน</a:t>
            </a:r>
            <a:r>
              <a:rPr lang="th-TH" sz="1500" b="1" dirty="0">
                <a:solidFill>
                  <a:srgbClr val="002060"/>
                </a:solidFill>
                <a:latin typeface="Chulabhorn Likit Text Light" panose="00000400000000000000" pitchFamily="50" charset="-34"/>
                <a:cs typeface="Chulabhorn Likit Text Light" panose="00000400000000000000" pitchFamily="50" charset="-34"/>
              </a:rPr>
              <a:t>	</a:t>
            </a:r>
            <a:r>
              <a:rPr lang="en-US" sz="1500" b="1" dirty="0">
                <a:solidFill>
                  <a:srgbClr val="002060"/>
                </a:solidFill>
                <a:latin typeface="Chulabhorn Likit Text Light" panose="00000400000000000000" pitchFamily="50" charset="-34"/>
                <a:cs typeface="Chulabhorn Likit Text Light" panose="00000400000000000000" pitchFamily="50" charset="-34"/>
              </a:rPr>
              <a:t>  600,000,000.00 </a:t>
            </a:r>
            <a:r>
              <a:rPr lang="th-TH" sz="1500" b="1" dirty="0">
                <a:solidFill>
                  <a:srgbClr val="002060"/>
                </a:solidFill>
                <a:latin typeface="Chulabhorn Likit Text Light" panose="00000400000000000000" pitchFamily="50" charset="-34"/>
                <a:cs typeface="Chulabhorn Likit Text Light" panose="00000400000000000000" pitchFamily="50" charset="-34"/>
              </a:rPr>
              <a:t>บาท</a:t>
            </a:r>
          </a:p>
        </p:txBody>
      </p:sp>
      <p:sp>
        <p:nvSpPr>
          <p:cNvPr id="4" name="กล่องข้อความ 3"/>
          <p:cNvSpPr txBox="1"/>
          <p:nvPr/>
        </p:nvSpPr>
        <p:spPr>
          <a:xfrm>
            <a:off x="192089" y="2965885"/>
            <a:ext cx="8832373" cy="1477328"/>
          </a:xfrm>
          <a:prstGeom prst="rect">
            <a:avLst/>
          </a:prstGeom>
          <a:noFill/>
        </p:spPr>
        <p:txBody>
          <a:bodyPr wrap="square" rtlCol="0">
            <a:spAutoFit/>
          </a:bodyPr>
          <a:lstStyle/>
          <a:p>
            <a:pPr algn="thaiDist"/>
            <a:r>
              <a:rPr lang="th-TH" sz="1350" dirty="0">
                <a:solidFill>
                  <a:schemeClr val="accent5">
                    <a:lumMod val="50000"/>
                  </a:schemeClr>
                </a:solidFill>
                <a:latin typeface="Chulabhorn Likit Text Light" panose="00000400000000000000" pitchFamily="50" charset="-34"/>
                <a:cs typeface="Chulabhorn Likit Text Light" panose="00000400000000000000" pitchFamily="50" charset="-34"/>
              </a:rPr>
              <a:t>       </a:t>
            </a:r>
            <a:r>
              <a:rPr lang="th-TH" sz="1500" b="1" dirty="0">
                <a:solidFill>
                  <a:schemeClr val="tx2">
                    <a:lumMod val="75000"/>
                  </a:schemeClr>
                </a:solidFill>
                <a:latin typeface="Chulabhorn Likit Text Light" panose="00000400000000000000" pitchFamily="50" charset="-34"/>
                <a:cs typeface="Chulabhorn Likit Text Light" panose="00000400000000000000" pitchFamily="50" charset="-34"/>
              </a:rPr>
              <a:t>กองทุนพัฒนาบทบาทสตรี ต้องเบิกจ่ายงบประมาณในภาพรวมให้แล้วเสร็จไม่น้อยกว่าร้อยละตามที่มติ ครม. กำหนด ดังนี้ </a:t>
            </a:r>
          </a:p>
          <a:p>
            <a:r>
              <a:rPr lang="th-TH" sz="1500" b="1" dirty="0">
                <a:solidFill>
                  <a:schemeClr val="tx2">
                    <a:lumMod val="75000"/>
                  </a:schemeClr>
                </a:solidFill>
                <a:latin typeface="Chulabhorn Likit Text Light" panose="00000400000000000000" pitchFamily="50" charset="-34"/>
                <a:cs typeface="Chulabhorn Likit Text Light" panose="00000400000000000000" pitchFamily="50" charset="-34"/>
              </a:rPr>
              <a:t>			         ไตรมาส 1 ร้อยละ 32 </a:t>
            </a:r>
          </a:p>
          <a:p>
            <a:r>
              <a:rPr lang="th-TH" sz="1500" b="1" dirty="0">
                <a:solidFill>
                  <a:schemeClr val="tx2">
                    <a:lumMod val="75000"/>
                  </a:schemeClr>
                </a:solidFill>
                <a:latin typeface="Chulabhorn Likit Text Light" panose="00000400000000000000" pitchFamily="50" charset="-34"/>
                <a:cs typeface="Chulabhorn Likit Text Light" panose="00000400000000000000" pitchFamily="50" charset="-34"/>
              </a:rPr>
              <a:t>			         ไตรมาส 2 ร้อยละ 54</a:t>
            </a:r>
          </a:p>
          <a:p>
            <a:r>
              <a:rPr lang="th-TH" sz="1500" b="1" dirty="0">
                <a:solidFill>
                  <a:schemeClr val="tx2">
                    <a:lumMod val="75000"/>
                  </a:schemeClr>
                </a:solidFill>
                <a:latin typeface="Chulabhorn Likit Text Light" panose="00000400000000000000" pitchFamily="50" charset="-34"/>
                <a:cs typeface="Chulabhorn Likit Text Light" panose="00000400000000000000" pitchFamily="50" charset="-34"/>
              </a:rPr>
              <a:t>			         ไตรมาส 3 ร้อยละ 77 </a:t>
            </a:r>
          </a:p>
          <a:p>
            <a:r>
              <a:rPr lang="th-TH" sz="1500" b="1" dirty="0">
                <a:solidFill>
                  <a:schemeClr val="tx2">
                    <a:lumMod val="75000"/>
                  </a:schemeClr>
                </a:solidFill>
                <a:latin typeface="Chulabhorn Likit Text Light" panose="00000400000000000000" pitchFamily="50" charset="-34"/>
                <a:cs typeface="Chulabhorn Likit Text Light" panose="00000400000000000000" pitchFamily="50" charset="-34"/>
              </a:rPr>
              <a:t>			         ไตรมาส 4 ร้อยละ 100</a:t>
            </a:r>
          </a:p>
        </p:txBody>
      </p:sp>
      <p:sp>
        <p:nvSpPr>
          <p:cNvPr id="6" name="กล่องข้อความ 5"/>
          <p:cNvSpPr txBox="1"/>
          <p:nvPr/>
        </p:nvSpPr>
        <p:spPr>
          <a:xfrm>
            <a:off x="6142913" y="4603506"/>
            <a:ext cx="3012363" cy="276999"/>
          </a:xfrm>
          <a:prstGeom prst="rect">
            <a:avLst/>
          </a:prstGeom>
          <a:noFill/>
        </p:spPr>
        <p:txBody>
          <a:bodyPr wrap="none" rtlCol="0">
            <a:spAutoFit/>
          </a:bodyPr>
          <a:lstStyle/>
          <a:p>
            <a:r>
              <a:rPr lang="th-TH" sz="1200" b="1" dirty="0">
                <a:latin typeface="Chulabhorn Likit Text Light" panose="00000400000000000000" pitchFamily="50" charset="-34"/>
                <a:cs typeface="Chulabhorn Likit Text Light" panose="00000400000000000000" pitchFamily="50" charset="-34"/>
              </a:rPr>
              <a:t>อ้างอิง </a:t>
            </a:r>
            <a:r>
              <a:rPr lang="en-US" sz="1200" b="1" dirty="0">
                <a:latin typeface="Chulabhorn Likit Text Light" panose="00000400000000000000" pitchFamily="50" charset="-34"/>
                <a:cs typeface="Chulabhorn Likit Text Light" panose="00000400000000000000" pitchFamily="50" charset="-34"/>
              </a:rPr>
              <a:t>: </a:t>
            </a:r>
            <a:r>
              <a:rPr lang="th-TH" sz="1200" b="1" dirty="0">
                <a:latin typeface="Chulabhorn Likit Text Light" panose="00000400000000000000" pitchFamily="50" charset="-34"/>
                <a:cs typeface="Chulabhorn Likit Text Light" panose="00000400000000000000" pitchFamily="50" charset="-34"/>
              </a:rPr>
              <a:t>มติ ครม. วันที่ 10 พฤศจิกายน 2563</a:t>
            </a:r>
          </a:p>
        </p:txBody>
      </p:sp>
      <p:sp>
        <p:nvSpPr>
          <p:cNvPr id="2" name="สี่เหลี่ยมผืนผ้า 1"/>
          <p:cNvSpPr/>
          <p:nvPr/>
        </p:nvSpPr>
        <p:spPr>
          <a:xfrm>
            <a:off x="312403" y="1080098"/>
            <a:ext cx="8943885" cy="369332"/>
          </a:xfrm>
          <a:prstGeom prst="rect">
            <a:avLst/>
          </a:prstGeom>
        </p:spPr>
        <p:txBody>
          <a:bodyPr wrap="square">
            <a:spAutoFit/>
          </a:bodyPr>
          <a:lstStyle/>
          <a:p>
            <a:r>
              <a:rPr lang="th-TH" sz="1800" b="1" dirty="0" smtClean="0">
                <a:solidFill>
                  <a:srgbClr val="002060"/>
                </a:solidFill>
                <a:latin typeface="Chulabhorn Likit Text Light" panose="00000400000000000000" pitchFamily="50" charset="-34"/>
                <a:cs typeface="Chulabhorn Likit Text Light" panose="00000400000000000000" pitchFamily="50" charset="-34"/>
              </a:rPr>
              <a:t>การ</a:t>
            </a:r>
            <a:r>
              <a:rPr lang="th-TH" sz="1800" b="1" dirty="0">
                <a:solidFill>
                  <a:srgbClr val="002060"/>
                </a:solidFill>
                <a:latin typeface="Chulabhorn Likit Text Light" panose="00000400000000000000" pitchFamily="50" charset="-34"/>
                <a:cs typeface="Chulabhorn Likit Text Light" panose="00000400000000000000" pitchFamily="50" charset="-34"/>
              </a:rPr>
              <a:t>เบิกจ่ายงบประมาณกองทุนพัฒนาบทบาทสตรี ส่วนกลาง+กทม.+ภูมิภาค (76 จังหวัด)</a:t>
            </a:r>
          </a:p>
        </p:txBody>
      </p:sp>
      <p:grpSp>
        <p:nvGrpSpPr>
          <p:cNvPr id="35" name="Group 70"/>
          <p:cNvGrpSpPr/>
          <p:nvPr/>
        </p:nvGrpSpPr>
        <p:grpSpPr>
          <a:xfrm>
            <a:off x="3623" y="-227866"/>
            <a:ext cx="9184298" cy="1266725"/>
            <a:chOff x="-23581" y="-271597"/>
            <a:chExt cx="10193050" cy="1541268"/>
          </a:xfrm>
        </p:grpSpPr>
        <p:grpSp>
          <p:nvGrpSpPr>
            <p:cNvPr id="36" name="กลุ่ม 52">
              <a:extLst>
                <a:ext uri="{FF2B5EF4-FFF2-40B4-BE49-F238E27FC236}">
                  <a16:creationId xmlns:a16="http://schemas.microsoft.com/office/drawing/2014/main" id="{84E5CB32-C22A-40FB-BE79-3F261B775F5E}"/>
                </a:ext>
              </a:extLst>
            </p:cNvPr>
            <p:cNvGrpSpPr/>
            <p:nvPr/>
          </p:nvGrpSpPr>
          <p:grpSpPr>
            <a:xfrm>
              <a:off x="-23581" y="299"/>
              <a:ext cx="10193050" cy="1173612"/>
              <a:chOff x="-29746" y="-164554"/>
              <a:chExt cx="9173747" cy="1056251"/>
            </a:xfrm>
          </p:grpSpPr>
          <p:sp>
            <p:nvSpPr>
              <p:cNvPr id="41"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42"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1056251"/>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43"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44"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9325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37" name="กลุ่ม 9">
              <a:extLst>
                <a:ext uri="{FF2B5EF4-FFF2-40B4-BE49-F238E27FC236}">
                  <a16:creationId xmlns:a16="http://schemas.microsoft.com/office/drawing/2014/main" id="{D2312BD0-5401-4FDB-9FF3-B1382B3C9639}"/>
                </a:ext>
              </a:extLst>
            </p:cNvPr>
            <p:cNvGrpSpPr/>
            <p:nvPr/>
          </p:nvGrpSpPr>
          <p:grpSpPr>
            <a:xfrm>
              <a:off x="5792566" y="-271597"/>
              <a:ext cx="4376902" cy="1541268"/>
              <a:chOff x="5491686" y="-481268"/>
              <a:chExt cx="3939213" cy="1387141"/>
            </a:xfrm>
          </p:grpSpPr>
          <p:sp>
            <p:nvSpPr>
              <p:cNvPr id="38"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39" name="วงรี 13">
                <a:extLst>
                  <a:ext uri="{FF2B5EF4-FFF2-40B4-BE49-F238E27FC236}">
                    <a16:creationId xmlns:a16="http://schemas.microsoft.com/office/drawing/2014/main" id="{722B5707-C41F-4885-825E-D2676CEE49E1}"/>
                  </a:ext>
                </a:extLst>
              </p:cNvPr>
              <p:cNvSpPr/>
              <p:nvPr/>
            </p:nvSpPr>
            <p:spPr>
              <a:xfrm>
                <a:off x="5491686" y="-481268"/>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40"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25" name="สี่เหลี่ยมผืนผ้า 24"/>
          <p:cNvSpPr/>
          <p:nvPr/>
        </p:nvSpPr>
        <p:spPr>
          <a:xfrm>
            <a:off x="337901" y="203067"/>
            <a:ext cx="4572000" cy="553998"/>
          </a:xfrm>
          <a:prstGeom prst="rect">
            <a:avLst/>
          </a:prstGeom>
        </p:spPr>
        <p:txBody>
          <a:bodyPr>
            <a:spAutoFit/>
          </a:bodyPr>
          <a:lstStyle/>
          <a:p>
            <a:r>
              <a:rPr lang="th-TH" sz="1500" b="1" dirty="0">
                <a:solidFill>
                  <a:schemeClr val="bg1"/>
                </a:solidFill>
                <a:latin typeface="Chulabhorn Likit Text Light" panose="00000400000000000000" pitchFamily="50" charset="-34"/>
                <a:cs typeface="Chulabhorn Likit Text Light" panose="00000400000000000000" pitchFamily="50" charset="-34"/>
              </a:rPr>
              <a:t>3.1 การเบิกจ่ายงบประมาณกองทุนพัฒนาบทบาทสตรี </a:t>
            </a:r>
            <a:br>
              <a:rPr lang="th-TH" sz="1500" b="1" dirty="0">
                <a:solidFill>
                  <a:schemeClr val="bg1"/>
                </a:solidFill>
                <a:latin typeface="Chulabhorn Likit Text Light" panose="00000400000000000000" pitchFamily="50" charset="-34"/>
                <a:cs typeface="Chulabhorn Likit Text Light" panose="00000400000000000000" pitchFamily="50" charset="-34"/>
              </a:rPr>
            </a:br>
            <a:r>
              <a:rPr lang="th-TH" sz="1500" b="1" dirty="0">
                <a:solidFill>
                  <a:schemeClr val="bg1"/>
                </a:solidFill>
                <a:latin typeface="Chulabhorn Likit Text Light" panose="00000400000000000000" pitchFamily="50" charset="-34"/>
                <a:cs typeface="Chulabhorn Likit Text Light" panose="00000400000000000000" pitchFamily="50" charset="-34"/>
              </a:rPr>
              <a:t>ประจำปีงบประมาณ </a:t>
            </a:r>
            <a:r>
              <a:rPr lang="th-TH" sz="1500" b="1" dirty="0">
                <a:solidFill>
                  <a:schemeClr val="bg1"/>
                </a:solidFill>
                <a:latin typeface="Chulabhorn Likit Text Light" panose="00000400000000000000" pitchFamily="50" charset="-34"/>
                <a:ea typeface="Times New Roman" panose="02020603050405020304" pitchFamily="18" charset="0"/>
                <a:cs typeface="Chulabhorn Likit Text Light" panose="00000400000000000000" pitchFamily="50" charset="-34"/>
              </a:rPr>
              <a:t>พ.ศ.</a:t>
            </a:r>
            <a:r>
              <a:rPr lang="th-TH" sz="1500" b="1" dirty="0">
                <a:solidFill>
                  <a:schemeClr val="bg1"/>
                </a:solidFill>
                <a:latin typeface="Chulabhorn Likit Text Light" panose="00000400000000000000" pitchFamily="50" charset="-34"/>
                <a:cs typeface="Chulabhorn Likit Text Light" panose="00000400000000000000" pitchFamily="50" charset="-34"/>
              </a:rPr>
              <a:t> 2565 </a:t>
            </a:r>
          </a:p>
        </p:txBody>
      </p:sp>
      <p:grpSp>
        <p:nvGrpSpPr>
          <p:cNvPr id="45" name="กลุ่ม 44"/>
          <p:cNvGrpSpPr/>
          <p:nvPr/>
        </p:nvGrpSpPr>
        <p:grpSpPr>
          <a:xfrm>
            <a:off x="-425532" y="4710612"/>
            <a:ext cx="5576155" cy="475468"/>
            <a:chOff x="-425532" y="4710612"/>
            <a:chExt cx="5576155" cy="475468"/>
          </a:xfrm>
        </p:grpSpPr>
        <p:grpSp>
          <p:nvGrpSpPr>
            <p:cNvPr id="46" name="กลุ่ม 45"/>
            <p:cNvGrpSpPr/>
            <p:nvPr/>
          </p:nvGrpSpPr>
          <p:grpSpPr>
            <a:xfrm>
              <a:off x="-425532" y="4710612"/>
              <a:ext cx="5576155" cy="475468"/>
              <a:chOff x="-425532" y="4710612"/>
              <a:chExt cx="5576155" cy="475468"/>
            </a:xfrm>
          </p:grpSpPr>
          <p:grpSp>
            <p:nvGrpSpPr>
              <p:cNvPr id="48" name="กลุ่ม 47"/>
              <p:cNvGrpSpPr/>
              <p:nvPr/>
            </p:nvGrpSpPr>
            <p:grpSpPr>
              <a:xfrm>
                <a:off x="-425532" y="4744286"/>
                <a:ext cx="3197332" cy="419753"/>
                <a:chOff x="-468560" y="4744285"/>
                <a:chExt cx="3197332" cy="419753"/>
              </a:xfrm>
            </p:grpSpPr>
            <p:sp>
              <p:nvSpPr>
                <p:cNvPr id="57" name="รูปห้าเหลี่ยม 5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8" name="รูปห้าเหลี่ยม 5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9" name="กลุ่ม 48"/>
              <p:cNvGrpSpPr/>
              <p:nvPr/>
            </p:nvGrpSpPr>
            <p:grpSpPr>
              <a:xfrm>
                <a:off x="2771800" y="4710612"/>
                <a:ext cx="2378823" cy="475468"/>
                <a:chOff x="3507388" y="4717424"/>
                <a:chExt cx="2378823" cy="475468"/>
              </a:xfrm>
            </p:grpSpPr>
            <p:grpSp>
              <p:nvGrpSpPr>
                <p:cNvPr id="50" name="กลุ่ม 49"/>
                <p:cNvGrpSpPr/>
                <p:nvPr/>
              </p:nvGrpSpPr>
              <p:grpSpPr>
                <a:xfrm>
                  <a:off x="4284268" y="4717424"/>
                  <a:ext cx="1601943" cy="405692"/>
                  <a:chOff x="6239008" y="4519859"/>
                  <a:chExt cx="1601943" cy="405692"/>
                </a:xfrm>
              </p:grpSpPr>
              <p:pic>
                <p:nvPicPr>
                  <p:cNvPr id="52"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53"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54" name="กลุ่ม 53"/>
                  <p:cNvGrpSpPr/>
                  <p:nvPr/>
                </p:nvGrpSpPr>
                <p:grpSpPr>
                  <a:xfrm>
                    <a:off x="6619048" y="4614121"/>
                    <a:ext cx="626890" cy="294323"/>
                    <a:chOff x="6589062" y="4638694"/>
                    <a:chExt cx="413122" cy="193959"/>
                  </a:xfrm>
                </p:grpSpPr>
                <p:pic>
                  <p:nvPicPr>
                    <p:cNvPr id="5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5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7"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26631803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กลุ่ม 2">
            <a:extLst>
              <a:ext uri="{FF2B5EF4-FFF2-40B4-BE49-F238E27FC236}">
                <a16:creationId xmlns:a16="http://schemas.microsoft.com/office/drawing/2014/main" id="{1BD059AE-8CE1-4E67-9F31-AB5581E76E5C}"/>
              </a:ext>
            </a:extLst>
          </p:cNvPr>
          <p:cNvGrpSpPr/>
          <p:nvPr/>
        </p:nvGrpSpPr>
        <p:grpSpPr>
          <a:xfrm>
            <a:off x="1009872" y="59196"/>
            <a:ext cx="4293430" cy="564316"/>
            <a:chOff x="-1105" y="88900"/>
            <a:chExt cx="5724573" cy="752421"/>
          </a:xfrm>
        </p:grpSpPr>
        <p:sp>
          <p:nvSpPr>
            <p:cNvPr id="4" name="สี่เหลี่ยมผืนผ้า 3">
              <a:extLst>
                <a:ext uri="{FF2B5EF4-FFF2-40B4-BE49-F238E27FC236}">
                  <a16:creationId xmlns:a16="http://schemas.microsoft.com/office/drawing/2014/main" id="{5C98BDF4-4E50-4335-8A8E-A05EB0AF8BA8}"/>
                </a:ext>
              </a:extLst>
            </p:cNvPr>
            <p:cNvSpPr/>
            <p:nvPr/>
          </p:nvSpPr>
          <p:spPr>
            <a:xfrm>
              <a:off x="-1105" y="198965"/>
              <a:ext cx="5724573"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5" name="สี่เหลี่ยมผืนผ้า 4">
              <a:extLst>
                <a:ext uri="{FF2B5EF4-FFF2-40B4-BE49-F238E27FC236}">
                  <a16:creationId xmlns:a16="http://schemas.microsoft.com/office/drawing/2014/main" id="{235BEEF7-AC70-447B-A050-7566E6959C3D}"/>
                </a:ext>
              </a:extLst>
            </p:cNvPr>
            <p:cNvSpPr/>
            <p:nvPr/>
          </p:nvSpPr>
          <p:spPr>
            <a:xfrm>
              <a:off x="0" y="88900"/>
              <a:ext cx="55456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sz="2100">
                <a:effectLst>
                  <a:outerShdw blurRad="50800" dist="50800" dir="5400000" algn="ctr" rotWithShape="0">
                    <a:schemeClr val="bg1">
                      <a:alpha val="40000"/>
                    </a:schemeClr>
                  </a:outerShdw>
                </a:effectLst>
              </a:endParaRPr>
            </a:p>
          </p:txBody>
        </p:sp>
        <p:sp>
          <p:nvSpPr>
            <p:cNvPr id="6" name="TextBox 29">
              <a:extLst>
                <a:ext uri="{FF2B5EF4-FFF2-40B4-BE49-F238E27FC236}">
                  <a16:creationId xmlns:a16="http://schemas.microsoft.com/office/drawing/2014/main" id="{762D5404-8A73-4ABA-B39D-0D7C7ADBA199}"/>
                </a:ext>
              </a:extLst>
            </p:cNvPr>
            <p:cNvSpPr txBox="1"/>
            <p:nvPr/>
          </p:nvSpPr>
          <p:spPr>
            <a:xfrm>
              <a:off x="85478" y="149395"/>
              <a:ext cx="5321088" cy="553997"/>
            </a:xfrm>
            <a:prstGeom prst="rect">
              <a:avLst/>
            </a:prstGeom>
            <a:noFill/>
            <a:ln>
              <a:noFill/>
            </a:ln>
          </p:spPr>
          <p:txBody>
            <a:bodyPr wrap="square" rtlCol="0">
              <a:spAutoFit/>
            </a:bodyPr>
            <a:lstStyle/>
            <a:p>
              <a:pPr algn="ctr"/>
              <a:r>
                <a:rPr lang="th-TH" sz="2100" b="1" dirty="0">
                  <a:ln w="3175">
                    <a:noFill/>
                  </a:ln>
                  <a:solidFill>
                    <a:schemeClr val="bg1"/>
                  </a:solidFill>
                  <a:effectLst>
                    <a:outerShdw blurRad="50800" dist="63500" dir="5400000" algn="t" rotWithShape="0">
                      <a:schemeClr val="bg1">
                        <a:alpha val="25000"/>
                      </a:schemeClr>
                    </a:outerShdw>
                  </a:effectLst>
                  <a:latin typeface="TH SarabunPSK" panose="020B0500040200020003" pitchFamily="34" charset="-34"/>
                  <a:ea typeface="Roboto Slab" pitchFamily="2" charset="0"/>
                  <a:cs typeface="TH SarabunPSK" panose="020B0500040200020003" pitchFamily="34" charset="-34"/>
                </a:rPr>
                <a:t>แนวทางการเสนอโครงการฯ เงินอุดหนุน</a:t>
              </a:r>
            </a:p>
          </p:txBody>
        </p:sp>
      </p:grpSp>
      <p:sp>
        <p:nvSpPr>
          <p:cNvPr id="56" name="Oval 64"/>
          <p:cNvSpPr/>
          <p:nvPr/>
        </p:nvSpPr>
        <p:spPr>
          <a:xfrm flipH="1">
            <a:off x="-31986" y="-239079"/>
            <a:ext cx="1196204" cy="116060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825"/>
          </a:p>
        </p:txBody>
      </p:sp>
      <p:sp>
        <p:nvSpPr>
          <p:cNvPr id="57" name="Oval 65"/>
          <p:cNvSpPr/>
          <p:nvPr/>
        </p:nvSpPr>
        <p:spPr>
          <a:xfrm flipH="1">
            <a:off x="18073" y="-163659"/>
            <a:ext cx="1203314" cy="11658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825"/>
          </a:p>
        </p:txBody>
      </p:sp>
      <p:sp>
        <p:nvSpPr>
          <p:cNvPr id="58" name="สี่เหลี่ยมผืนผ้า 57"/>
          <p:cNvSpPr/>
          <p:nvPr/>
        </p:nvSpPr>
        <p:spPr>
          <a:xfrm>
            <a:off x="198111" y="213151"/>
            <a:ext cx="811760" cy="438580"/>
          </a:xfrm>
          <a:prstGeom prst="rect">
            <a:avLst/>
          </a:prstGeom>
        </p:spPr>
        <p:txBody>
          <a:bodyPr wrap="none" lIns="68579" tIns="34289" rIns="68579" bIns="34289">
            <a:spAutoFit/>
          </a:bodyPr>
          <a:lstStyle/>
          <a:p>
            <a:pPr algn="ctr"/>
            <a:r>
              <a:rPr lang="th-TH" sz="2400" b="1" dirty="0">
                <a:solidFill>
                  <a:schemeClr val="bg1"/>
                </a:solidFill>
                <a:latin typeface="TH SarabunPSK" panose="020B0500040200020003" pitchFamily="34" charset="-34"/>
                <a:cs typeface="TH SarabunPSK" panose="020B0500040200020003" pitchFamily="34" charset="-34"/>
              </a:rPr>
              <a:t>ปี 2566</a:t>
            </a:r>
          </a:p>
        </p:txBody>
      </p:sp>
      <p:grpSp>
        <p:nvGrpSpPr>
          <p:cNvPr id="54" name="กลุ่ม 53"/>
          <p:cNvGrpSpPr/>
          <p:nvPr/>
        </p:nvGrpSpPr>
        <p:grpSpPr>
          <a:xfrm>
            <a:off x="-16091" y="4816295"/>
            <a:ext cx="4182116" cy="363153"/>
            <a:chOff x="-425532" y="4710612"/>
            <a:chExt cx="5576155" cy="484204"/>
          </a:xfrm>
        </p:grpSpPr>
        <p:grpSp>
          <p:nvGrpSpPr>
            <p:cNvPr id="55" name="กลุ่ม 54"/>
            <p:cNvGrpSpPr/>
            <p:nvPr/>
          </p:nvGrpSpPr>
          <p:grpSpPr>
            <a:xfrm>
              <a:off x="-425532" y="4710612"/>
              <a:ext cx="5576155" cy="475468"/>
              <a:chOff x="-425532" y="4710612"/>
              <a:chExt cx="5576155" cy="475468"/>
            </a:xfrm>
          </p:grpSpPr>
          <p:grpSp>
            <p:nvGrpSpPr>
              <p:cNvPr id="60" name="กลุ่ม 59"/>
              <p:cNvGrpSpPr/>
              <p:nvPr/>
            </p:nvGrpSpPr>
            <p:grpSpPr>
              <a:xfrm>
                <a:off x="-425532" y="4744286"/>
                <a:ext cx="3197332" cy="419753"/>
                <a:chOff x="-468560" y="4744285"/>
                <a:chExt cx="3197332" cy="419753"/>
              </a:xfrm>
            </p:grpSpPr>
            <p:sp>
              <p:nvSpPr>
                <p:cNvPr id="69" name="รูปห้าเหลี่ยม 68">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70" name="รูปห้าเหลี่ยม 69">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grpSp>
            <p:nvGrpSpPr>
              <p:cNvPr id="61" name="กลุ่ม 60"/>
              <p:cNvGrpSpPr/>
              <p:nvPr/>
            </p:nvGrpSpPr>
            <p:grpSpPr>
              <a:xfrm>
                <a:off x="2771800" y="4710612"/>
                <a:ext cx="2378823" cy="475468"/>
                <a:chOff x="3507388" y="4717424"/>
                <a:chExt cx="2378823" cy="475468"/>
              </a:xfrm>
            </p:grpSpPr>
            <p:grpSp>
              <p:nvGrpSpPr>
                <p:cNvPr id="62" name="กลุ่ม 61"/>
                <p:cNvGrpSpPr/>
                <p:nvPr/>
              </p:nvGrpSpPr>
              <p:grpSpPr>
                <a:xfrm>
                  <a:off x="4284268" y="4717424"/>
                  <a:ext cx="1601943" cy="405692"/>
                  <a:chOff x="6239008" y="4519859"/>
                  <a:chExt cx="1601943" cy="405692"/>
                </a:xfrm>
              </p:grpSpPr>
              <p:pic>
                <p:nvPicPr>
                  <p:cNvPr id="64" name="Picture 23">
                    <a:extLst>
                      <a:ext uri="{FF2B5EF4-FFF2-40B4-BE49-F238E27FC236}">
                        <a16:creationId xmlns:a16="http://schemas.microsoft.com/office/drawing/2014/main" id="{A9FCDA38-8F0B-49DF-8F2E-B899B1F36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65" name="Picture 24">
                    <a:extLst>
                      <a:ext uri="{FF2B5EF4-FFF2-40B4-BE49-F238E27FC236}">
                        <a16:creationId xmlns:a16="http://schemas.microsoft.com/office/drawing/2014/main" id="{199745AA-CFB3-443D-A566-E11575BA52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66" name="กลุ่ม 65"/>
                  <p:cNvGrpSpPr/>
                  <p:nvPr/>
                </p:nvGrpSpPr>
                <p:grpSpPr>
                  <a:xfrm>
                    <a:off x="6619048" y="4614121"/>
                    <a:ext cx="626890" cy="294323"/>
                    <a:chOff x="6589062" y="4638694"/>
                    <a:chExt cx="413122" cy="193959"/>
                  </a:xfrm>
                </p:grpSpPr>
                <p:pic>
                  <p:nvPicPr>
                    <p:cNvPr id="67" name="Picture 35">
                      <a:extLst>
                        <a:ext uri="{FF2B5EF4-FFF2-40B4-BE49-F238E27FC236}">
                          <a16:creationId xmlns:a16="http://schemas.microsoft.com/office/drawing/2014/main" id="{9584FECB-F937-4F01-8CDD-C92F98A2F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68" name="Picture 36">
                      <a:extLst>
                        <a:ext uri="{FF2B5EF4-FFF2-40B4-BE49-F238E27FC236}">
                          <a16:creationId xmlns:a16="http://schemas.microsoft.com/office/drawing/2014/main" id="{62FFD426-AD6C-47DA-99D3-A7217E240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63" name="Picture 2" descr="C:\Users\Administrator\Desktop\change for 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 name="TextBox 7"/>
            <p:cNvSpPr txBox="1"/>
            <p:nvPr/>
          </p:nvSpPr>
          <p:spPr>
            <a:xfrm>
              <a:off x="96576" y="4794707"/>
              <a:ext cx="2454091" cy="400109"/>
            </a:xfrm>
            <a:prstGeom prst="rect">
              <a:avLst/>
            </a:prstGeom>
            <a:noFill/>
          </p:spPr>
          <p:txBody>
            <a:bodyPr wrap="none" rtlCol="0">
              <a:spAutoFit/>
            </a:bodyPr>
            <a:lstStyle/>
            <a:p>
              <a:r>
                <a:rPr lang="th-TH" sz="675"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675"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78" name="กลุ่ม 77"/>
          <p:cNvGrpSpPr/>
          <p:nvPr/>
        </p:nvGrpSpPr>
        <p:grpSpPr>
          <a:xfrm>
            <a:off x="5868372" y="0"/>
            <a:ext cx="3281187" cy="434815"/>
            <a:chOff x="5597684" y="-24227"/>
            <a:chExt cx="4374916" cy="579753"/>
          </a:xfrm>
        </p:grpSpPr>
        <p:sp>
          <p:nvSpPr>
            <p:cNvPr id="79" name="รูปห้าเหลี่ยม 78">
              <a:extLst>
                <a:ext uri="{FF2B5EF4-FFF2-40B4-BE49-F238E27FC236}">
                  <a16:creationId xmlns:a16="http://schemas.microsoft.com/office/drawing/2014/main" id="{DBD58DB1-2D1D-473D-B9E5-40B9622A67E9}"/>
                </a:ext>
              </a:extLst>
            </p:cNvPr>
            <p:cNvSpPr/>
            <p:nvPr/>
          </p:nvSpPr>
          <p:spPr>
            <a:xfrm rot="10800000">
              <a:off x="5597684" y="-21277"/>
              <a:ext cx="4100366" cy="57680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nvGrpSpPr>
            <p:cNvPr id="80" name="กลุ่ม 79"/>
            <p:cNvGrpSpPr/>
            <p:nvPr/>
          </p:nvGrpSpPr>
          <p:grpSpPr>
            <a:xfrm>
              <a:off x="5724128" y="-21276"/>
              <a:ext cx="4248472" cy="576802"/>
              <a:chOff x="5940152" y="-20537"/>
              <a:chExt cx="3744416" cy="576802"/>
            </a:xfrm>
          </p:grpSpPr>
          <p:sp>
            <p:nvSpPr>
              <p:cNvPr id="83" name="รูปห้าเหลี่ยม 82">
                <a:extLst>
                  <a:ext uri="{FF2B5EF4-FFF2-40B4-BE49-F238E27FC236}">
                    <a16:creationId xmlns:a16="http://schemas.microsoft.com/office/drawing/2014/main" id="{DBD58DB1-2D1D-473D-B9E5-40B9622A67E9}"/>
                  </a:ext>
                </a:extLst>
              </p:cNvPr>
              <p:cNvSpPr/>
              <p:nvPr/>
            </p:nvSpPr>
            <p:spPr>
              <a:xfrm rot="10800000">
                <a:off x="5940152"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sp>
            <p:nvSpPr>
              <p:cNvPr id="84" name="รูปห้าเหลี่ยม 83">
                <a:extLst>
                  <a:ext uri="{FF2B5EF4-FFF2-40B4-BE49-F238E27FC236}">
                    <a16:creationId xmlns:a16="http://schemas.microsoft.com/office/drawing/2014/main" id="{DBD58DB1-2D1D-473D-B9E5-40B9622A67E9}"/>
                  </a:ext>
                </a:extLst>
              </p:cNvPr>
              <p:cNvSpPr/>
              <p:nvPr/>
            </p:nvSpPr>
            <p:spPr>
              <a:xfrm rot="10800000">
                <a:off x="6070686" y="-20537"/>
                <a:ext cx="3613882" cy="57680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100"/>
              </a:p>
            </p:txBody>
          </p:sp>
        </p:grpSp>
        <p:pic>
          <p:nvPicPr>
            <p:cNvPr id="81" name="Picture 2" descr="C:\Users\Administrator\Desktop\Untitled-1.png"/>
            <p:cNvPicPr>
              <a:picLocks noChangeAspect="1" noChangeArrowheads="1"/>
            </p:cNvPicPr>
            <p:nvPr/>
          </p:nvPicPr>
          <p:blipFill rotWithShape="1">
            <a:blip r:embed="rId7">
              <a:extLst>
                <a:ext uri="{28A0092B-C50C-407E-A947-70E740481C1C}">
                  <a14:useLocalDpi xmlns:a14="http://schemas.microsoft.com/office/drawing/2010/main" val="0"/>
                </a:ext>
              </a:extLst>
            </a:blip>
            <a:srcRect l="-1" r="67059"/>
            <a:stretch/>
          </p:blipFill>
          <p:spPr bwMode="auto">
            <a:xfrm>
              <a:off x="6300192" y="-24227"/>
              <a:ext cx="634670" cy="564700"/>
            </a:xfrm>
            <a:prstGeom prst="rect">
              <a:avLst/>
            </a:prstGeom>
            <a:noFill/>
            <a:effectLst>
              <a:glow rad="469900">
                <a:schemeClr val="bg1"/>
              </a:glow>
              <a:outerShdw blurRad="279400" dir="13380000" sx="106000" sy="106000" algn="ctr" rotWithShape="0">
                <a:schemeClr val="bg1"/>
              </a:outerShdw>
              <a:reflection endPos="0" dist="8763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7163613" y="68020"/>
              <a:ext cx="2071507" cy="446446"/>
            </a:xfrm>
            <a:prstGeom prst="rect">
              <a:avLst/>
            </a:prstGeom>
            <a:noFill/>
          </p:spPr>
          <p:txBody>
            <a:bodyPr wrap="none" rtlCol="0">
              <a:spAutoFit/>
            </a:bodyPr>
            <a:lstStyle/>
            <a:p>
              <a:r>
                <a:rPr lang="th-TH" sz="788" b="1" dirty="0">
                  <a:solidFill>
                    <a:schemeClr val="bg1"/>
                  </a:solidFill>
                  <a:latin typeface="Chulabhorn Likit Text Light๙" panose="00000400000000000000" pitchFamily="2" charset="-34"/>
                  <a:cs typeface="Chulabhorn Likit Text Light๙" panose="00000400000000000000" pitchFamily="2" charset="-34"/>
                </a:rPr>
                <a:t>ปี กรมการพัฒนาชุมชน</a:t>
              </a:r>
            </a:p>
            <a:p>
              <a:r>
                <a:rPr lang="th-TH" sz="788" b="1" dirty="0">
                  <a:solidFill>
                    <a:schemeClr val="bg1"/>
                  </a:solidFill>
                  <a:latin typeface="Chulabhorn Likit Text Light๙" panose="00000400000000000000" pitchFamily="2" charset="-34"/>
                  <a:cs typeface="Chulabhorn Likit Text Light๙" panose="00000400000000000000" pitchFamily="2" charset="-34"/>
                </a:rPr>
                <a:t>สร้างสรรค์ชุมชน สร้างคน สร้างชาติ</a:t>
              </a:r>
            </a:p>
          </p:txBody>
        </p:sp>
      </p:grpSp>
      <p:grpSp>
        <p:nvGrpSpPr>
          <p:cNvPr id="12" name="กลุ่ม 11"/>
          <p:cNvGrpSpPr/>
          <p:nvPr/>
        </p:nvGrpSpPr>
        <p:grpSpPr>
          <a:xfrm>
            <a:off x="366516" y="874126"/>
            <a:ext cx="8363946" cy="3217602"/>
            <a:chOff x="472455" y="1521305"/>
            <a:chExt cx="11151928" cy="3972384"/>
          </a:xfrm>
        </p:grpSpPr>
        <p:sp>
          <p:nvSpPr>
            <p:cNvPr id="71" name="สี่เหลี่ยมผืนผ้ามุมมน 10">
              <a:extLst>
                <a:ext uri="{FF2B5EF4-FFF2-40B4-BE49-F238E27FC236}">
                  <a16:creationId xmlns:a16="http://schemas.microsoft.com/office/drawing/2014/main" id="{DD49851A-9189-0497-44BF-D8E3C36DDB32}"/>
                </a:ext>
              </a:extLst>
            </p:cNvPr>
            <p:cNvSpPr/>
            <p:nvPr/>
          </p:nvSpPr>
          <p:spPr>
            <a:xfrm>
              <a:off x="500653" y="1636904"/>
              <a:ext cx="3246520" cy="1201834"/>
            </a:xfrm>
            <a:prstGeom prst="roundRect">
              <a:avLst>
                <a:gd name="adj" fmla="val 1384"/>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1. การเพิ่มประสิทธิภาพการ </a:t>
              </a:r>
            </a:p>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บริหารจัดการหนี้กองทุน </a:t>
              </a:r>
            </a:p>
            <a:p>
              <a:pPr>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พัฒนาบทบาทสตรี</a:t>
              </a:r>
            </a:p>
          </p:txBody>
        </p:sp>
        <p:sp>
          <p:nvSpPr>
            <p:cNvPr id="36" name="สี่เหลี่ยมผืนผ้ามุมมน 10">
              <a:extLst>
                <a:ext uri="{FF2B5EF4-FFF2-40B4-BE49-F238E27FC236}">
                  <a16:creationId xmlns:a16="http://schemas.microsoft.com/office/drawing/2014/main" id="{DD49851A-9189-0497-44BF-D8E3C36DDB32}"/>
                </a:ext>
              </a:extLst>
            </p:cNvPr>
            <p:cNvSpPr/>
            <p:nvPr/>
          </p:nvSpPr>
          <p:spPr>
            <a:xfrm>
              <a:off x="572664" y="1521307"/>
              <a:ext cx="3246520" cy="1221896"/>
            </a:xfrm>
            <a:prstGeom prst="roundRect">
              <a:avLst>
                <a:gd name="adj" fmla="val 1384"/>
              </a:avLst>
            </a:prstGeom>
            <a:noFill/>
            <a:ln>
              <a:solidFill>
                <a:schemeClr val="accent6">
                  <a:lumMod val="75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nvGrpSpPr>
            <p:cNvPr id="7" name="กลุ่ม 6"/>
            <p:cNvGrpSpPr/>
            <p:nvPr/>
          </p:nvGrpSpPr>
          <p:grpSpPr>
            <a:xfrm>
              <a:off x="4415748" y="1521306"/>
              <a:ext cx="3302098" cy="1317432"/>
              <a:chOff x="4415748" y="1794266"/>
              <a:chExt cx="3302098" cy="1677426"/>
            </a:xfrm>
          </p:grpSpPr>
          <p:sp>
            <p:nvSpPr>
              <p:cNvPr id="73" name="สี่เหลี่ยมผืนผ้ามุมมน 10">
                <a:extLst>
                  <a:ext uri="{FF2B5EF4-FFF2-40B4-BE49-F238E27FC236}">
                    <a16:creationId xmlns:a16="http://schemas.microsoft.com/office/drawing/2014/main" id="{DD49851A-9189-0497-44BF-D8E3C36DDB32}"/>
                  </a:ext>
                </a:extLst>
              </p:cNvPr>
              <p:cNvSpPr/>
              <p:nvPr/>
            </p:nvSpPr>
            <p:spPr>
              <a:xfrm>
                <a:off x="4415748" y="1909863"/>
                <a:ext cx="3230538" cy="1561829"/>
              </a:xfrm>
              <a:prstGeom prst="roundRect">
                <a:avLst>
                  <a:gd name="adj" fmla="val 1384"/>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2. การน้อมนำหลักปรัชญา </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ของเศรษฐกิจพอเพียง</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สู่การปฏิบัติจนเป็นวิถี</a:t>
                </a:r>
              </a:p>
            </p:txBody>
          </p:sp>
          <p:sp>
            <p:nvSpPr>
              <p:cNvPr id="37" name="สี่เหลี่ยมผืนผ้ามุมมน 10">
                <a:extLst>
                  <a:ext uri="{FF2B5EF4-FFF2-40B4-BE49-F238E27FC236}">
                    <a16:creationId xmlns:a16="http://schemas.microsoft.com/office/drawing/2014/main" id="{DD49851A-9189-0497-44BF-D8E3C36DDB32}"/>
                  </a:ext>
                </a:extLst>
              </p:cNvPr>
              <p:cNvSpPr/>
              <p:nvPr/>
            </p:nvSpPr>
            <p:spPr>
              <a:xfrm>
                <a:off x="4471326" y="1794266"/>
                <a:ext cx="3246520" cy="1561829"/>
              </a:xfrm>
              <a:prstGeom prst="roundRect">
                <a:avLst>
                  <a:gd name="adj" fmla="val 1384"/>
                </a:avLst>
              </a:prstGeom>
              <a:noFill/>
              <a:ln>
                <a:solidFill>
                  <a:schemeClr val="accent5">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8" name="กลุ่ม 7"/>
            <p:cNvGrpSpPr/>
            <p:nvPr/>
          </p:nvGrpSpPr>
          <p:grpSpPr>
            <a:xfrm>
              <a:off x="8325824" y="1521305"/>
              <a:ext cx="3298559" cy="1317433"/>
              <a:chOff x="8325824" y="1794265"/>
              <a:chExt cx="3298559" cy="1671015"/>
            </a:xfrm>
          </p:grpSpPr>
          <p:sp>
            <p:nvSpPr>
              <p:cNvPr id="74" name="สี่เหลี่ยมผืนผ้ามุมมน 10">
                <a:extLst>
                  <a:ext uri="{FF2B5EF4-FFF2-40B4-BE49-F238E27FC236}">
                    <a16:creationId xmlns:a16="http://schemas.microsoft.com/office/drawing/2014/main" id="{DD49851A-9189-0497-44BF-D8E3C36DDB32}"/>
                  </a:ext>
                </a:extLst>
              </p:cNvPr>
              <p:cNvSpPr/>
              <p:nvPr/>
            </p:nvSpPr>
            <p:spPr>
              <a:xfrm>
                <a:off x="8325824" y="1903451"/>
                <a:ext cx="3246520" cy="1561829"/>
              </a:xfrm>
              <a:prstGeom prst="roundRect">
                <a:avLst>
                  <a:gd name="adj" fmla="val 1384"/>
                </a:avLst>
              </a:prstGeom>
              <a:solidFill>
                <a:schemeClr val="accent4">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3. การสร้างเครือข่ายกองทุน</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พัฒนาบทบาทสตรี</a:t>
                </a:r>
              </a:p>
            </p:txBody>
          </p:sp>
          <p:sp>
            <p:nvSpPr>
              <p:cNvPr id="38" name="สี่เหลี่ยมผืนผ้ามุมมน 10">
                <a:extLst>
                  <a:ext uri="{FF2B5EF4-FFF2-40B4-BE49-F238E27FC236}">
                    <a16:creationId xmlns:a16="http://schemas.microsoft.com/office/drawing/2014/main" id="{DD49851A-9189-0497-44BF-D8E3C36DDB32}"/>
                  </a:ext>
                </a:extLst>
              </p:cNvPr>
              <p:cNvSpPr/>
              <p:nvPr/>
            </p:nvSpPr>
            <p:spPr>
              <a:xfrm>
                <a:off x="8377863" y="1794265"/>
                <a:ext cx="3246520" cy="1561829"/>
              </a:xfrm>
              <a:prstGeom prst="roundRect">
                <a:avLst>
                  <a:gd name="adj" fmla="val 1384"/>
                </a:avLst>
              </a:prstGeom>
              <a:noFill/>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9" name="กลุ่ม 8"/>
            <p:cNvGrpSpPr/>
            <p:nvPr/>
          </p:nvGrpSpPr>
          <p:grpSpPr>
            <a:xfrm>
              <a:off x="510867" y="2832490"/>
              <a:ext cx="3318531" cy="1317431"/>
              <a:chOff x="500653" y="3677417"/>
              <a:chExt cx="3318531" cy="1683632"/>
            </a:xfrm>
          </p:grpSpPr>
          <p:sp>
            <p:nvSpPr>
              <p:cNvPr id="75" name="สี่เหลี่ยมผืนผ้ามุมมน 10">
                <a:extLst>
                  <a:ext uri="{FF2B5EF4-FFF2-40B4-BE49-F238E27FC236}">
                    <a16:creationId xmlns:a16="http://schemas.microsoft.com/office/drawing/2014/main" id="{DD49851A-9189-0497-44BF-D8E3C36DDB32}"/>
                  </a:ext>
                </a:extLst>
              </p:cNvPr>
              <p:cNvSpPr/>
              <p:nvPr/>
            </p:nvSpPr>
            <p:spPr>
              <a:xfrm>
                <a:off x="500653" y="3799220"/>
                <a:ext cx="3243327" cy="1561829"/>
              </a:xfrm>
              <a:prstGeom prst="roundRect">
                <a:avLst>
                  <a:gd name="adj" fmla="val 1384"/>
                </a:avLst>
              </a:prstGeom>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4. การแก้ไขปัญหาความ</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เหลื่อมล้ำและขจัดความ </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ยากจนฯ</a:t>
                </a:r>
              </a:p>
            </p:txBody>
          </p:sp>
          <p:sp>
            <p:nvSpPr>
              <p:cNvPr id="39" name="สี่เหลี่ยมผืนผ้ามุมมน 10">
                <a:extLst>
                  <a:ext uri="{FF2B5EF4-FFF2-40B4-BE49-F238E27FC236}">
                    <a16:creationId xmlns:a16="http://schemas.microsoft.com/office/drawing/2014/main" id="{DD49851A-9189-0497-44BF-D8E3C36DDB32}"/>
                  </a:ext>
                </a:extLst>
              </p:cNvPr>
              <p:cNvSpPr/>
              <p:nvPr/>
            </p:nvSpPr>
            <p:spPr>
              <a:xfrm>
                <a:off x="572664" y="3677417"/>
                <a:ext cx="3246520" cy="1561830"/>
              </a:xfrm>
              <a:prstGeom prst="roundRect">
                <a:avLst>
                  <a:gd name="adj" fmla="val 1384"/>
                </a:avLst>
              </a:prstGeom>
              <a:noFill/>
              <a:ln>
                <a:solidFill>
                  <a:schemeClr val="accent3">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grpSp>
          <p:nvGrpSpPr>
            <p:cNvPr id="10" name="กลุ่ม 9"/>
            <p:cNvGrpSpPr/>
            <p:nvPr/>
          </p:nvGrpSpPr>
          <p:grpSpPr>
            <a:xfrm>
              <a:off x="4415748" y="2832490"/>
              <a:ext cx="3302098" cy="1317431"/>
              <a:chOff x="4415748" y="3677416"/>
              <a:chExt cx="3302098" cy="1683633"/>
            </a:xfrm>
          </p:grpSpPr>
          <p:sp>
            <p:nvSpPr>
              <p:cNvPr id="76" name="สี่เหลี่ยมผืนผ้ามุมมน 10">
                <a:extLst>
                  <a:ext uri="{FF2B5EF4-FFF2-40B4-BE49-F238E27FC236}">
                    <a16:creationId xmlns:a16="http://schemas.microsoft.com/office/drawing/2014/main" id="{DD49851A-9189-0497-44BF-D8E3C36DDB32}"/>
                  </a:ext>
                </a:extLst>
              </p:cNvPr>
              <p:cNvSpPr/>
              <p:nvPr/>
            </p:nvSpPr>
            <p:spPr>
              <a:xfrm>
                <a:off x="4415748" y="3799220"/>
                <a:ext cx="3230538" cy="1561829"/>
              </a:xfrm>
              <a:prstGeom prst="roundRect">
                <a:avLst>
                  <a:gd name="adj" fmla="val 1384"/>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5. การรักษาทรัพยากรธรรมชาติ</a:t>
                </a:r>
              </a:p>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    และสิ่งแวดล้อม เช่นการย้อมสีธรรมชาติ </a:t>
                </a:r>
                <a:r>
                  <a:rPr lang="en-US" sz="1350" b="1" dirty="0">
                    <a:solidFill>
                      <a:srgbClr val="002060"/>
                    </a:solidFill>
                    <a:latin typeface="Chulabhorn Likit Text" panose="00000500000000000000" pitchFamily="50" charset="-34"/>
                    <a:cs typeface="Chulabhorn Likit Text" panose="00000500000000000000" pitchFamily="50" charset="-34"/>
                  </a:rPr>
                  <a:t>,BCG Model</a:t>
                </a:r>
                <a:endParaRPr lang="th-TH" sz="1350" b="1" dirty="0">
                  <a:solidFill>
                    <a:srgbClr val="002060"/>
                  </a:solidFill>
                  <a:latin typeface="Chulabhorn Likit Text" panose="00000500000000000000" pitchFamily="50" charset="-34"/>
                  <a:cs typeface="Chulabhorn Likit Text" panose="00000500000000000000" pitchFamily="50" charset="-34"/>
                </a:endParaRPr>
              </a:p>
            </p:txBody>
          </p:sp>
          <p:sp>
            <p:nvSpPr>
              <p:cNvPr id="40" name="สี่เหลี่ยมผืนผ้ามุมมน 10">
                <a:extLst>
                  <a:ext uri="{FF2B5EF4-FFF2-40B4-BE49-F238E27FC236}">
                    <a16:creationId xmlns:a16="http://schemas.microsoft.com/office/drawing/2014/main" id="{DD49851A-9189-0497-44BF-D8E3C36DDB32}"/>
                  </a:ext>
                </a:extLst>
              </p:cNvPr>
              <p:cNvSpPr/>
              <p:nvPr/>
            </p:nvSpPr>
            <p:spPr>
              <a:xfrm>
                <a:off x="4471326" y="3677416"/>
                <a:ext cx="3246520" cy="1561829"/>
              </a:xfrm>
              <a:prstGeom prst="roundRect">
                <a:avLst>
                  <a:gd name="adj" fmla="val 1384"/>
                </a:avLst>
              </a:prstGeom>
              <a:noFill/>
              <a:ln>
                <a:solidFill>
                  <a:schemeClr val="accent2">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sp>
          <p:nvSpPr>
            <p:cNvPr id="77" name="สี่เหลี่ยมผืนผ้ามุมมน 10">
              <a:extLst>
                <a:ext uri="{FF2B5EF4-FFF2-40B4-BE49-F238E27FC236}">
                  <a16:creationId xmlns:a16="http://schemas.microsoft.com/office/drawing/2014/main" id="{DD49851A-9189-0497-44BF-D8E3C36DDB32}"/>
                </a:ext>
              </a:extLst>
            </p:cNvPr>
            <p:cNvSpPr/>
            <p:nvPr/>
          </p:nvSpPr>
          <p:spPr>
            <a:xfrm>
              <a:off x="8304233" y="2927795"/>
              <a:ext cx="3230538" cy="1222119"/>
            </a:xfrm>
            <a:prstGeom prst="roundRect">
              <a:avLst>
                <a:gd name="adj" fmla="val 1384"/>
              </a:avLst>
            </a:prstGeom>
            <a:solidFill>
              <a:srgbClr val="CCCCFF"/>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6. การสร้างความมั่นคง</a:t>
              </a:r>
              <a:r>
                <a:rPr lang="en-US" sz="1350" b="1" dirty="0">
                  <a:solidFill>
                    <a:srgbClr val="002060"/>
                  </a:solidFill>
                  <a:latin typeface="Chulabhorn Likit Text" panose="00000500000000000000" pitchFamily="50" charset="-34"/>
                  <a:cs typeface="Chulabhorn Likit Text" panose="00000500000000000000" pitchFamily="50" charset="-34"/>
                </a:rPr>
                <a:t>     </a:t>
              </a:r>
            </a:p>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ทางอาหาร</a:t>
              </a:r>
              <a:r>
                <a:rPr lang="en-US" sz="1350" b="1" dirty="0">
                  <a:solidFill>
                    <a:srgbClr val="002060"/>
                  </a:solidFill>
                  <a:latin typeface="Chulabhorn Likit Text" panose="00000500000000000000" pitchFamily="50" charset="-34"/>
                  <a:cs typeface="Chulabhorn Likit Text" panose="00000500000000000000" pitchFamily="50" charset="-34"/>
                </a:rPr>
                <a:t> : </a:t>
              </a:r>
              <a:r>
                <a:rPr lang="th-TH" sz="1350" b="1" dirty="0">
                  <a:solidFill>
                    <a:srgbClr val="002060"/>
                  </a:solidFill>
                  <a:latin typeface="Chulabhorn Likit Text" panose="00000500000000000000" pitchFamily="50" charset="-34"/>
                  <a:cs typeface="Chulabhorn Likit Text" panose="00000500000000000000" pitchFamily="50" charset="-34"/>
                </a:rPr>
                <a:t>สตรีแบ่งปันรัก</a:t>
              </a:r>
              <a:r>
                <a:rPr lang="en-US" sz="1350" b="1" dirty="0">
                  <a:solidFill>
                    <a:srgbClr val="002060"/>
                  </a:solidFill>
                  <a:latin typeface="Chulabhorn Likit Text" panose="00000500000000000000" pitchFamily="50" charset="-34"/>
                  <a:cs typeface="Chulabhorn Likit Text" panose="00000500000000000000" pitchFamily="50" charset="-34"/>
                </a:rPr>
                <a:t>           </a:t>
              </a:r>
              <a:r>
                <a:rPr lang="th-TH" sz="1350" b="1" dirty="0">
                  <a:solidFill>
                    <a:srgbClr val="002060"/>
                  </a:solidFill>
                  <a:latin typeface="Chulabhorn Likit Text" panose="00000500000000000000" pitchFamily="50" charset="-34"/>
                  <a:cs typeface="Chulabhorn Likit Text" panose="00000500000000000000" pitchFamily="50" charset="-34"/>
                </a:rPr>
                <a:t>ปลูกพืชผักปลอดภัย </a:t>
              </a:r>
            </a:p>
          </p:txBody>
        </p:sp>
        <p:sp>
          <p:nvSpPr>
            <p:cNvPr id="49" name="สี่เหลี่ยมผืนผ้ามุมมน 10">
              <a:extLst>
                <a:ext uri="{FF2B5EF4-FFF2-40B4-BE49-F238E27FC236}">
                  <a16:creationId xmlns:a16="http://schemas.microsoft.com/office/drawing/2014/main" id="{DD49851A-9189-0497-44BF-D8E3C36DDB32}"/>
                </a:ext>
              </a:extLst>
            </p:cNvPr>
            <p:cNvSpPr/>
            <p:nvPr/>
          </p:nvSpPr>
          <p:spPr>
            <a:xfrm>
              <a:off x="472455" y="4271532"/>
              <a:ext cx="3230538" cy="1222119"/>
            </a:xfrm>
            <a:prstGeom prst="roundRect">
              <a:avLst>
                <a:gd name="adj" fmla="val 1384"/>
              </a:avLst>
            </a:prstGeom>
            <a:solidFill>
              <a:srgbClr val="FFCCCC"/>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7. พัฒนาศักยภาพการเป็น</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ผู้นำ</a:t>
              </a:r>
              <a:r>
                <a:rPr lang="en-US" sz="1500" b="1" dirty="0">
                  <a:solidFill>
                    <a:srgbClr val="002060"/>
                  </a:solidFill>
                  <a:latin typeface="Chulabhorn Likit Text" panose="00000500000000000000" pitchFamily="50" charset="-34"/>
                  <a:cs typeface="Chulabhorn Likit Text" panose="00000500000000000000" pitchFamily="50" charset="-34"/>
                </a:rPr>
                <a:t> </a:t>
              </a:r>
              <a:r>
                <a:rPr lang="th-TH" sz="1500" b="1" dirty="0">
                  <a:solidFill>
                    <a:srgbClr val="002060"/>
                  </a:solidFill>
                  <a:latin typeface="Chulabhorn Likit Text" panose="00000500000000000000" pitchFamily="50" charset="-34"/>
                  <a:cs typeface="Chulabhorn Likit Text" panose="00000500000000000000" pitchFamily="50" charset="-34"/>
                </a:rPr>
                <a:t>ทักษะ บุคลิกภาพ</a:t>
              </a:r>
            </a:p>
            <a:p>
              <a:pPr algn="thaiDist">
                <a:lnSpc>
                  <a:spcPct val="120000"/>
                </a:lnSpc>
              </a:pPr>
              <a:r>
                <a:rPr lang="th-TH" sz="1500" b="1" dirty="0">
                  <a:solidFill>
                    <a:srgbClr val="002060"/>
                  </a:solidFill>
                  <a:latin typeface="Chulabhorn Likit Text" panose="00000500000000000000" pitchFamily="50" charset="-34"/>
                  <a:cs typeface="Chulabhorn Likit Text" panose="00000500000000000000" pitchFamily="50" charset="-34"/>
                </a:rPr>
                <a:t>    ของสตรี องค์กรสตรี</a:t>
              </a:r>
            </a:p>
          </p:txBody>
        </p:sp>
        <p:sp>
          <p:nvSpPr>
            <p:cNvPr id="50" name="สี่เหลี่ยมผืนผ้ามุมมน 10">
              <a:extLst>
                <a:ext uri="{FF2B5EF4-FFF2-40B4-BE49-F238E27FC236}">
                  <a16:creationId xmlns:a16="http://schemas.microsoft.com/office/drawing/2014/main" id="{DD49851A-9189-0497-44BF-D8E3C36DDB32}"/>
                </a:ext>
              </a:extLst>
            </p:cNvPr>
            <p:cNvSpPr/>
            <p:nvPr/>
          </p:nvSpPr>
          <p:spPr>
            <a:xfrm>
              <a:off x="546085" y="4176220"/>
              <a:ext cx="3246520" cy="1222119"/>
            </a:xfrm>
            <a:prstGeom prst="roundRect">
              <a:avLst>
                <a:gd name="adj" fmla="val 1384"/>
              </a:avLst>
            </a:prstGeom>
            <a:noFill/>
            <a:ln>
              <a:solidFill>
                <a:srgbClr val="FFA3A3"/>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sp>
          <p:nvSpPr>
            <p:cNvPr id="52" name="สี่เหลี่ยมผืนผ้ามุมมน 10">
              <a:extLst>
                <a:ext uri="{FF2B5EF4-FFF2-40B4-BE49-F238E27FC236}">
                  <a16:creationId xmlns:a16="http://schemas.microsoft.com/office/drawing/2014/main" id="{DD49851A-9189-0497-44BF-D8E3C36DDB32}"/>
                </a:ext>
              </a:extLst>
            </p:cNvPr>
            <p:cNvSpPr/>
            <p:nvPr/>
          </p:nvSpPr>
          <p:spPr>
            <a:xfrm>
              <a:off x="4397696" y="4271532"/>
              <a:ext cx="3230538" cy="1222119"/>
            </a:xfrm>
            <a:prstGeom prst="roundRect">
              <a:avLst>
                <a:gd name="adj" fmla="val 1384"/>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8. การพัฒนาอาชีพ/พัฒนาผลิตภัณฑ์/การแปรรูป/บรรจุภัณฑ์/การตลาด</a:t>
              </a:r>
            </a:p>
          </p:txBody>
        </p:sp>
        <p:sp>
          <p:nvSpPr>
            <p:cNvPr id="53" name="สี่เหลี่ยมผืนผ้ามุมมน 10">
              <a:extLst>
                <a:ext uri="{FF2B5EF4-FFF2-40B4-BE49-F238E27FC236}">
                  <a16:creationId xmlns:a16="http://schemas.microsoft.com/office/drawing/2014/main" id="{DD49851A-9189-0497-44BF-D8E3C36DDB32}"/>
                </a:ext>
              </a:extLst>
            </p:cNvPr>
            <p:cNvSpPr/>
            <p:nvPr/>
          </p:nvSpPr>
          <p:spPr>
            <a:xfrm>
              <a:off x="4471326" y="4176220"/>
              <a:ext cx="3246520" cy="1222119"/>
            </a:xfrm>
            <a:prstGeom prst="roundRect">
              <a:avLst>
                <a:gd name="adj" fmla="val 1384"/>
              </a:avLst>
            </a:prstGeom>
            <a:noFill/>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nvGrpSpPr>
            <p:cNvPr id="72" name="กลุ่ม 71"/>
            <p:cNvGrpSpPr/>
            <p:nvPr/>
          </p:nvGrpSpPr>
          <p:grpSpPr>
            <a:xfrm>
              <a:off x="8259427" y="4176254"/>
              <a:ext cx="3320150" cy="1317435"/>
              <a:chOff x="8325824" y="3333701"/>
              <a:chExt cx="3320150" cy="1683638"/>
            </a:xfrm>
          </p:grpSpPr>
          <p:sp>
            <p:nvSpPr>
              <p:cNvPr id="85" name="สี่เหลี่ยมผืนผ้ามุมมน 10">
                <a:extLst>
                  <a:ext uri="{FF2B5EF4-FFF2-40B4-BE49-F238E27FC236}">
                    <a16:creationId xmlns:a16="http://schemas.microsoft.com/office/drawing/2014/main" id="{DD49851A-9189-0497-44BF-D8E3C36DDB32}"/>
                  </a:ext>
                </a:extLst>
              </p:cNvPr>
              <p:cNvSpPr/>
              <p:nvPr/>
            </p:nvSpPr>
            <p:spPr>
              <a:xfrm>
                <a:off x="8325824" y="3455510"/>
                <a:ext cx="3230538" cy="1561829"/>
              </a:xfrm>
              <a:prstGeom prst="roundRect">
                <a:avLst>
                  <a:gd name="adj" fmla="val 1384"/>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9. การพัฒนาคุณภาพชีวิตสตรี และบุคคลในครอบครัว/         การเสริมสร้างสุขภาพ</a:t>
                </a:r>
                <a:br>
                  <a:rPr lang="th-TH" sz="1350" b="1" dirty="0">
                    <a:solidFill>
                      <a:srgbClr val="002060"/>
                    </a:solidFill>
                    <a:latin typeface="Chulabhorn Likit Text" panose="00000500000000000000" pitchFamily="50" charset="-34"/>
                    <a:cs typeface="Chulabhorn Likit Text" panose="00000500000000000000" pitchFamily="50" charset="-34"/>
                  </a:rPr>
                </a:br>
                <a:endParaRPr lang="th-TH" sz="1350" b="1" dirty="0">
                  <a:solidFill>
                    <a:srgbClr val="002060"/>
                  </a:solidFill>
                  <a:latin typeface="Chulabhorn Likit Text" panose="00000500000000000000" pitchFamily="50" charset="-34"/>
                  <a:cs typeface="Chulabhorn Likit Text" panose="00000500000000000000" pitchFamily="50" charset="-34"/>
                </a:endParaRPr>
              </a:p>
            </p:txBody>
          </p:sp>
          <p:sp>
            <p:nvSpPr>
              <p:cNvPr id="86" name="สี่เหลี่ยมผืนผ้ามุมมน 10">
                <a:extLst>
                  <a:ext uri="{FF2B5EF4-FFF2-40B4-BE49-F238E27FC236}">
                    <a16:creationId xmlns:a16="http://schemas.microsoft.com/office/drawing/2014/main" id="{DD49851A-9189-0497-44BF-D8E3C36DDB32}"/>
                  </a:ext>
                </a:extLst>
              </p:cNvPr>
              <p:cNvSpPr/>
              <p:nvPr/>
            </p:nvSpPr>
            <p:spPr>
              <a:xfrm>
                <a:off x="8399454" y="3333701"/>
                <a:ext cx="3246520" cy="1561830"/>
              </a:xfrm>
              <a:prstGeom prst="roundRect">
                <a:avLst>
                  <a:gd name="adj" fmla="val 1384"/>
                </a:avLst>
              </a:prstGeom>
              <a:no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sp>
          <p:nvSpPr>
            <p:cNvPr id="41" name="สี่เหลี่ยมผืนผ้ามุมมน 10">
              <a:extLst>
                <a:ext uri="{FF2B5EF4-FFF2-40B4-BE49-F238E27FC236}">
                  <a16:creationId xmlns:a16="http://schemas.microsoft.com/office/drawing/2014/main" id="{DD49851A-9189-0497-44BF-D8E3C36DDB32}"/>
                </a:ext>
              </a:extLst>
            </p:cNvPr>
            <p:cNvSpPr/>
            <p:nvPr/>
          </p:nvSpPr>
          <p:spPr>
            <a:xfrm>
              <a:off x="8377863" y="2832486"/>
              <a:ext cx="3246520" cy="1222119"/>
            </a:xfrm>
            <a:prstGeom prst="roundRect">
              <a:avLst>
                <a:gd name="adj" fmla="val 1384"/>
              </a:avLst>
            </a:prstGeom>
            <a:noFill/>
            <a:ln>
              <a:solidFill>
                <a:srgbClr val="CC99FF"/>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grpSp>
      <p:sp>
        <p:nvSpPr>
          <p:cNvPr id="88" name="สี่เหลี่ยมผืนผ้ามุมมน 10">
            <a:extLst>
              <a:ext uri="{FF2B5EF4-FFF2-40B4-BE49-F238E27FC236}">
                <a16:creationId xmlns:a16="http://schemas.microsoft.com/office/drawing/2014/main" id="{DD49851A-9189-0497-44BF-D8E3C36DDB32}"/>
              </a:ext>
            </a:extLst>
          </p:cNvPr>
          <p:cNvSpPr/>
          <p:nvPr/>
        </p:nvSpPr>
        <p:spPr>
          <a:xfrm>
            <a:off x="373034" y="4173790"/>
            <a:ext cx="2422904" cy="613429"/>
          </a:xfrm>
          <a:prstGeom prst="roundRect">
            <a:avLst>
              <a:gd name="adj" fmla="val 1384"/>
            </a:avLst>
          </a:prstGeom>
          <a:solidFill>
            <a:srgbClr val="F8E8F7"/>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nSpc>
                <a:spcPct val="120000"/>
              </a:lnSpc>
            </a:pPr>
            <a:r>
              <a:rPr lang="th-TH" sz="1350" b="1" dirty="0">
                <a:solidFill>
                  <a:srgbClr val="002060"/>
                </a:solidFill>
                <a:latin typeface="Chulabhorn Likit Text" panose="00000500000000000000" pitchFamily="50" charset="-34"/>
                <a:cs typeface="Chulabhorn Likit Text" panose="00000500000000000000" pitchFamily="50" charset="-34"/>
              </a:rPr>
              <a:t>10. อื่น ๆ</a:t>
            </a:r>
            <a:endParaRPr lang="th-TH" sz="1350" b="1" dirty="0">
              <a:solidFill>
                <a:srgbClr val="002060"/>
              </a:solidFill>
              <a:latin typeface="Chulabhorn Likit Text" panose="00000500000000000000" pitchFamily="50" charset="-34"/>
              <a:cs typeface="Chulabhorn Likit Text" panose="00000500000000000000" pitchFamily="50" charset="-34"/>
            </a:endParaRPr>
          </a:p>
        </p:txBody>
      </p:sp>
      <p:sp>
        <p:nvSpPr>
          <p:cNvPr id="89" name="สี่เหลี่ยมผืนผ้ามุมมน 10">
            <a:extLst>
              <a:ext uri="{FF2B5EF4-FFF2-40B4-BE49-F238E27FC236}">
                <a16:creationId xmlns:a16="http://schemas.microsoft.com/office/drawing/2014/main" id="{DD49851A-9189-0497-44BF-D8E3C36DDB32}"/>
              </a:ext>
            </a:extLst>
          </p:cNvPr>
          <p:cNvSpPr/>
          <p:nvPr/>
        </p:nvSpPr>
        <p:spPr>
          <a:xfrm>
            <a:off x="421739" y="4168899"/>
            <a:ext cx="2434890" cy="483971"/>
          </a:xfrm>
          <a:prstGeom prst="roundRect">
            <a:avLst>
              <a:gd name="adj" fmla="val 1384"/>
            </a:avLst>
          </a:prstGeom>
          <a:noFill/>
          <a:ln>
            <a:solidFill>
              <a:srgbClr val="CC99FF"/>
            </a:solidFill>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lIns="57148" tIns="28574" rIns="57148" bIns="28574" anchor="t"/>
          <a:lstStyle/>
          <a:p>
            <a:pPr algn="thaiDist">
              <a:lnSpc>
                <a:spcPct val="120000"/>
              </a:lnSpc>
            </a:pPr>
            <a:endParaRPr lang="th-TH" sz="1500" b="1" dirty="0">
              <a:solidFill>
                <a:srgbClr val="002060"/>
              </a:solidFill>
              <a:latin typeface="Chulabhorn Likit Text" panose="00000500000000000000" pitchFamily="50" charset="-34"/>
              <a:cs typeface="Chulabhorn Likit Text" panose="00000500000000000000" pitchFamily="50" charset="-34"/>
            </a:endParaRPr>
          </a:p>
        </p:txBody>
      </p:sp>
    </p:spTree>
    <p:extLst>
      <p:ext uri="{BB962C8B-B14F-4D97-AF65-F5344CB8AC3E}">
        <p14:creationId xmlns:p14="http://schemas.microsoft.com/office/powerpoint/2010/main" val="1988535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p:nvPr/>
        </p:nvSpPr>
        <p:spPr>
          <a:xfrm>
            <a:off x="1604074" y="1931971"/>
            <a:ext cx="5858360" cy="11242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114"/>
          <p:cNvSpPr/>
          <p:nvPr/>
        </p:nvSpPr>
        <p:spPr>
          <a:xfrm>
            <a:off x="1821899" y="2164446"/>
            <a:ext cx="5456463" cy="6865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3000" b="1" dirty="0" smtClean="0">
                <a:solidFill>
                  <a:schemeClr val="bg1"/>
                </a:solidFill>
                <a:latin typeface="Chulabhorn Likit Text Light" panose="00000400000000000000" pitchFamily="50" charset="-34"/>
                <a:cs typeface="Chulabhorn Likit Text Light" panose="00000400000000000000" pitchFamily="50" charset="-34"/>
              </a:rPr>
              <a:t>ขอขอบคุณ</a:t>
            </a:r>
            <a:endParaRPr lang="en-US" sz="3000" b="1" dirty="0">
              <a:solidFill>
                <a:schemeClr val="bg1"/>
              </a:solidFill>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806591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าราง 3"/>
          <p:cNvGraphicFramePr>
            <a:graphicFrameLocks noGrp="1"/>
          </p:cNvGraphicFramePr>
          <p:nvPr>
            <p:extLst>
              <p:ext uri="{D42A27DB-BD31-4B8C-83A1-F6EECF244321}">
                <p14:modId xmlns:p14="http://schemas.microsoft.com/office/powerpoint/2010/main" val="2336473745"/>
              </p:ext>
            </p:extLst>
          </p:nvPr>
        </p:nvGraphicFramePr>
        <p:xfrm>
          <a:off x="179511" y="1145104"/>
          <a:ext cx="8570432" cy="3430875"/>
        </p:xfrm>
        <a:graphic>
          <a:graphicData uri="http://schemas.openxmlformats.org/drawingml/2006/table">
            <a:tbl>
              <a:tblPr firstRow="1" bandRow="1">
                <a:tableStyleId>{F5AB1C69-6EDB-4FF4-983F-18BD219EF322}</a:tableStyleId>
              </a:tblPr>
              <a:tblGrid>
                <a:gridCol w="2016225">
                  <a:extLst>
                    <a:ext uri="{9D8B030D-6E8A-4147-A177-3AD203B41FA5}">
                      <a16:colId xmlns:a16="http://schemas.microsoft.com/office/drawing/2014/main" val="3847035520"/>
                    </a:ext>
                  </a:extLst>
                </a:gridCol>
                <a:gridCol w="1872208">
                  <a:extLst>
                    <a:ext uri="{9D8B030D-6E8A-4147-A177-3AD203B41FA5}">
                      <a16:colId xmlns:a16="http://schemas.microsoft.com/office/drawing/2014/main" val="231617540"/>
                    </a:ext>
                  </a:extLst>
                </a:gridCol>
                <a:gridCol w="1584176">
                  <a:extLst>
                    <a:ext uri="{9D8B030D-6E8A-4147-A177-3AD203B41FA5}">
                      <a16:colId xmlns:a16="http://schemas.microsoft.com/office/drawing/2014/main" val="1539176672"/>
                    </a:ext>
                  </a:extLst>
                </a:gridCol>
                <a:gridCol w="864096">
                  <a:extLst>
                    <a:ext uri="{9D8B030D-6E8A-4147-A177-3AD203B41FA5}">
                      <a16:colId xmlns:a16="http://schemas.microsoft.com/office/drawing/2014/main" val="569327653"/>
                    </a:ext>
                  </a:extLst>
                </a:gridCol>
                <a:gridCol w="1584176">
                  <a:extLst>
                    <a:ext uri="{9D8B030D-6E8A-4147-A177-3AD203B41FA5}">
                      <a16:colId xmlns:a16="http://schemas.microsoft.com/office/drawing/2014/main" val="1461928974"/>
                    </a:ext>
                  </a:extLst>
                </a:gridCol>
                <a:gridCol w="649551">
                  <a:extLst>
                    <a:ext uri="{9D8B030D-6E8A-4147-A177-3AD203B41FA5}">
                      <a16:colId xmlns:a16="http://schemas.microsoft.com/office/drawing/2014/main" val="3884510917"/>
                    </a:ext>
                  </a:extLst>
                </a:gridCol>
              </a:tblGrid>
              <a:tr h="979919">
                <a:tc>
                  <a:txBody>
                    <a:bodyPr/>
                    <a:lstStyle/>
                    <a:p>
                      <a:pPr algn="ctr"/>
                      <a:r>
                        <a:rPr lang="th-TH" sz="1400" b="1" dirty="0">
                          <a:solidFill>
                            <a:schemeClr val="tx1"/>
                          </a:solidFill>
                          <a:latin typeface="Chulabhorn Likit Text Light" panose="00000400000000000000" pitchFamily="50" charset="-34"/>
                          <a:cs typeface="Chulabhorn Likit Text Light" panose="00000400000000000000" pitchFamily="50" charset="-34"/>
                        </a:rPr>
                        <a:t>งบประมาณ</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th-TH" sz="1400" b="1" dirty="0">
                          <a:solidFill>
                            <a:schemeClr val="tx1"/>
                          </a:solidFill>
                          <a:latin typeface="Chulabhorn Likit Text Light" panose="00000400000000000000" pitchFamily="50" charset="-34"/>
                          <a:cs typeface="Chulabhorn Likit Text Light" panose="00000400000000000000" pitchFamily="50" charset="-34"/>
                        </a:rPr>
                        <a:t>การจัดสรร</a:t>
                      </a:r>
                      <a:r>
                        <a:rPr lang="th-TH" sz="1400" b="1" dirty="0" smtClean="0">
                          <a:solidFill>
                            <a:schemeClr val="tx1"/>
                          </a:solidFill>
                          <a:latin typeface="Chulabhorn Likit Text Light" panose="00000400000000000000" pitchFamily="50" charset="-34"/>
                          <a:cs typeface="Chulabhorn Likit Text Light" panose="00000400000000000000" pitchFamily="50" charset="-34"/>
                        </a:rPr>
                        <a:t>งบประมาณ</a:t>
                      </a:r>
                      <a:endParaRPr lang="th-TH" sz="1400" b="1" dirty="0">
                        <a:solidFill>
                          <a:schemeClr val="tx1"/>
                        </a:solidFill>
                        <a:latin typeface="Chulabhorn Likit Text Light" panose="00000400000000000000" pitchFamily="50" charset="-34"/>
                        <a:cs typeface="Chulabhorn Likit Text Light" panose="00000400000000000000" pitchFamily="50" charset="-34"/>
                      </a:endParaRPr>
                    </a:p>
                    <a:p>
                      <a:pPr algn="ctr"/>
                      <a:r>
                        <a:rPr lang="th-TH" sz="1400" b="1" dirty="0">
                          <a:solidFill>
                            <a:schemeClr val="tx1"/>
                          </a:solidFill>
                          <a:latin typeface="Chulabhorn Likit Text Light" panose="00000400000000000000" pitchFamily="50" charset="-34"/>
                          <a:cs typeface="Chulabhorn Likit Text Light" panose="00000400000000000000" pitchFamily="50" charset="-34"/>
                        </a:rPr>
                        <a:t>(บาท)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th-TH" sz="1400" b="1" dirty="0">
                          <a:solidFill>
                            <a:schemeClr val="tx1"/>
                          </a:solidFill>
                          <a:latin typeface="Chulabhorn Likit Text Light" panose="00000400000000000000" pitchFamily="50" charset="-34"/>
                          <a:cs typeface="Chulabhorn Likit Text Light" panose="00000400000000000000" pitchFamily="50" charset="-34"/>
                        </a:rPr>
                        <a:t>ผลการเบิกจ่าย </a:t>
                      </a:r>
                      <a:br>
                        <a:rPr lang="th-TH" sz="1400" b="1" dirty="0">
                          <a:solidFill>
                            <a:schemeClr val="tx1"/>
                          </a:solidFill>
                          <a:latin typeface="Chulabhorn Likit Text Light" panose="00000400000000000000" pitchFamily="50" charset="-34"/>
                          <a:cs typeface="Chulabhorn Likit Text Light" panose="00000400000000000000" pitchFamily="50" charset="-34"/>
                        </a:rPr>
                      </a:br>
                      <a:r>
                        <a:rPr lang="th-TH" sz="1400" b="1" dirty="0">
                          <a:solidFill>
                            <a:schemeClr val="tx1"/>
                          </a:solidFill>
                          <a:latin typeface="Chulabhorn Likit Text Light" panose="00000400000000000000" pitchFamily="50" charset="-34"/>
                          <a:cs typeface="Chulabhorn Likit Text Light" panose="00000400000000000000" pitchFamily="50" charset="-34"/>
                        </a:rPr>
                        <a:t>(บาท)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th-TH" sz="1400" b="1" dirty="0">
                          <a:solidFill>
                            <a:schemeClr val="tx1"/>
                          </a:solidFill>
                          <a:latin typeface="Chulabhorn Likit Text Light" panose="00000400000000000000" pitchFamily="50" charset="-34"/>
                          <a:cs typeface="Chulabhorn Likit Text Light" panose="00000400000000000000" pitchFamily="50" charset="-34"/>
                        </a:rPr>
                        <a:t>ร้อย</a:t>
                      </a:r>
                      <a:r>
                        <a:rPr lang="th-TH" sz="1400" b="1" dirty="0" smtClean="0">
                          <a:solidFill>
                            <a:schemeClr val="tx1"/>
                          </a:solidFill>
                          <a:latin typeface="Chulabhorn Likit Text Light" panose="00000400000000000000" pitchFamily="50" charset="-34"/>
                          <a:cs typeface="Chulabhorn Likit Text Light" panose="00000400000000000000" pitchFamily="50" charset="-34"/>
                        </a:rPr>
                        <a:t>ละ</a:t>
                      </a:r>
                    </a:p>
                    <a:p>
                      <a:pPr algn="ctr"/>
                      <a:r>
                        <a:rPr lang="th-TH" sz="1400" b="1" dirty="0" smtClean="0">
                          <a:solidFill>
                            <a:schemeClr val="tx1"/>
                          </a:solidFill>
                          <a:latin typeface="Chulabhorn Likit Text Light" panose="00000400000000000000" pitchFamily="50" charset="-34"/>
                          <a:cs typeface="Chulabhorn Likit Text Light" panose="00000400000000000000" pitchFamily="50" charset="-34"/>
                        </a:rPr>
                        <a:t>(</a:t>
                      </a:r>
                      <a:r>
                        <a:rPr lang="en-US" sz="1400" b="1" dirty="0" smtClean="0">
                          <a:solidFill>
                            <a:schemeClr val="tx1"/>
                          </a:solidFill>
                          <a:latin typeface="Chulabhorn Likit Text Light" panose="00000400000000000000" pitchFamily="50" charset="-34"/>
                          <a:cs typeface="Chulabhorn Likit Text Light" panose="00000400000000000000" pitchFamily="50" charset="-34"/>
                        </a:rPr>
                        <a:t>%</a:t>
                      </a:r>
                      <a:r>
                        <a:rPr lang="th-TH" sz="1400" b="1" dirty="0" smtClean="0">
                          <a:solidFill>
                            <a:schemeClr val="tx1"/>
                          </a:solidFill>
                          <a:latin typeface="Chulabhorn Likit Text Light" panose="00000400000000000000" pitchFamily="50" charset="-34"/>
                          <a:cs typeface="Chulabhorn Likit Text Light" panose="00000400000000000000" pitchFamily="50" charset="-34"/>
                        </a:rPr>
                        <a:t>)</a:t>
                      </a:r>
                      <a:endParaRPr lang="th-TH" sz="1400" b="1" dirty="0">
                        <a:solidFill>
                          <a:schemeClr val="tx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th-TH" sz="1400" b="1" dirty="0" smtClean="0">
                          <a:solidFill>
                            <a:schemeClr val="tx1"/>
                          </a:solidFill>
                          <a:latin typeface="Chulabhorn Likit Text Light" panose="00000400000000000000" pitchFamily="50" charset="-34"/>
                          <a:cs typeface="Chulabhorn Likit Text Light" panose="00000400000000000000" pitchFamily="50" charset="-34"/>
                        </a:rPr>
                        <a:t>คงเหลือ</a:t>
                      </a:r>
                    </a:p>
                    <a:p>
                      <a:pPr algn="ctr"/>
                      <a:r>
                        <a:rPr lang="th-TH" sz="1400" b="1" dirty="0" smtClean="0">
                          <a:solidFill>
                            <a:schemeClr val="tx1"/>
                          </a:solidFill>
                          <a:latin typeface="Chulabhorn Likit Text Light" panose="00000400000000000000" pitchFamily="50" charset="-34"/>
                          <a:cs typeface="Chulabhorn Likit Text Light" panose="00000400000000000000" pitchFamily="50" charset="-34"/>
                        </a:rPr>
                        <a:t>(บาท)</a:t>
                      </a:r>
                      <a:endParaRPr lang="th-TH" sz="1400" b="1" dirty="0">
                        <a:solidFill>
                          <a:schemeClr val="tx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th-TH" sz="1400" b="1" dirty="0" smtClean="0">
                          <a:solidFill>
                            <a:schemeClr val="tx1"/>
                          </a:solidFill>
                          <a:latin typeface="Chulabhorn Likit Text Light" panose="00000400000000000000" pitchFamily="50" charset="-34"/>
                          <a:cs typeface="Chulabhorn Likit Text Light" panose="00000400000000000000" pitchFamily="50" charset="-34"/>
                        </a:rPr>
                        <a:t>ร้อยละ</a:t>
                      </a:r>
                    </a:p>
                    <a:p>
                      <a:pPr algn="ctr"/>
                      <a:r>
                        <a:rPr lang="th-TH" sz="1400" b="1" dirty="0" smtClean="0">
                          <a:solidFill>
                            <a:schemeClr val="tx1"/>
                          </a:solidFill>
                          <a:latin typeface="Chulabhorn Likit Text Light" panose="00000400000000000000" pitchFamily="50" charset="-34"/>
                          <a:cs typeface="Chulabhorn Likit Text Light" panose="00000400000000000000" pitchFamily="50" charset="-34"/>
                        </a:rPr>
                        <a:t>(</a:t>
                      </a:r>
                      <a:r>
                        <a:rPr lang="en-US" sz="1400" b="1" dirty="0" smtClean="0">
                          <a:solidFill>
                            <a:schemeClr val="tx1"/>
                          </a:solidFill>
                          <a:latin typeface="Chulabhorn Likit Text Light" panose="00000400000000000000" pitchFamily="50" charset="-34"/>
                          <a:cs typeface="Chulabhorn Likit Text Light" panose="00000400000000000000" pitchFamily="50" charset="-34"/>
                        </a:rPr>
                        <a:t>%</a:t>
                      </a:r>
                      <a:r>
                        <a:rPr lang="th-TH" sz="1400" b="1" dirty="0" smtClean="0">
                          <a:solidFill>
                            <a:schemeClr val="tx1"/>
                          </a:solidFill>
                          <a:latin typeface="Chulabhorn Likit Text Light" panose="00000400000000000000" pitchFamily="50" charset="-34"/>
                          <a:cs typeface="Chulabhorn Likit Text Light" panose="00000400000000000000" pitchFamily="50" charset="-34"/>
                        </a:rPr>
                        <a:t>)</a:t>
                      </a:r>
                      <a:endParaRPr lang="th-TH" sz="1100" b="1" dirty="0" smtClean="0">
                        <a:solidFill>
                          <a:schemeClr val="tx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40466463"/>
                  </a:ext>
                </a:extLst>
              </a:tr>
              <a:tr h="612739">
                <a:tc>
                  <a:txBody>
                    <a:bodyPr/>
                    <a:lstStyle/>
                    <a:p>
                      <a:r>
                        <a:rPr lang="th-TH" sz="1600" b="1" dirty="0">
                          <a:solidFill>
                            <a:schemeClr val="tx1"/>
                          </a:solidFill>
                          <a:latin typeface="Chulabhorn Likit Text Light" panose="00000400000000000000" pitchFamily="50" charset="-34"/>
                          <a:cs typeface="Chulabhorn Likit Text Light" panose="00000400000000000000" pitchFamily="50" charset="-34"/>
                        </a:rPr>
                        <a:t>1. งบบริหาร</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th-TH"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301,495,500</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th-TH"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246,530,861.19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81.77 </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54,964,639.81</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solidFill>
                            <a:schemeClr val="tx1"/>
                          </a:solidFill>
                          <a:latin typeface="Chulabhorn Likit Text Light" panose="00000400000000000000" pitchFamily="50" charset="-34"/>
                          <a:cs typeface="Chulabhorn Likit Text Light" panose="00000400000000000000" pitchFamily="50" charset="-34"/>
                        </a:rPr>
                        <a:t>18.23</a:t>
                      </a:r>
                      <a:endParaRPr lang="th-TH" sz="1600" b="1" dirty="0">
                        <a:solidFill>
                          <a:schemeClr val="tx1"/>
                        </a:solidFill>
                        <a:latin typeface="Chulabhorn Likit Text Light" panose="00000400000000000000" pitchFamily="50" charset="-34"/>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9618275"/>
                  </a:ext>
                </a:extLst>
              </a:tr>
              <a:tr h="612739">
                <a:tc>
                  <a:txBody>
                    <a:bodyPr/>
                    <a:lstStyle/>
                    <a:p>
                      <a:r>
                        <a:rPr lang="th-TH" sz="1600" b="1" dirty="0">
                          <a:solidFill>
                            <a:schemeClr val="tx1"/>
                          </a:solidFill>
                          <a:latin typeface="Chulabhorn Likit Text Light" panose="00000400000000000000" pitchFamily="50" charset="-34"/>
                          <a:cs typeface="Chulabhorn Likit Text Light" panose="00000400000000000000" pitchFamily="50" charset="-34"/>
                        </a:rPr>
                        <a:t>2. เงินอุดหนุน</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th-TH"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 </a:t>
                      </a:r>
                      <a:r>
                        <a:rPr lang="th-TH"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143,000</a:t>
                      </a: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,000</a:t>
                      </a:r>
                      <a:r>
                        <a:rPr lang="th-TH"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 </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141,630,378.00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99.04 </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1,369,622.00</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solidFill>
                            <a:schemeClr val="tx1"/>
                          </a:solidFill>
                          <a:latin typeface="Chulabhorn Likit Text Light" panose="00000400000000000000" pitchFamily="50" charset="-34"/>
                          <a:cs typeface="Chulabhorn Likit Text Light" panose="00000400000000000000" pitchFamily="50" charset="-34"/>
                        </a:rPr>
                        <a:t>0.96</a:t>
                      </a:r>
                      <a:endParaRPr lang="th-TH" sz="1600" b="1" dirty="0">
                        <a:solidFill>
                          <a:schemeClr val="tx1"/>
                        </a:solidFill>
                        <a:latin typeface="Chulabhorn Likit Text Light" panose="00000400000000000000" pitchFamily="50" charset="-34"/>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1048295"/>
                  </a:ext>
                </a:extLst>
              </a:tr>
              <a:tr h="612739">
                <a:tc>
                  <a:txBody>
                    <a:bodyPr/>
                    <a:lstStyle/>
                    <a:p>
                      <a:r>
                        <a:rPr lang="th-TH" sz="1600" b="1" dirty="0">
                          <a:solidFill>
                            <a:schemeClr val="tx1"/>
                          </a:solidFill>
                          <a:latin typeface="Chulabhorn Likit Text Light" panose="00000400000000000000" pitchFamily="50" charset="-34"/>
                          <a:cs typeface="Chulabhorn Likit Text Light" panose="00000400000000000000" pitchFamily="50" charset="-34"/>
                        </a:rPr>
                        <a:t>3.</a:t>
                      </a:r>
                      <a:r>
                        <a:rPr lang="th-TH" sz="1600" b="1" baseline="0" dirty="0">
                          <a:solidFill>
                            <a:schemeClr val="tx1"/>
                          </a:solidFill>
                          <a:latin typeface="Chulabhorn Likit Text Light" panose="00000400000000000000" pitchFamily="50" charset="-34"/>
                          <a:cs typeface="Chulabhorn Likit Text Light" panose="00000400000000000000" pitchFamily="50" charset="-34"/>
                        </a:rPr>
                        <a:t> </a:t>
                      </a:r>
                      <a:r>
                        <a:rPr lang="th-TH" sz="1600" b="1" dirty="0" smtClean="0">
                          <a:solidFill>
                            <a:schemeClr val="tx1"/>
                          </a:solidFill>
                          <a:latin typeface="Chulabhorn Likit Text Light" panose="00000400000000000000" pitchFamily="50" charset="-34"/>
                          <a:cs typeface="Chulabhorn Likit Text Light" panose="00000400000000000000" pitchFamily="50" charset="-34"/>
                        </a:rPr>
                        <a:t>เงินทุนหมุนเวียน</a:t>
                      </a:r>
                      <a:endParaRPr lang="th-TH" sz="1600" b="1" dirty="0">
                        <a:solidFill>
                          <a:schemeClr val="tx1"/>
                        </a:solidFill>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th-TH"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600,000</a:t>
                      </a: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,000</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sz="1600" b="1" i="0" u="none" strike="noStrike" dirty="0" smtClean="0">
                          <a:solidFill>
                            <a:schemeClr val="tx1"/>
                          </a:solidFill>
                          <a:effectLst/>
                          <a:latin typeface="Chulabhorn Likit Text Light" panose="00000400000000000000" pitchFamily="50" charset="-34"/>
                          <a:cs typeface="Chulabhorn Likit Text Light" panose="00000400000000000000" pitchFamily="50" charset="-34"/>
                        </a:rPr>
                        <a:t>599,541,968.00 </a:t>
                      </a:r>
                      <a:endPar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99.92 </a:t>
                      </a: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458,032.00</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solidFill>
                            <a:schemeClr val="tx1"/>
                          </a:solidFill>
                          <a:latin typeface="Chulabhorn Likit Text Light" panose="00000400000000000000" pitchFamily="50" charset="-34"/>
                          <a:cs typeface="Chulabhorn Likit Text Light" panose="00000400000000000000" pitchFamily="50" charset="-34"/>
                        </a:rPr>
                        <a:t>0.08</a:t>
                      </a:r>
                      <a:endParaRPr lang="th-TH" sz="1600" b="1" dirty="0">
                        <a:solidFill>
                          <a:schemeClr val="tx1"/>
                        </a:solidFill>
                        <a:latin typeface="Chulabhorn Likit Text Light" panose="00000400000000000000" pitchFamily="50" charset="-34"/>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7976349"/>
                  </a:ext>
                </a:extLst>
              </a:tr>
              <a:tr h="612739">
                <a:tc>
                  <a:txBody>
                    <a:bodyPr/>
                    <a:lstStyle/>
                    <a:p>
                      <a:pPr algn="ctr"/>
                      <a:r>
                        <a:rPr lang="th-TH" sz="1600" b="1" dirty="0">
                          <a:solidFill>
                            <a:schemeClr val="tx1"/>
                          </a:solidFill>
                          <a:latin typeface="Chulabhorn Likit Text Light" panose="00000400000000000000" pitchFamily="50" charset="-34"/>
                          <a:cs typeface="Chulabhorn Likit Text Light" panose="00000400000000000000" pitchFamily="50" charset="-34"/>
                        </a:rPr>
                        <a:t>ภาพรวม</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th-TH"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1,044,495,500.00</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rPr>
                        <a:t> 987,703,207.19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600" b="1" i="0" u="none" strike="noStrike" dirty="0" smtClean="0">
                          <a:solidFill>
                            <a:schemeClr val="tx1"/>
                          </a:solidFill>
                          <a:effectLst/>
                          <a:latin typeface="Chulabhorn Likit Text Light" panose="00000400000000000000" pitchFamily="50" charset="-34"/>
                          <a:cs typeface="Chulabhorn Likit Text Light" panose="00000400000000000000" pitchFamily="50" charset="-34"/>
                        </a:rPr>
                        <a:t>94.56 </a:t>
                      </a:r>
                      <a:endParaRPr lang="en-US" sz="1600" b="1" i="0" u="none" strike="noStrike" dirty="0">
                        <a:solidFill>
                          <a:schemeClr val="tx1"/>
                        </a:solidFill>
                        <a:effectLst/>
                        <a:latin typeface="Chulabhorn Likit Text Light" panose="00000400000000000000" pitchFamily="50" charset="-34"/>
                        <a:cs typeface="Chulabhorn Likit Text Light" panose="00000400000000000000" pitchFamily="50" charset="-34"/>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lnSpc>
                          <a:spcPct val="115000"/>
                        </a:lnSpc>
                        <a:spcAft>
                          <a:spcPts val="0"/>
                        </a:spcAft>
                        <a:tabLst>
                          <a:tab pos="1049020" algn="l"/>
                          <a:tab pos="1235710" algn="l"/>
                          <a:tab pos="1431290" algn="l"/>
                          <a:tab pos="1710690" algn="l"/>
                          <a:tab pos="1938020" algn="l"/>
                          <a:tab pos="5581015" algn="l"/>
                        </a:tabLst>
                      </a:pPr>
                      <a:r>
                        <a:rPr lang="en-US" sz="1600" b="1" dirty="0" smtClean="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rPr>
                        <a:t>56,792,292.81</a:t>
                      </a:r>
                      <a:endParaRPr lang="en-US" sz="1600" b="1" dirty="0">
                        <a:solidFill>
                          <a:schemeClr val="tx1"/>
                        </a:solidFill>
                        <a:effectLst/>
                        <a:latin typeface="Chulabhorn Likit Text Light" panose="00000400000000000000" pitchFamily="50" charset="-34"/>
                        <a:ea typeface="Calibri" panose="020F0502020204030204" pitchFamily="34" charset="0"/>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b="1" dirty="0" smtClean="0">
                          <a:solidFill>
                            <a:schemeClr val="tx1"/>
                          </a:solidFill>
                          <a:latin typeface="Chulabhorn Likit Text Light" panose="00000400000000000000" pitchFamily="50" charset="-34"/>
                          <a:cs typeface="Chulabhorn Likit Text Light" panose="00000400000000000000" pitchFamily="50" charset="-34"/>
                        </a:rPr>
                        <a:t>5.44</a:t>
                      </a:r>
                      <a:endParaRPr lang="th-TH" sz="1600" b="1" dirty="0">
                        <a:solidFill>
                          <a:schemeClr val="tx1"/>
                        </a:solidFill>
                        <a:latin typeface="Chulabhorn Likit Text Light" panose="00000400000000000000" pitchFamily="50" charset="-34"/>
                        <a:cs typeface="Chulabhorn Likit Text Light" panose="00000400000000000000" pitchFamily="50" charset="-34"/>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84074910"/>
                  </a:ext>
                </a:extLst>
              </a:tr>
            </a:tbl>
          </a:graphicData>
        </a:graphic>
      </p:graphicFrame>
      <p:grpSp>
        <p:nvGrpSpPr>
          <p:cNvPr id="24" name="Group 70"/>
          <p:cNvGrpSpPr/>
          <p:nvPr/>
        </p:nvGrpSpPr>
        <p:grpSpPr>
          <a:xfrm>
            <a:off x="-17686" y="-282721"/>
            <a:ext cx="9184298" cy="1266725"/>
            <a:chOff x="-23581" y="-367747"/>
            <a:chExt cx="10193050" cy="1541268"/>
          </a:xfrm>
        </p:grpSpPr>
        <p:grpSp>
          <p:nvGrpSpPr>
            <p:cNvPr id="25" name="กลุ่ม 52">
              <a:extLst>
                <a:ext uri="{FF2B5EF4-FFF2-40B4-BE49-F238E27FC236}">
                  <a16:creationId xmlns:a16="http://schemas.microsoft.com/office/drawing/2014/main" id="{84E5CB32-C22A-40FB-BE79-3F261B775F5E}"/>
                </a:ext>
              </a:extLst>
            </p:cNvPr>
            <p:cNvGrpSpPr/>
            <p:nvPr/>
          </p:nvGrpSpPr>
          <p:grpSpPr>
            <a:xfrm>
              <a:off x="-23581" y="299"/>
              <a:ext cx="10193050" cy="1007467"/>
              <a:chOff x="-29746" y="-164554"/>
              <a:chExt cx="9173747" cy="906720"/>
            </a:xfrm>
          </p:grpSpPr>
          <p:sp>
            <p:nvSpPr>
              <p:cNvPr id="30"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906720"/>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32"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3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8040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26" name="กลุ่ม 9">
              <a:extLst>
                <a:ext uri="{FF2B5EF4-FFF2-40B4-BE49-F238E27FC236}">
                  <a16:creationId xmlns:a16="http://schemas.microsoft.com/office/drawing/2014/main" id="{D2312BD0-5401-4FDB-9FF3-B1382B3C9639}"/>
                </a:ext>
              </a:extLst>
            </p:cNvPr>
            <p:cNvGrpSpPr/>
            <p:nvPr/>
          </p:nvGrpSpPr>
          <p:grpSpPr>
            <a:xfrm>
              <a:off x="5827270" y="-367747"/>
              <a:ext cx="4342199" cy="1541268"/>
              <a:chOff x="5522919" y="-567803"/>
              <a:chExt cx="3907980" cy="1387141"/>
            </a:xfrm>
          </p:grpSpPr>
          <p:sp>
            <p:nvSpPr>
              <p:cNvPr id="27"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28" name="วงรี 13">
                <a:extLst>
                  <a:ext uri="{FF2B5EF4-FFF2-40B4-BE49-F238E27FC236}">
                    <a16:creationId xmlns:a16="http://schemas.microsoft.com/office/drawing/2014/main" id="{722B5707-C41F-4885-825E-D2676CEE49E1}"/>
                  </a:ext>
                </a:extLst>
              </p:cNvPr>
              <p:cNvSpPr/>
              <p:nvPr/>
            </p:nvSpPr>
            <p:spPr>
              <a:xfrm>
                <a:off x="5522919" y="-567803"/>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29"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sp>
        <p:nvSpPr>
          <p:cNvPr id="3" name="สี่เหลี่ยมผืนผ้า 2"/>
          <p:cNvSpPr/>
          <p:nvPr/>
        </p:nvSpPr>
        <p:spPr>
          <a:xfrm>
            <a:off x="418128" y="136415"/>
            <a:ext cx="4941572" cy="553998"/>
          </a:xfrm>
          <a:prstGeom prst="rect">
            <a:avLst/>
          </a:prstGeom>
        </p:spPr>
        <p:txBody>
          <a:bodyPr wrap="square">
            <a:spAutoFit/>
          </a:bodyPr>
          <a:lstStyle/>
          <a:p>
            <a:r>
              <a:rPr lang="th-TH" sz="1500" b="1" dirty="0">
                <a:solidFill>
                  <a:schemeClr val="bg1"/>
                </a:solidFill>
                <a:latin typeface="Chulabhorn Likit Text Light" panose="00000400000000000000" pitchFamily="50" charset="-34"/>
                <a:cs typeface="Chulabhorn Likit Text Light" panose="00000400000000000000" pitchFamily="50" charset="-34"/>
              </a:rPr>
              <a:t>ผลการเบิกจ่ายประจำปีงบประมาณกองทุนพัฒนาบทบาทสตรี พ.ศ. 2565 ส่วนกลาง+กทม.+ภูมิภาค(76 จังหวัด) </a:t>
            </a:r>
            <a:endParaRPr lang="th-TH" sz="1500" dirty="0">
              <a:solidFill>
                <a:schemeClr val="bg1"/>
              </a:solidFill>
            </a:endParaRPr>
          </a:p>
        </p:txBody>
      </p:sp>
      <p:sp>
        <p:nvSpPr>
          <p:cNvPr id="5" name="กล่องข้อความ 4"/>
          <p:cNvSpPr txBox="1"/>
          <p:nvPr/>
        </p:nvSpPr>
        <p:spPr>
          <a:xfrm>
            <a:off x="6725099" y="4687949"/>
            <a:ext cx="2053263" cy="415498"/>
          </a:xfrm>
          <a:prstGeom prst="rect">
            <a:avLst/>
          </a:prstGeom>
          <a:noFill/>
        </p:spPr>
        <p:txBody>
          <a:bodyPr wrap="square" rtlCol="0">
            <a:spAutoFit/>
          </a:bodyPr>
          <a:lstStyle/>
          <a:p>
            <a:r>
              <a:rPr lang="th-TH" sz="1050" b="1" dirty="0">
                <a:solidFill>
                  <a:srgbClr val="002060"/>
                </a:solidFill>
                <a:latin typeface="Chulabhorn Likit Text Light" panose="00000400000000000000" pitchFamily="50" charset="-34"/>
                <a:cs typeface="Chulabhorn Likit Text Light" panose="00000400000000000000" pitchFamily="50" charset="-34"/>
              </a:rPr>
              <a:t>ข้อมูล ณ วันที่ </a:t>
            </a:r>
            <a:r>
              <a:rPr lang="th-TH" sz="1050" b="1" dirty="0" smtClean="0">
                <a:solidFill>
                  <a:srgbClr val="002060"/>
                </a:solidFill>
                <a:latin typeface="Chulabhorn Likit Text Light" panose="00000400000000000000" pitchFamily="50" charset="-34"/>
                <a:cs typeface="Chulabhorn Likit Text Light" panose="00000400000000000000" pitchFamily="50" charset="-34"/>
              </a:rPr>
              <a:t>30 กันยายน 2565 </a:t>
            </a:r>
            <a:endParaRPr lang="th-TH" sz="1050" dirty="0">
              <a:solidFill>
                <a:srgbClr val="002060"/>
              </a:solidFill>
            </a:endParaRPr>
          </a:p>
          <a:p>
            <a:r>
              <a:rPr lang="th-TH" sz="1050" b="1" dirty="0">
                <a:latin typeface="Chulabhorn Likit Text Light" panose="00000400000000000000" pitchFamily="50" charset="-34"/>
                <a:cs typeface="Chulabhorn Likit Text Light" panose="00000400000000000000" pitchFamily="50" charset="-34"/>
              </a:rPr>
              <a:t> </a:t>
            </a:r>
          </a:p>
        </p:txBody>
      </p:sp>
      <p:grpSp>
        <p:nvGrpSpPr>
          <p:cNvPr id="34" name="กลุ่ม 33"/>
          <p:cNvGrpSpPr/>
          <p:nvPr/>
        </p:nvGrpSpPr>
        <p:grpSpPr>
          <a:xfrm>
            <a:off x="-425532" y="4710612"/>
            <a:ext cx="5576155" cy="475468"/>
            <a:chOff x="-425532" y="4710612"/>
            <a:chExt cx="5576155" cy="475468"/>
          </a:xfrm>
        </p:grpSpPr>
        <p:grpSp>
          <p:nvGrpSpPr>
            <p:cNvPr id="35" name="กลุ่ม 34"/>
            <p:cNvGrpSpPr/>
            <p:nvPr/>
          </p:nvGrpSpPr>
          <p:grpSpPr>
            <a:xfrm>
              <a:off x="-425532" y="4710612"/>
              <a:ext cx="5576155" cy="475468"/>
              <a:chOff x="-425532" y="4710612"/>
              <a:chExt cx="5576155" cy="475468"/>
            </a:xfrm>
          </p:grpSpPr>
          <p:grpSp>
            <p:nvGrpSpPr>
              <p:cNvPr id="37" name="กลุ่ม 36"/>
              <p:cNvGrpSpPr/>
              <p:nvPr/>
            </p:nvGrpSpPr>
            <p:grpSpPr>
              <a:xfrm>
                <a:off x="-425532" y="4744286"/>
                <a:ext cx="3197332" cy="419753"/>
                <a:chOff x="-468560" y="4744285"/>
                <a:chExt cx="3197332" cy="419753"/>
              </a:xfrm>
            </p:grpSpPr>
            <p:sp>
              <p:nvSpPr>
                <p:cNvPr id="46" name="รูปห้าเหลี่ยม 45">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รูปห้าเหลี่ยม 46">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8" name="กลุ่ม 37"/>
              <p:cNvGrpSpPr/>
              <p:nvPr/>
            </p:nvGrpSpPr>
            <p:grpSpPr>
              <a:xfrm>
                <a:off x="2771800" y="4710612"/>
                <a:ext cx="2378823" cy="475468"/>
                <a:chOff x="3507388" y="4717424"/>
                <a:chExt cx="2378823" cy="475468"/>
              </a:xfrm>
            </p:grpSpPr>
            <p:grpSp>
              <p:nvGrpSpPr>
                <p:cNvPr id="39" name="กลุ่ม 38"/>
                <p:cNvGrpSpPr/>
                <p:nvPr/>
              </p:nvGrpSpPr>
              <p:grpSpPr>
                <a:xfrm>
                  <a:off x="4284268" y="4717424"/>
                  <a:ext cx="1601943" cy="405692"/>
                  <a:chOff x="6239008" y="4519859"/>
                  <a:chExt cx="1601943" cy="405692"/>
                </a:xfrm>
              </p:grpSpPr>
              <p:pic>
                <p:nvPicPr>
                  <p:cNvPr id="41"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2"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3" name="กลุ่ม 42"/>
                  <p:cNvGrpSpPr/>
                  <p:nvPr/>
                </p:nvGrpSpPr>
                <p:grpSpPr>
                  <a:xfrm>
                    <a:off x="6619048" y="4614121"/>
                    <a:ext cx="626890" cy="294323"/>
                    <a:chOff x="6589062" y="4638694"/>
                    <a:chExt cx="413122" cy="193959"/>
                  </a:xfrm>
                </p:grpSpPr>
                <p:pic>
                  <p:nvPicPr>
                    <p:cNvPr id="44"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5"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0"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4216806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จบการนำเสนอ - สื่อสารการศึกษาซอฟแวร์"/>
          <p:cNvSpPr>
            <a:spLocks noChangeAspect="1" noChangeArrowheads="1"/>
          </p:cNvSpPr>
          <p:nvPr/>
        </p:nvSpPr>
        <p:spPr bwMode="auto">
          <a:xfrm>
            <a:off x="142875" y="-15954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h-TH" sz="2100"/>
          </a:p>
        </p:txBody>
      </p:sp>
      <p:grpSp>
        <p:nvGrpSpPr>
          <p:cNvPr id="64" name="กลุ่ม 63"/>
          <p:cNvGrpSpPr/>
          <p:nvPr/>
        </p:nvGrpSpPr>
        <p:grpSpPr>
          <a:xfrm>
            <a:off x="971600" y="2137381"/>
            <a:ext cx="6998628" cy="2624974"/>
            <a:chOff x="140102" y="1062196"/>
            <a:chExt cx="16617319" cy="4807054"/>
          </a:xfrm>
          <a:solidFill>
            <a:srgbClr val="92D050"/>
          </a:solidFill>
        </p:grpSpPr>
        <p:sp>
          <p:nvSpPr>
            <p:cNvPr id="65" name="สี่เหลี่ยมผืนผ้ามุมมน 64"/>
            <p:cNvSpPr/>
            <p:nvPr/>
          </p:nvSpPr>
          <p:spPr>
            <a:xfrm>
              <a:off x="6687056" y="1062196"/>
              <a:ext cx="4038705" cy="1128991"/>
            </a:xfrm>
            <a:prstGeom prst="roundRect">
              <a:avLst/>
            </a:prstGeom>
            <a:solidFill>
              <a:schemeClr val="accent6">
                <a:lumMod val="60000"/>
                <a:lumOff val="40000"/>
                <a:alpha val="93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r>
                <a:rPr lang="th-TH" sz="1200" b="1" dirty="0">
                  <a:solidFill>
                    <a:schemeClr val="tx1"/>
                  </a:solidFill>
                  <a:latin typeface="Chulabhorn Likit Text Light" panose="00000400000000000000" pitchFamily="50" charset="-34"/>
                  <a:cs typeface="Chulabhorn Likit Text Light" panose="00000400000000000000" pitchFamily="50" charset="-34"/>
                </a:rPr>
                <a:t>ยอดลูกหนี้คงเหลือ</a:t>
              </a:r>
            </a:p>
            <a:p>
              <a:pPr algn="ctr"/>
              <a:endParaRPr lang="en-US" sz="1500" b="1" dirty="0">
                <a:solidFill>
                  <a:schemeClr val="tx1"/>
                </a:solidFill>
                <a:latin typeface="TH SarabunPSK" panose="020B0500040200020003" pitchFamily="34" charset="-34"/>
                <a:cs typeface="TH SarabunPSK" panose="020B0500040200020003" pitchFamily="34" charset="-34"/>
              </a:endParaRPr>
            </a:p>
            <a:p>
              <a:pPr algn="ctr"/>
              <a:endParaRPr lang="th-TH" sz="1275" dirty="0">
                <a:solidFill>
                  <a:schemeClr val="accent5">
                    <a:lumMod val="50000"/>
                  </a:schemeClr>
                </a:solidFill>
                <a:latin typeface="TH SarabunPSK" panose="020B0500040200020003" pitchFamily="34" charset="-34"/>
                <a:cs typeface="TH SarabunPSK" panose="020B0500040200020003" pitchFamily="34" charset="-34"/>
              </a:endParaRPr>
            </a:p>
          </p:txBody>
        </p:sp>
        <p:sp>
          <p:nvSpPr>
            <p:cNvPr id="66" name="สี่เหลี่ยมผืนผ้ามุมมน 65"/>
            <p:cNvSpPr/>
            <p:nvPr/>
          </p:nvSpPr>
          <p:spPr>
            <a:xfrm>
              <a:off x="140102" y="2747260"/>
              <a:ext cx="5545520" cy="1416907"/>
            </a:xfrm>
            <a:prstGeom prst="roundRect">
              <a:avLst/>
            </a:prstGeom>
            <a:solidFill>
              <a:schemeClr val="accent4">
                <a:lumMod val="40000"/>
                <a:lumOff val="60000"/>
                <a:alpha val="93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r>
                <a:rPr lang="th-TH" sz="1200" b="1" dirty="0">
                  <a:solidFill>
                    <a:schemeClr val="tx1"/>
                  </a:solidFill>
                  <a:latin typeface="Chulabhorn Likit Text Light" panose="00000400000000000000" pitchFamily="50" charset="-34"/>
                  <a:cs typeface="Chulabhorn Likit Text Light" panose="00000400000000000000" pitchFamily="50" charset="-34"/>
                </a:rPr>
                <a:t>หนี้ยังไม่ถึงกำหนดชำระ</a:t>
              </a:r>
            </a:p>
            <a:p>
              <a:pPr algn="ctr"/>
              <a:endParaRPr lang="en-US" sz="1500" b="1" dirty="0">
                <a:solidFill>
                  <a:schemeClr val="tx1"/>
                </a:solidFill>
                <a:latin typeface="TH SarabunPSK" panose="020B0500040200020003" pitchFamily="34" charset="-34"/>
                <a:cs typeface="TH SarabunPSK" panose="020B0500040200020003" pitchFamily="34" charset="-34"/>
              </a:endParaRPr>
            </a:p>
            <a:p>
              <a:pPr algn="ctr"/>
              <a:r>
                <a:rPr lang="th-TH" sz="1200" b="1" dirty="0">
                  <a:solidFill>
                    <a:schemeClr val="tx1"/>
                  </a:solidFill>
                  <a:latin typeface="Chulabhorn Likit Text Light" panose="00000400000000000000" pitchFamily="50" charset="-34"/>
                  <a:cs typeface="Chulabhorn Likit Text Light" panose="00000400000000000000" pitchFamily="50" charset="-34"/>
                </a:rPr>
                <a:t>   </a:t>
              </a:r>
              <a:endParaRPr lang="th-TH" sz="1500" dirty="0">
                <a:solidFill>
                  <a:schemeClr val="accent5">
                    <a:lumMod val="50000"/>
                  </a:schemeClr>
                </a:solidFill>
                <a:latin typeface="TH SarabunPSK" panose="020B0500040200020003" pitchFamily="34" charset="-34"/>
                <a:cs typeface="TH SarabunPSK" panose="020B0500040200020003" pitchFamily="34" charset="-34"/>
              </a:endParaRPr>
            </a:p>
          </p:txBody>
        </p:sp>
        <p:sp>
          <p:nvSpPr>
            <p:cNvPr id="67" name="สี่เหลี่ยมผืนผ้ามุมมน 66"/>
            <p:cNvSpPr/>
            <p:nvPr/>
          </p:nvSpPr>
          <p:spPr>
            <a:xfrm>
              <a:off x="6373328" y="2796586"/>
              <a:ext cx="6155666" cy="1349660"/>
            </a:xfrm>
            <a:prstGeom prst="roundRect">
              <a:avLst/>
            </a:prstGeom>
            <a:solidFill>
              <a:srgbClr val="FF0000">
                <a:alpha val="50000"/>
              </a:srgbClr>
            </a:solidFill>
            <a:ln>
              <a:solidFill>
                <a:srgbClr val="FA8A8A"/>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accent5">
                      <a:lumMod val="50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r>
                <a:rPr lang="th-TH" sz="1200" b="1" dirty="0">
                  <a:solidFill>
                    <a:schemeClr val="tx1"/>
                  </a:solidFill>
                  <a:latin typeface="Chulabhorn Likit Text Light" panose="00000400000000000000" pitchFamily="50" charset="-34"/>
                  <a:cs typeface="Chulabhorn Likit Text Light" panose="00000400000000000000" pitchFamily="50" charset="-34"/>
                </a:rPr>
                <a:t>หนี้เกินกำหนดชำระ</a:t>
              </a:r>
            </a:p>
            <a:p>
              <a:pPr algn="ctr"/>
              <a:endParaRPr lang="en-US" sz="1200" b="1" dirty="0">
                <a:solidFill>
                  <a:schemeClr val="tx1"/>
                </a:solidFill>
                <a:latin typeface="Chulabhorn Likit Text Light" panose="00000400000000000000" pitchFamily="50" charset="-34"/>
                <a:cs typeface="Chulabhorn Likit Text Light" panose="00000400000000000000" pitchFamily="50" charset="-34"/>
              </a:endParaRPr>
            </a:p>
            <a:p>
              <a:pPr algn="ctr"/>
              <a:r>
                <a:rPr lang="en-US" sz="1200" b="1" dirty="0">
                  <a:solidFill>
                    <a:schemeClr val="tx1"/>
                  </a:solidFill>
                  <a:latin typeface="Chulabhorn Likit Text Light" panose="00000400000000000000" pitchFamily="50" charset="-34"/>
                  <a:cs typeface="Chulabhorn Likit Text Light" panose="00000400000000000000" pitchFamily="50" charset="-34"/>
                </a:rPr>
                <a:t>(</a:t>
              </a:r>
              <a:r>
                <a:rPr lang="th-TH" sz="1050" b="1" dirty="0">
                  <a:solidFill>
                    <a:schemeClr val="tx1"/>
                  </a:solidFill>
                  <a:latin typeface="Chulabhorn Likit Text Light" panose="00000400000000000000" pitchFamily="50" charset="-34"/>
                  <a:cs typeface="Chulabhorn Likit Text Light" panose="00000400000000000000" pitchFamily="50" charset="-34"/>
                </a:rPr>
                <a:t>ร้อยละ </a:t>
              </a:r>
              <a:r>
                <a:rPr lang="th-TH" sz="1050" b="1" dirty="0" smtClean="0">
                  <a:solidFill>
                    <a:schemeClr val="tx1"/>
                  </a:solidFill>
                  <a:latin typeface="Chulabhorn Likit Text Light" panose="00000400000000000000" pitchFamily="50" charset="-34"/>
                  <a:cs typeface="Chulabhorn Likit Text Light" panose="00000400000000000000" pitchFamily="50" charset="-34"/>
                </a:rPr>
                <a:t>25.47 </a:t>
              </a:r>
              <a:r>
                <a:rPr lang="th-TH" sz="1050" b="1" dirty="0">
                  <a:solidFill>
                    <a:schemeClr val="tx1"/>
                  </a:solidFill>
                  <a:latin typeface="Chulabhorn Likit Text Light" panose="00000400000000000000" pitchFamily="50" charset="-34"/>
                  <a:cs typeface="Chulabhorn Likit Text Light" panose="00000400000000000000" pitchFamily="50" charset="-34"/>
                </a:rPr>
                <a:t>ของหนี้คงเหลือ</a:t>
              </a:r>
              <a:r>
                <a:rPr lang="en-US" sz="1050" b="1" dirty="0">
                  <a:solidFill>
                    <a:schemeClr val="tx1"/>
                  </a:solidFill>
                  <a:latin typeface="Chulabhorn Likit Text Light" panose="00000400000000000000" pitchFamily="50" charset="-34"/>
                  <a:cs typeface="Chulabhorn Likit Text Light" panose="00000400000000000000" pitchFamily="50" charset="-34"/>
                </a:rPr>
                <a:t>)</a:t>
              </a:r>
            </a:p>
            <a:p>
              <a:pPr algn="ctr"/>
              <a:endParaRPr lang="th-TH" sz="1050" dirty="0">
                <a:solidFill>
                  <a:schemeClr val="accent5">
                    <a:lumMod val="50000"/>
                  </a:schemeClr>
                </a:solidFill>
                <a:latin typeface="Chulabhorn Likit Text Light" panose="00000400000000000000" pitchFamily="50" charset="-34"/>
                <a:cs typeface="Chulabhorn Likit Text Light" panose="00000400000000000000" pitchFamily="50" charset="-34"/>
              </a:endParaRPr>
            </a:p>
          </p:txBody>
        </p:sp>
        <p:sp>
          <p:nvSpPr>
            <p:cNvPr id="68" name="สี่เหลี่ยมผืนผ้ามุมมน 67"/>
            <p:cNvSpPr/>
            <p:nvPr/>
          </p:nvSpPr>
          <p:spPr>
            <a:xfrm>
              <a:off x="6320051" y="4774237"/>
              <a:ext cx="3908706" cy="1095013"/>
            </a:xfrm>
            <a:prstGeom prst="roundRect">
              <a:avLst/>
            </a:prstGeom>
            <a:solidFill>
              <a:srgbClr val="FBD9E8"/>
            </a:solidFill>
            <a:ln w="38100">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accent5">
                      <a:lumMod val="50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endParaRPr lang="th-TH" sz="1275"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endParaRPr lang="en-US" sz="1500" b="1" dirty="0">
                <a:solidFill>
                  <a:schemeClr val="tx1"/>
                </a:solidFill>
                <a:latin typeface="TH SarabunPSK" panose="020B0500040200020003" pitchFamily="34" charset="-34"/>
                <a:cs typeface="TH SarabunPSK" panose="020B0500040200020003" pitchFamily="34" charset="-34"/>
              </a:endParaRPr>
            </a:p>
            <a:p>
              <a:pPr algn="ctr"/>
              <a:endParaRPr lang="en-US" sz="1275" b="1" dirty="0">
                <a:solidFill>
                  <a:schemeClr val="accent5">
                    <a:lumMod val="50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ctr"/>
              <a:endParaRPr lang="th-TH" sz="1275" b="1" dirty="0">
                <a:solidFill>
                  <a:schemeClr val="accent5">
                    <a:lumMod val="50000"/>
                  </a:schemeClr>
                </a:solidFill>
                <a:latin typeface="TH SarabunPSK" panose="020B0500040200020003" pitchFamily="34" charset="-34"/>
                <a:cs typeface="TH SarabunPSK" panose="020B0500040200020003" pitchFamily="34" charset="-34"/>
              </a:endParaRPr>
            </a:p>
          </p:txBody>
        </p:sp>
        <p:sp>
          <p:nvSpPr>
            <p:cNvPr id="69" name="สี่เหลี่ยมผืนผ้ามุมมน 68"/>
            <p:cNvSpPr/>
            <p:nvPr/>
          </p:nvSpPr>
          <p:spPr>
            <a:xfrm>
              <a:off x="10542090" y="4752781"/>
              <a:ext cx="3607620" cy="1109584"/>
            </a:xfrm>
            <a:prstGeom prst="roundRect">
              <a:avLst/>
            </a:prstGeom>
            <a:solidFill>
              <a:schemeClr val="accent2">
                <a:lumMod val="40000"/>
                <a:lumOff val="60000"/>
              </a:schemeClr>
            </a:solidFill>
            <a:ln w="38100">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accent5">
                      <a:lumMod val="50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endParaRPr lang="th-TH" sz="1200" b="1" dirty="0">
                <a:solidFill>
                  <a:schemeClr val="tx1"/>
                </a:solidFill>
                <a:latin typeface="Chulabhorn Likit Text Light" panose="00000400000000000000" pitchFamily="50" charset="-34"/>
                <a:cs typeface="Chulabhorn Likit Text Light" panose="00000400000000000000" pitchFamily="50" charset="-34"/>
              </a:endParaRPr>
            </a:p>
            <a:p>
              <a:pPr algn="ctr"/>
              <a:endParaRPr lang="th-TH" sz="1500" b="1" dirty="0">
                <a:solidFill>
                  <a:schemeClr val="tx1"/>
                </a:solidFill>
                <a:latin typeface="TH SarabunPSK" panose="020B0500040200020003" pitchFamily="34" charset="-34"/>
                <a:cs typeface="TH SarabunPSK" panose="020B0500040200020003" pitchFamily="34" charset="-34"/>
              </a:endParaRPr>
            </a:p>
            <a:p>
              <a:pPr algn="ctr"/>
              <a:endParaRPr lang="en-US" sz="1500" b="1" dirty="0">
                <a:solidFill>
                  <a:schemeClr val="tx1"/>
                </a:solidFill>
                <a:latin typeface="TH SarabunPSK" panose="020B0500040200020003" pitchFamily="34" charset="-34"/>
                <a:cs typeface="TH SarabunPSK" panose="020B0500040200020003" pitchFamily="34" charset="-34"/>
              </a:endParaRPr>
            </a:p>
            <a:p>
              <a:pPr algn="ctr"/>
              <a:endParaRPr lang="en-US" sz="1275" b="1" dirty="0">
                <a:solidFill>
                  <a:schemeClr val="tx1"/>
                </a:solidFill>
                <a:latin typeface="TH SarabunPSK" panose="020B0500040200020003" pitchFamily="34" charset="-34"/>
                <a:cs typeface="TH SarabunPSK" panose="020B0500040200020003" pitchFamily="34" charset="-34"/>
              </a:endParaRPr>
            </a:p>
            <a:p>
              <a:pPr algn="ctr"/>
              <a:endParaRPr lang="th-TH" sz="1275" b="1" dirty="0">
                <a:solidFill>
                  <a:schemeClr val="accent5">
                    <a:lumMod val="50000"/>
                  </a:schemeClr>
                </a:solidFill>
                <a:latin typeface="TH SarabunPSK" panose="020B0500040200020003" pitchFamily="34" charset="-34"/>
                <a:cs typeface="TH SarabunPSK" panose="020B0500040200020003" pitchFamily="34" charset="-34"/>
              </a:endParaRPr>
            </a:p>
          </p:txBody>
        </p:sp>
        <p:cxnSp>
          <p:nvCxnSpPr>
            <p:cNvPr id="70" name="ตัวเชื่อมต่อตรง 69"/>
            <p:cNvCxnSpPr/>
            <p:nvPr/>
          </p:nvCxnSpPr>
          <p:spPr>
            <a:xfrm flipV="1">
              <a:off x="2665763" y="2425453"/>
              <a:ext cx="14091658" cy="58635"/>
            </a:xfrm>
            <a:prstGeom prst="line">
              <a:avLst/>
            </a:prstGeom>
            <a:grpFill/>
            <a:ln w="57150">
              <a:solidFill>
                <a:srgbClr val="0070C0"/>
              </a:solidFill>
              <a:prstDash val="solid"/>
            </a:ln>
          </p:spPr>
          <p:style>
            <a:lnRef idx="1">
              <a:schemeClr val="dk1"/>
            </a:lnRef>
            <a:fillRef idx="0">
              <a:schemeClr val="dk1"/>
            </a:fillRef>
            <a:effectRef idx="0">
              <a:schemeClr val="dk1"/>
            </a:effectRef>
            <a:fontRef idx="minor">
              <a:schemeClr val="tx1"/>
            </a:fontRef>
          </p:style>
        </p:cxnSp>
        <p:cxnSp>
          <p:nvCxnSpPr>
            <p:cNvPr id="71" name="ตัวเชื่อมต่อตรง 70"/>
            <p:cNvCxnSpPr/>
            <p:nvPr/>
          </p:nvCxnSpPr>
          <p:spPr>
            <a:xfrm>
              <a:off x="2677875" y="2459421"/>
              <a:ext cx="0" cy="287839"/>
            </a:xfrm>
            <a:prstGeom prst="line">
              <a:avLst/>
            </a:prstGeom>
            <a:grp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p:cNvCxnSpPr>
              <a:cxnSpLocks/>
            </p:cNvCxnSpPr>
            <p:nvPr/>
          </p:nvCxnSpPr>
          <p:spPr>
            <a:xfrm flipV="1">
              <a:off x="8245038" y="4418993"/>
              <a:ext cx="3629129" cy="42655"/>
            </a:xfrm>
            <a:prstGeom prst="line">
              <a:avLst/>
            </a:prstGeom>
            <a:grp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92" name="ตาราง 91"/>
          <p:cNvGraphicFramePr>
            <a:graphicFrameLocks noGrp="1"/>
          </p:cNvGraphicFramePr>
          <p:nvPr>
            <p:extLst>
              <p:ext uri="{D42A27DB-BD31-4B8C-83A1-F6EECF244321}">
                <p14:modId xmlns:p14="http://schemas.microsoft.com/office/powerpoint/2010/main" val="4068588181"/>
              </p:ext>
            </p:extLst>
          </p:nvPr>
        </p:nvGraphicFramePr>
        <p:xfrm>
          <a:off x="79968" y="946899"/>
          <a:ext cx="8748321" cy="1130279"/>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802493">
                  <a:extLst>
                    <a:ext uri="{9D8B030D-6E8A-4147-A177-3AD203B41FA5}">
                      <a16:colId xmlns:a16="http://schemas.microsoft.com/office/drawing/2014/main" val="2238683841"/>
                    </a:ext>
                  </a:extLst>
                </a:gridCol>
                <a:gridCol w="4945828">
                  <a:extLst>
                    <a:ext uri="{9D8B030D-6E8A-4147-A177-3AD203B41FA5}">
                      <a16:colId xmlns:a16="http://schemas.microsoft.com/office/drawing/2014/main" val="1199208868"/>
                    </a:ext>
                  </a:extLst>
                </a:gridCol>
              </a:tblGrid>
              <a:tr h="442653">
                <a:tc>
                  <a:txBody>
                    <a:bodyPr/>
                    <a:lstStyle/>
                    <a:p>
                      <a:pPr algn="ctr"/>
                      <a:r>
                        <a:rPr lang="th-TH" sz="1200" b="1" dirty="0">
                          <a:solidFill>
                            <a:srgbClr val="002060"/>
                          </a:solidFill>
                          <a:effectLst/>
                          <a:latin typeface="Chulabhorn Likit Text Light" panose="00000400000000000000" pitchFamily="50" charset="-34"/>
                          <a:cs typeface="Chulabhorn Likit Text Light" panose="00000400000000000000" pitchFamily="50" charset="-34"/>
                        </a:rPr>
                        <a:t>เงินทุนหมุนเวียนสำหรับปล่อย</a:t>
                      </a:r>
                      <a:r>
                        <a:rPr lang="th-TH" sz="1200" b="1" dirty="0" smtClean="0">
                          <a:solidFill>
                            <a:srgbClr val="002060"/>
                          </a:solidFill>
                          <a:effectLst/>
                          <a:latin typeface="Chulabhorn Likit Text Light" panose="00000400000000000000" pitchFamily="50" charset="-34"/>
                          <a:cs typeface="Chulabhorn Likit Text Light" panose="00000400000000000000" pitchFamily="50" charset="-34"/>
                        </a:rPr>
                        <a:t>กู้เป็น</a:t>
                      </a:r>
                      <a:r>
                        <a:rPr lang="th-TH" sz="1200" b="1" dirty="0">
                          <a:solidFill>
                            <a:srgbClr val="002060"/>
                          </a:solidFill>
                          <a:effectLst/>
                          <a:latin typeface="Chulabhorn Likit Text Light" panose="00000400000000000000" pitchFamily="50" charset="-34"/>
                          <a:cs typeface="Chulabhorn Likit Text Light" panose="00000400000000000000" pitchFamily="50" charset="-34"/>
                        </a:rPr>
                        <a:t>ยอดสะสม</a:t>
                      </a:r>
                      <a:r>
                        <a:rPr lang="th-TH" sz="1200" b="1" baseline="0" dirty="0">
                          <a:solidFill>
                            <a:srgbClr val="002060"/>
                          </a:solidFill>
                          <a:effectLst/>
                          <a:latin typeface="Chulabhorn Likit Text Light" panose="00000400000000000000" pitchFamily="50" charset="-34"/>
                          <a:cs typeface="Chulabhorn Likit Text Light" panose="00000400000000000000" pitchFamily="50" charset="-34"/>
                        </a:rPr>
                        <a:t> รวมทั้งสื้น</a:t>
                      </a:r>
                    </a:p>
                    <a:p>
                      <a:pPr algn="ctr"/>
                      <a:r>
                        <a:rPr lang="th-TH" sz="1200" b="1" baseline="0" dirty="0">
                          <a:solidFill>
                            <a:srgbClr val="002060"/>
                          </a:solidFill>
                          <a:effectLst/>
                          <a:latin typeface="Chulabhorn Likit Text Light" panose="00000400000000000000" pitchFamily="50" charset="-34"/>
                          <a:cs typeface="Chulabhorn Likit Text Light" panose="00000400000000000000" pitchFamily="50" charset="-34"/>
                        </a:rPr>
                        <a:t>(ปี 2556 - </a:t>
                      </a:r>
                      <a:r>
                        <a:rPr lang="th-TH" sz="1200" b="1" baseline="0" dirty="0" smtClean="0">
                          <a:solidFill>
                            <a:srgbClr val="002060"/>
                          </a:solidFill>
                          <a:effectLst/>
                          <a:latin typeface="Chulabhorn Likit Text Light" panose="00000400000000000000" pitchFamily="50" charset="-34"/>
                          <a:cs typeface="Chulabhorn Likit Text Light" panose="00000400000000000000" pitchFamily="50" charset="-34"/>
                        </a:rPr>
                        <a:t>2565)</a:t>
                      </a:r>
                      <a:endParaRPr lang="th-TH" sz="1200" b="1" dirty="0">
                        <a:solidFill>
                          <a:srgbClr val="002060"/>
                        </a:solidFill>
                        <a:effectLst/>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3D0"/>
                    </a:solidFill>
                  </a:tcPr>
                </a:tc>
                <a:tc>
                  <a:txBody>
                    <a:bodyPr/>
                    <a:lstStyle/>
                    <a:p>
                      <a:pPr algn="ctr" fontAlgn="ctr"/>
                      <a:r>
                        <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2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16</a:t>
                      </a:r>
                      <a:r>
                        <a:rPr lang="en-US" sz="12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,411,689,143.69</a:t>
                      </a:r>
                      <a:endPar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3D0"/>
                    </a:solidFill>
                  </a:tcPr>
                </a:tc>
                <a:extLst>
                  <a:ext uri="{0D108BD9-81ED-4DB2-BD59-A6C34878D82A}">
                    <a16:rowId xmlns:a16="http://schemas.microsoft.com/office/drawing/2014/main" val="1571957808"/>
                  </a:ext>
                </a:extLst>
              </a:tr>
              <a:tr h="337601">
                <a:tc>
                  <a:txBody>
                    <a:bodyPr/>
                    <a:lstStyle/>
                    <a:p>
                      <a:pPr algn="ctr"/>
                      <a:r>
                        <a:rPr lang="th-TH" sz="1300" b="1" dirty="0">
                          <a:solidFill>
                            <a:srgbClr val="002060"/>
                          </a:solidFill>
                          <a:effectLst/>
                          <a:latin typeface="Chulabhorn Likit Text Light" panose="00000400000000000000" pitchFamily="50" charset="-34"/>
                          <a:cs typeface="Chulabhorn Likit Text Light" panose="00000400000000000000" pitchFamily="50" charset="-34"/>
                        </a:rPr>
                        <a:t>รับชำระ</a:t>
                      </a:r>
                      <a:r>
                        <a:rPr lang="th-TH" sz="1300" b="1" dirty="0" smtClean="0">
                          <a:solidFill>
                            <a:srgbClr val="002060"/>
                          </a:solidFill>
                          <a:effectLst/>
                          <a:latin typeface="Chulabhorn Likit Text Light" panose="00000400000000000000" pitchFamily="50" charset="-34"/>
                          <a:cs typeface="Chulabhorn Likit Text Light" panose="00000400000000000000" pitchFamily="50" charset="-34"/>
                        </a:rPr>
                        <a:t>คืน</a:t>
                      </a:r>
                      <a:endParaRPr lang="th-TH" sz="1300" b="1" dirty="0">
                        <a:solidFill>
                          <a:srgbClr val="002060"/>
                        </a:solidFill>
                        <a:effectLst/>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en-US" sz="12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11,975,405,617.76</a:t>
                      </a:r>
                      <a:endPar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62715664"/>
                  </a:ext>
                </a:extLst>
              </a:tr>
              <a:tr h="350025">
                <a:tc>
                  <a:txBody>
                    <a:bodyPr/>
                    <a:lstStyle/>
                    <a:p>
                      <a:pPr algn="ctr"/>
                      <a:r>
                        <a:rPr lang="th-TH" sz="1300" b="1" dirty="0" smtClean="0">
                          <a:solidFill>
                            <a:srgbClr val="002060"/>
                          </a:solidFill>
                          <a:effectLst/>
                          <a:latin typeface="Chulabhorn Likit Text Light" panose="00000400000000000000" pitchFamily="50" charset="-34"/>
                          <a:cs typeface="Chulabhorn Likit Text Light" panose="00000400000000000000" pitchFamily="50" charset="-34"/>
                        </a:rPr>
                        <a:t>ยอดลูกหนี้คงเหลือ</a:t>
                      </a:r>
                      <a:endParaRPr lang="th-TH" sz="1300" b="1" dirty="0">
                        <a:solidFill>
                          <a:srgbClr val="002060"/>
                        </a:solidFill>
                        <a:effectLst/>
                        <a:latin typeface="Chulabhorn Likit Text Light" panose="00000400000000000000" pitchFamily="50" charset="-34"/>
                        <a:cs typeface="Chulabhorn Likit Text Light" panose="00000400000000000000" pitchFamily="50" charset="-34"/>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en-US" sz="1200" b="1" i="0" u="none" strike="noStrike" dirty="0" smtClean="0">
                          <a:solidFill>
                            <a:srgbClr val="000000"/>
                          </a:solidFill>
                          <a:effectLst/>
                          <a:latin typeface="Chulabhorn Likit Text Light" panose="00000400000000000000" pitchFamily="50" charset="-34"/>
                          <a:cs typeface="Chulabhorn Likit Text Light" panose="00000400000000000000" pitchFamily="50" charset="-34"/>
                        </a:rPr>
                        <a:t>4,436,283,525.93</a:t>
                      </a:r>
                      <a:endParaRPr lang="th-TH" sz="12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20506211"/>
                  </a:ext>
                </a:extLst>
              </a:tr>
            </a:tbl>
          </a:graphicData>
        </a:graphic>
      </p:graphicFrame>
      <p:sp>
        <p:nvSpPr>
          <p:cNvPr id="2" name="สี่เหลี่ยมผืนผ้า 1"/>
          <p:cNvSpPr/>
          <p:nvPr/>
        </p:nvSpPr>
        <p:spPr>
          <a:xfrm>
            <a:off x="3771557" y="2385703"/>
            <a:ext cx="1665064" cy="415498"/>
          </a:xfrm>
          <a:prstGeom prst="rect">
            <a:avLst/>
          </a:prstGeom>
        </p:spPr>
        <p:txBody>
          <a:bodyPr wrap="square">
            <a:spAutoFit/>
          </a:bodyPr>
          <a:lstStyle/>
          <a:p>
            <a:pPr algn="ctr" fontAlgn="ctr"/>
            <a:r>
              <a:rPr lang="th-TH" sz="1050" b="1" dirty="0">
                <a:latin typeface="Chulabhorn Likit Text Light" panose="00000400000000000000" pitchFamily="50" charset="-34"/>
                <a:cs typeface="Chulabhorn Likit Text Light" panose="00000400000000000000" pitchFamily="50" charset="-34"/>
              </a:rPr>
              <a:t> </a:t>
            </a:r>
            <a:r>
              <a:rPr lang="th-TH" sz="1050" b="1" dirty="0" smtClean="0">
                <a:solidFill>
                  <a:srgbClr val="000000"/>
                </a:solidFill>
                <a:latin typeface="Chulabhorn Likit Text Light" panose="00000400000000000000" pitchFamily="50" charset="-34"/>
                <a:cs typeface="Chulabhorn Likit Text Light" panose="00000400000000000000" pitchFamily="50" charset="-34"/>
              </a:rPr>
              <a:t>4</a:t>
            </a:r>
            <a:r>
              <a:rPr lang="en-US" sz="1050" b="1" dirty="0" smtClean="0">
                <a:solidFill>
                  <a:srgbClr val="000000"/>
                </a:solidFill>
                <a:latin typeface="Chulabhorn Likit Text Light" panose="00000400000000000000" pitchFamily="50" charset="-34"/>
                <a:cs typeface="Chulabhorn Likit Text Light" panose="00000400000000000000" pitchFamily="50" charset="-34"/>
              </a:rPr>
              <a:t>,436,283,525.93</a:t>
            </a:r>
            <a:r>
              <a:rPr lang="th-TH" sz="1050" b="1" dirty="0" smtClean="0">
                <a:solidFill>
                  <a:srgbClr val="000000"/>
                </a:solidFill>
                <a:latin typeface="Chulabhorn Likit Text Light" panose="00000400000000000000" pitchFamily="50" charset="-34"/>
                <a:cs typeface="Chulabhorn Likit Text Light" panose="00000400000000000000" pitchFamily="50" charset="-34"/>
              </a:rPr>
              <a:t> </a:t>
            </a:r>
            <a:endParaRPr lang="th-TH" sz="1050" b="1" dirty="0">
              <a:solidFill>
                <a:srgbClr val="000000"/>
              </a:solidFill>
              <a:latin typeface="Chulabhorn Likit Text Light" panose="00000400000000000000" pitchFamily="50" charset="-34"/>
              <a:cs typeface="Chulabhorn Likit Text Light" panose="00000400000000000000" pitchFamily="50" charset="-34"/>
            </a:endParaRPr>
          </a:p>
          <a:p>
            <a:pPr algn="ctr" fontAlgn="ctr"/>
            <a:r>
              <a:rPr lang="th-TH" sz="1050" b="1" dirty="0">
                <a:latin typeface="Chulabhorn Likit Text Light" panose="00000400000000000000" pitchFamily="50" charset="-34"/>
                <a:cs typeface="Chulabhorn Likit Text Light" panose="00000400000000000000" pitchFamily="50" charset="-34"/>
              </a:rPr>
              <a:t>  </a:t>
            </a:r>
            <a:r>
              <a:rPr lang="th-TH" sz="1050" b="1" dirty="0">
                <a:solidFill>
                  <a:srgbClr val="000000"/>
                </a:solidFill>
                <a:latin typeface="Chulabhorn Likit Text Light" panose="00000400000000000000" pitchFamily="50" charset="-34"/>
                <a:cs typeface="Chulabhorn Likit Text Light" panose="00000400000000000000" pitchFamily="50" charset="-34"/>
              </a:rPr>
              <a:t>บาท</a:t>
            </a:r>
          </a:p>
        </p:txBody>
      </p:sp>
      <p:sp>
        <p:nvSpPr>
          <p:cNvPr id="8" name="สี่เหลี่ยมผืนผ้า 7"/>
          <p:cNvSpPr/>
          <p:nvPr/>
        </p:nvSpPr>
        <p:spPr>
          <a:xfrm>
            <a:off x="3698512" y="4246057"/>
            <a:ext cx="1542410" cy="415498"/>
          </a:xfrm>
          <a:prstGeom prst="rect">
            <a:avLst/>
          </a:prstGeom>
        </p:spPr>
        <p:txBody>
          <a:bodyPr wrap="none">
            <a:spAutoFit/>
          </a:bodyPr>
          <a:lstStyle/>
          <a:p>
            <a:r>
              <a:rPr lang="th-TH" sz="1050" b="1" dirty="0">
                <a:solidFill>
                  <a:srgbClr val="000000"/>
                </a:solidFill>
                <a:latin typeface="Chulabhorn Likit Text Light" panose="00000400000000000000" pitchFamily="50" charset="-34"/>
                <a:cs typeface="Chulabhorn Likit Text Light" panose="00000400000000000000" pitchFamily="50" charset="-34"/>
              </a:rPr>
              <a:t> </a:t>
            </a:r>
            <a:r>
              <a:rPr lang="th-TH" sz="1050" b="1" dirty="0" smtClean="0">
                <a:latin typeface="Chulabhorn Likit Text Light" panose="00000400000000000000" pitchFamily="50" charset="-34"/>
                <a:cs typeface="Chulabhorn Likit Text Light" panose="00000400000000000000" pitchFamily="50" charset="-34"/>
              </a:rPr>
              <a:t>375</a:t>
            </a:r>
            <a:r>
              <a:rPr lang="en-US" sz="1050" b="1" dirty="0" smtClean="0">
                <a:latin typeface="Chulabhorn Likit Text Light" panose="00000400000000000000" pitchFamily="50" charset="-34"/>
                <a:cs typeface="Chulabhorn Likit Text Light" panose="00000400000000000000" pitchFamily="50" charset="-34"/>
              </a:rPr>
              <a:t>,076,950.92</a:t>
            </a:r>
            <a:r>
              <a:rPr lang="th-TH" sz="2100" dirty="0" smtClean="0"/>
              <a:t> </a:t>
            </a:r>
            <a:r>
              <a:rPr lang="th-TH" sz="1050" b="1" dirty="0">
                <a:solidFill>
                  <a:srgbClr val="000000"/>
                </a:solidFill>
                <a:latin typeface="Chulabhorn Likit Text Light" panose="00000400000000000000" pitchFamily="50" charset="-34"/>
                <a:cs typeface="Chulabhorn Likit Text Light" panose="00000400000000000000" pitchFamily="50" charset="-34"/>
              </a:rPr>
              <a:t>บาท </a:t>
            </a:r>
            <a:endParaRPr lang="th-TH" sz="1050" dirty="0">
              <a:latin typeface="Chulabhorn Likit Text Light" panose="00000400000000000000" pitchFamily="50" charset="-34"/>
              <a:cs typeface="Chulabhorn Likit Text Light" panose="00000400000000000000" pitchFamily="50" charset="-34"/>
            </a:endParaRPr>
          </a:p>
        </p:txBody>
      </p:sp>
      <p:sp>
        <p:nvSpPr>
          <p:cNvPr id="9" name="สี่เหลี่ยมผืนผ้า 8"/>
          <p:cNvSpPr/>
          <p:nvPr/>
        </p:nvSpPr>
        <p:spPr>
          <a:xfrm>
            <a:off x="5372887" y="4350028"/>
            <a:ext cx="1523174" cy="253916"/>
          </a:xfrm>
          <a:prstGeom prst="rect">
            <a:avLst/>
          </a:prstGeom>
        </p:spPr>
        <p:txBody>
          <a:bodyPr wrap="none">
            <a:spAutoFit/>
          </a:bodyPr>
          <a:lstStyle/>
          <a:p>
            <a:r>
              <a:rPr lang="th-TH" sz="900" b="1" dirty="0">
                <a:latin typeface="Chulabhorn Likit Text Light" panose="00000400000000000000" pitchFamily="50" charset="-34"/>
                <a:cs typeface="Chulabhorn Likit Text Light" panose="00000400000000000000" pitchFamily="50" charset="-34"/>
              </a:rPr>
              <a:t> </a:t>
            </a:r>
            <a:r>
              <a:rPr lang="th-TH" sz="1050" b="1" dirty="0" smtClean="0">
                <a:latin typeface="Chulabhorn Likit Text Light" panose="00000400000000000000" pitchFamily="50" charset="-34"/>
                <a:cs typeface="Chulabhorn Likit Text Light" panose="00000400000000000000" pitchFamily="50" charset="-34"/>
              </a:rPr>
              <a:t>754</a:t>
            </a:r>
            <a:r>
              <a:rPr lang="en-US" sz="1050" b="1" dirty="0" smtClean="0">
                <a:latin typeface="Chulabhorn Likit Text Light" panose="00000400000000000000" pitchFamily="50" charset="-34"/>
                <a:cs typeface="Chulabhorn Likit Text Light" panose="00000400000000000000" pitchFamily="50" charset="-34"/>
              </a:rPr>
              <a:t>,684,483.05</a:t>
            </a:r>
            <a:r>
              <a:rPr lang="th-TH" sz="1050" dirty="0" smtClean="0"/>
              <a:t> </a:t>
            </a:r>
            <a:r>
              <a:rPr lang="th-TH" sz="1050" b="1" dirty="0">
                <a:solidFill>
                  <a:srgbClr val="000000"/>
                </a:solidFill>
                <a:latin typeface="Chulabhorn Likit Text Light" panose="00000400000000000000" pitchFamily="50" charset="-34"/>
                <a:cs typeface="Chulabhorn Likit Text Light" panose="00000400000000000000" pitchFamily="50" charset="-34"/>
              </a:rPr>
              <a:t>บาท</a:t>
            </a:r>
            <a:r>
              <a:rPr lang="th-TH" sz="1050" dirty="0">
                <a:latin typeface="Chulabhorn Likit Text Light" panose="00000400000000000000" pitchFamily="50" charset="-34"/>
                <a:cs typeface="Chulabhorn Likit Text Light" panose="00000400000000000000" pitchFamily="50" charset="-34"/>
              </a:rPr>
              <a:t> </a:t>
            </a:r>
          </a:p>
        </p:txBody>
      </p:sp>
      <p:sp>
        <p:nvSpPr>
          <p:cNvPr id="10" name="กล่องข้อความ 9"/>
          <p:cNvSpPr txBox="1"/>
          <p:nvPr/>
        </p:nvSpPr>
        <p:spPr>
          <a:xfrm>
            <a:off x="3920600" y="4193834"/>
            <a:ext cx="1463597" cy="230832"/>
          </a:xfrm>
          <a:prstGeom prst="rect">
            <a:avLst/>
          </a:prstGeom>
          <a:noFill/>
        </p:spPr>
        <p:txBody>
          <a:bodyPr wrap="square" rtlCol="0">
            <a:spAutoFit/>
          </a:bodyPr>
          <a:lstStyle/>
          <a:p>
            <a:r>
              <a:rPr lang="th-TH" sz="900" b="1" dirty="0">
                <a:latin typeface="Chulabhorn Likit Text Light" panose="00000400000000000000" pitchFamily="50" charset="-34"/>
                <a:cs typeface="Chulabhorn Likit Text Light" panose="00000400000000000000" pitchFamily="50" charset="-34"/>
              </a:rPr>
              <a:t>หนี้กองทุนเดิม</a:t>
            </a:r>
          </a:p>
        </p:txBody>
      </p:sp>
      <p:sp>
        <p:nvSpPr>
          <p:cNvPr id="11" name="สี่เหลี่ยมผืนผ้า 10"/>
          <p:cNvSpPr/>
          <p:nvPr/>
        </p:nvSpPr>
        <p:spPr>
          <a:xfrm>
            <a:off x="1420873" y="3205502"/>
            <a:ext cx="1664238" cy="461665"/>
          </a:xfrm>
          <a:prstGeom prst="rect">
            <a:avLst/>
          </a:prstGeom>
        </p:spPr>
        <p:txBody>
          <a:bodyPr wrap="none">
            <a:spAutoFit/>
          </a:bodyPr>
          <a:lstStyle/>
          <a:p>
            <a:endParaRPr lang="th-TH" sz="1200" b="1" dirty="0">
              <a:latin typeface="Chulabhorn Likit Text Light" panose="00000400000000000000" pitchFamily="50" charset="-34"/>
              <a:cs typeface="Chulabhorn Likit Text Light" panose="00000400000000000000" pitchFamily="50" charset="-34"/>
            </a:endParaRPr>
          </a:p>
          <a:p>
            <a:r>
              <a:rPr lang="th-TH" sz="1200" b="1" dirty="0">
                <a:latin typeface="Chulabhorn Likit Text Light" panose="00000400000000000000" pitchFamily="50" charset="-34"/>
                <a:cs typeface="Chulabhorn Likit Text Light" panose="00000400000000000000" pitchFamily="50" charset="-34"/>
              </a:rPr>
              <a:t> </a:t>
            </a:r>
            <a:r>
              <a:rPr lang="th-TH" sz="1050" b="1" dirty="0" smtClean="0">
                <a:latin typeface="Chulabhorn Likit Text Light" panose="00000400000000000000" pitchFamily="50" charset="-34"/>
                <a:cs typeface="Chulabhorn Likit Text Light" panose="00000400000000000000" pitchFamily="50" charset="-34"/>
              </a:rPr>
              <a:t>3</a:t>
            </a:r>
            <a:r>
              <a:rPr lang="en-US" sz="1050" b="1" dirty="0" smtClean="0">
                <a:latin typeface="Chulabhorn Likit Text Light" panose="00000400000000000000" pitchFamily="50" charset="-34"/>
                <a:cs typeface="Chulabhorn Likit Text Light" panose="00000400000000000000" pitchFamily="50" charset="-34"/>
              </a:rPr>
              <a:t>,206,776,574.25</a:t>
            </a:r>
            <a:r>
              <a:rPr lang="th-TH" sz="1200" b="1" dirty="0" smtClean="0">
                <a:latin typeface="Chulabhorn Likit Text Light" panose="00000400000000000000" pitchFamily="50" charset="-34"/>
                <a:cs typeface="Chulabhorn Likit Text Light" panose="00000400000000000000" pitchFamily="50" charset="-34"/>
              </a:rPr>
              <a:t> </a:t>
            </a:r>
            <a:r>
              <a:rPr lang="th-TH" sz="1200" b="1" dirty="0">
                <a:solidFill>
                  <a:srgbClr val="000000"/>
                </a:solidFill>
                <a:latin typeface="Chulabhorn Likit Text Light" panose="00000400000000000000" pitchFamily="50" charset="-34"/>
                <a:cs typeface="Chulabhorn Likit Text Light" panose="00000400000000000000" pitchFamily="50" charset="-34"/>
              </a:rPr>
              <a:t>บาท</a:t>
            </a:r>
            <a:r>
              <a:rPr lang="th-TH" sz="1200" dirty="0">
                <a:latin typeface="Chulabhorn Likit Text Light" panose="00000400000000000000" pitchFamily="50" charset="-34"/>
                <a:cs typeface="Chulabhorn Likit Text Light" panose="00000400000000000000" pitchFamily="50" charset="-34"/>
              </a:rPr>
              <a:t> </a:t>
            </a:r>
          </a:p>
        </p:txBody>
      </p:sp>
      <p:sp>
        <p:nvSpPr>
          <p:cNvPr id="12" name="สี่เหลี่ยมผืนผ้า 11"/>
          <p:cNvSpPr/>
          <p:nvPr/>
        </p:nvSpPr>
        <p:spPr>
          <a:xfrm>
            <a:off x="4129119" y="3274712"/>
            <a:ext cx="1568058" cy="415498"/>
          </a:xfrm>
          <a:prstGeom prst="rect">
            <a:avLst/>
          </a:prstGeom>
        </p:spPr>
        <p:txBody>
          <a:bodyPr wrap="none">
            <a:spAutoFit/>
          </a:bodyPr>
          <a:lstStyle/>
          <a:p>
            <a:r>
              <a:rPr lang="th-TH" sz="1200" b="1" dirty="0">
                <a:latin typeface="Chulabhorn Likit Text Light" panose="00000400000000000000" pitchFamily="50" charset="-34"/>
                <a:cs typeface="Chulabhorn Likit Text Light" panose="00000400000000000000" pitchFamily="50" charset="-34"/>
              </a:rPr>
              <a:t> </a:t>
            </a:r>
            <a:r>
              <a:rPr lang="th-TH" sz="1050" b="1" dirty="0" smtClean="0">
                <a:latin typeface="Chulabhorn Likit Text Light" panose="00000400000000000000" pitchFamily="50" charset="-34"/>
                <a:cs typeface="Chulabhorn Likit Text Light" panose="00000400000000000000" pitchFamily="50" charset="-34"/>
              </a:rPr>
              <a:t>1</a:t>
            </a:r>
            <a:r>
              <a:rPr lang="en-US" sz="1050" b="1" dirty="0" smtClean="0">
                <a:latin typeface="Chulabhorn Likit Text Light" panose="00000400000000000000" pitchFamily="50" charset="-34"/>
                <a:cs typeface="Chulabhorn Likit Text Light" panose="00000400000000000000" pitchFamily="50" charset="-34"/>
              </a:rPr>
              <a:t>,129,761,433.97</a:t>
            </a:r>
            <a:r>
              <a:rPr lang="th-TH" sz="2100" b="1" dirty="0" smtClean="0"/>
              <a:t> </a:t>
            </a:r>
            <a:r>
              <a:rPr lang="th-TH" sz="1200" b="1" dirty="0">
                <a:latin typeface="Chulabhorn Likit Text Light" panose="00000400000000000000" pitchFamily="50" charset="-34"/>
                <a:cs typeface="Chulabhorn Likit Text Light" panose="00000400000000000000" pitchFamily="50" charset="-34"/>
              </a:rPr>
              <a:t>บาท</a:t>
            </a:r>
          </a:p>
        </p:txBody>
      </p:sp>
      <p:sp>
        <p:nvSpPr>
          <p:cNvPr id="5" name="กล่องข้อความ 4"/>
          <p:cNvSpPr txBox="1"/>
          <p:nvPr/>
        </p:nvSpPr>
        <p:spPr>
          <a:xfrm>
            <a:off x="1210366" y="3544116"/>
            <a:ext cx="1919348" cy="253916"/>
          </a:xfrm>
          <a:prstGeom prst="rect">
            <a:avLst/>
          </a:prstGeom>
          <a:noFill/>
        </p:spPr>
        <p:txBody>
          <a:bodyPr wrap="square" rtlCol="0">
            <a:spAutoFit/>
          </a:bodyPr>
          <a:lstStyle/>
          <a:p>
            <a:r>
              <a:rPr lang="th-TH" sz="1050" b="1" dirty="0">
                <a:latin typeface="Chulabhorn Likit Text Light" panose="00000400000000000000" pitchFamily="50" charset="-34"/>
                <a:cs typeface="Chulabhorn Likit Text Light" panose="00000400000000000000" pitchFamily="50" charset="-34"/>
              </a:rPr>
              <a:t>(ร้อยละ </a:t>
            </a:r>
            <a:r>
              <a:rPr lang="th-TH" sz="1050" b="1" dirty="0" smtClean="0">
                <a:latin typeface="Chulabhorn Likit Text Light" panose="00000400000000000000" pitchFamily="50" charset="-34"/>
                <a:cs typeface="Chulabhorn Likit Text Light" panose="00000400000000000000" pitchFamily="50" charset="-34"/>
              </a:rPr>
              <a:t>72.29 </a:t>
            </a:r>
            <a:r>
              <a:rPr lang="th-TH" sz="1050" b="1" dirty="0">
                <a:latin typeface="Chulabhorn Likit Text Light" panose="00000400000000000000" pitchFamily="50" charset="-34"/>
                <a:cs typeface="Chulabhorn Likit Text Light" panose="00000400000000000000" pitchFamily="50" charset="-34"/>
              </a:rPr>
              <a:t>ของหนี้คงเหลือ)</a:t>
            </a:r>
          </a:p>
        </p:txBody>
      </p:sp>
      <p:sp>
        <p:nvSpPr>
          <p:cNvPr id="4" name="กล่องข้อความ 3"/>
          <p:cNvSpPr txBox="1"/>
          <p:nvPr/>
        </p:nvSpPr>
        <p:spPr>
          <a:xfrm>
            <a:off x="3927936" y="4490891"/>
            <a:ext cx="1371143" cy="219291"/>
          </a:xfrm>
          <a:prstGeom prst="rect">
            <a:avLst/>
          </a:prstGeom>
          <a:noFill/>
        </p:spPr>
        <p:txBody>
          <a:bodyPr wrap="square" rtlCol="0">
            <a:spAutoFit/>
          </a:bodyPr>
          <a:lstStyle/>
          <a:p>
            <a:r>
              <a:rPr lang="th-TH" sz="825" dirty="0">
                <a:latin typeface="Chulabhorn Likit Text Light" panose="00000400000000000000" pitchFamily="50" charset="-34"/>
                <a:cs typeface="Chulabhorn Likit Text Light" panose="00000400000000000000" pitchFamily="50" charset="-34"/>
              </a:rPr>
              <a:t>(</a:t>
            </a:r>
            <a:r>
              <a:rPr lang="th-TH" sz="825" b="1" dirty="0">
                <a:latin typeface="Chulabhorn Likit Text Light" panose="00000400000000000000" pitchFamily="50" charset="-34"/>
                <a:cs typeface="Chulabhorn Likit Text Light" panose="00000400000000000000" pitchFamily="50" charset="-34"/>
              </a:rPr>
              <a:t>ร้อยละ </a:t>
            </a:r>
            <a:r>
              <a:rPr lang="th-TH" sz="825" b="1" dirty="0" smtClean="0">
                <a:latin typeface="Chulabhorn Likit Text Light" panose="00000400000000000000" pitchFamily="50" charset="-34"/>
                <a:cs typeface="Chulabhorn Likit Text Light" panose="00000400000000000000" pitchFamily="50" charset="-34"/>
              </a:rPr>
              <a:t>8.45) </a:t>
            </a:r>
            <a:endParaRPr lang="th-TH" sz="825" b="1" dirty="0">
              <a:latin typeface="Chulabhorn Likit Text Light" panose="00000400000000000000" pitchFamily="50" charset="-34"/>
              <a:cs typeface="Chulabhorn Likit Text Light" panose="00000400000000000000" pitchFamily="50" charset="-34"/>
            </a:endParaRPr>
          </a:p>
        </p:txBody>
      </p:sp>
      <p:sp>
        <p:nvSpPr>
          <p:cNvPr id="13" name="กล่องข้อความ 12"/>
          <p:cNvSpPr txBox="1"/>
          <p:nvPr/>
        </p:nvSpPr>
        <p:spPr>
          <a:xfrm>
            <a:off x="5661436" y="4498664"/>
            <a:ext cx="958059" cy="230832"/>
          </a:xfrm>
          <a:prstGeom prst="rect">
            <a:avLst/>
          </a:prstGeom>
          <a:noFill/>
        </p:spPr>
        <p:txBody>
          <a:bodyPr wrap="square" rtlCol="0">
            <a:spAutoFit/>
          </a:bodyPr>
          <a:lstStyle/>
          <a:p>
            <a:r>
              <a:rPr lang="th-TH" sz="900" b="1" dirty="0">
                <a:latin typeface="Chulabhorn Likit Text Light" panose="00000400000000000000" pitchFamily="50" charset="-34"/>
                <a:cs typeface="Chulabhorn Likit Text Light" panose="00000400000000000000" pitchFamily="50" charset="-34"/>
              </a:rPr>
              <a:t>(ร้อยละ </a:t>
            </a:r>
            <a:r>
              <a:rPr lang="th-TH" sz="900" b="1" dirty="0" smtClean="0">
                <a:latin typeface="Chulabhorn Likit Text Light" panose="00000400000000000000" pitchFamily="50" charset="-34"/>
                <a:cs typeface="Chulabhorn Likit Text Light" panose="00000400000000000000" pitchFamily="50" charset="-34"/>
              </a:rPr>
              <a:t>17.01)</a:t>
            </a:r>
            <a:endParaRPr lang="th-TH" sz="900" b="1" dirty="0">
              <a:latin typeface="Chulabhorn Likit Text Light" panose="00000400000000000000" pitchFamily="50" charset="-34"/>
              <a:cs typeface="Chulabhorn Likit Text Light" panose="00000400000000000000" pitchFamily="50" charset="-34"/>
            </a:endParaRPr>
          </a:p>
        </p:txBody>
      </p:sp>
      <p:grpSp>
        <p:nvGrpSpPr>
          <p:cNvPr id="54" name="Group 70"/>
          <p:cNvGrpSpPr/>
          <p:nvPr/>
        </p:nvGrpSpPr>
        <p:grpSpPr>
          <a:xfrm>
            <a:off x="14591" y="-321061"/>
            <a:ext cx="9184298" cy="1266725"/>
            <a:chOff x="-23581" y="-367747"/>
            <a:chExt cx="10193050" cy="1541268"/>
          </a:xfrm>
        </p:grpSpPr>
        <p:grpSp>
          <p:nvGrpSpPr>
            <p:cNvPr id="55" name="กลุ่ม 52">
              <a:extLst>
                <a:ext uri="{FF2B5EF4-FFF2-40B4-BE49-F238E27FC236}">
                  <a16:creationId xmlns:a16="http://schemas.microsoft.com/office/drawing/2014/main" id="{84E5CB32-C22A-40FB-BE79-3F261B775F5E}"/>
                </a:ext>
              </a:extLst>
            </p:cNvPr>
            <p:cNvGrpSpPr/>
            <p:nvPr/>
          </p:nvGrpSpPr>
          <p:grpSpPr>
            <a:xfrm>
              <a:off x="-23581" y="299"/>
              <a:ext cx="10193050" cy="958613"/>
              <a:chOff x="-29746" y="-164554"/>
              <a:chExt cx="9173747" cy="862752"/>
            </a:xfrm>
          </p:grpSpPr>
          <p:sp>
            <p:nvSpPr>
              <p:cNvPr id="60"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61"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862752"/>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sp>
            <p:nvSpPr>
              <p:cNvPr id="62"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dirty="0"/>
              </a:p>
            </p:txBody>
          </p:sp>
          <p:sp>
            <p:nvSpPr>
              <p:cNvPr id="63"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74504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500"/>
              </a:p>
            </p:txBody>
          </p:sp>
        </p:grpSp>
        <p:grpSp>
          <p:nvGrpSpPr>
            <p:cNvPr id="56" name="กลุ่ม 9">
              <a:extLst>
                <a:ext uri="{FF2B5EF4-FFF2-40B4-BE49-F238E27FC236}">
                  <a16:creationId xmlns:a16="http://schemas.microsoft.com/office/drawing/2014/main" id="{D2312BD0-5401-4FDB-9FF3-B1382B3C9639}"/>
                </a:ext>
              </a:extLst>
            </p:cNvPr>
            <p:cNvGrpSpPr/>
            <p:nvPr/>
          </p:nvGrpSpPr>
          <p:grpSpPr>
            <a:xfrm>
              <a:off x="5827270" y="-367747"/>
              <a:ext cx="4342199" cy="1541268"/>
              <a:chOff x="5522919" y="-567803"/>
              <a:chExt cx="3907980" cy="1387141"/>
            </a:xfrm>
          </p:grpSpPr>
          <p:sp>
            <p:nvSpPr>
              <p:cNvPr id="57" name="กล่องข้อความ 8">
                <a:extLst>
                  <a:ext uri="{FF2B5EF4-FFF2-40B4-BE49-F238E27FC236}">
                    <a16:creationId xmlns:a16="http://schemas.microsoft.com/office/drawing/2014/main" id="{BF84CABE-5C70-4013-8958-0D4F9CD0D474}"/>
                  </a:ext>
                </a:extLst>
              </p:cNvPr>
              <p:cNvSpPr txBox="1"/>
              <p:nvPr/>
            </p:nvSpPr>
            <p:spPr>
              <a:xfrm>
                <a:off x="7187022" y="-220224"/>
                <a:ext cx="2243877" cy="4944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60 </a:t>
                </a:r>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ปี กรมการพัฒนาชุมชน</a:t>
                </a:r>
              </a:p>
              <a:p>
                <a:r>
                  <a:rPr lang="th-TH"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สร้างสรรค์ชุมชน สร้างคน สร้างชาติ</a:t>
                </a:r>
                <a:endParaRPr lang="en-US" sz="1167" b="1"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58" name="วงรี 13">
                <a:extLst>
                  <a:ext uri="{FF2B5EF4-FFF2-40B4-BE49-F238E27FC236}">
                    <a16:creationId xmlns:a16="http://schemas.microsoft.com/office/drawing/2014/main" id="{722B5707-C41F-4885-825E-D2676CEE49E1}"/>
                  </a:ext>
                </a:extLst>
              </p:cNvPr>
              <p:cNvSpPr/>
              <p:nvPr/>
            </p:nvSpPr>
            <p:spPr>
              <a:xfrm>
                <a:off x="5522919" y="-567803"/>
                <a:ext cx="1709187" cy="1387141"/>
              </a:xfrm>
              <a:prstGeom prst="ellipse">
                <a:avLst/>
              </a:prstGeom>
              <a:solidFill>
                <a:srgbClr val="FBF7F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500"/>
              </a:p>
            </p:txBody>
          </p:sp>
          <p:pic>
            <p:nvPicPr>
              <p:cNvPr id="59" name="รูปภาพ 65">
                <a:extLst>
                  <a:ext uri="{FF2B5EF4-FFF2-40B4-BE49-F238E27FC236}">
                    <a16:creationId xmlns:a16="http://schemas.microsoft.com/office/drawing/2014/main" id="{EF9B53AA-6A14-4E04-B937-D6234A306B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168" b="30186"/>
              <a:stretch/>
            </p:blipFill>
            <p:spPr>
              <a:xfrm>
                <a:off x="5978910" y="-202056"/>
                <a:ext cx="857563" cy="565764"/>
              </a:xfrm>
              <a:custGeom>
                <a:avLst/>
                <a:gdLst>
                  <a:gd name="connsiteX0" fmla="*/ 0 w 1500565"/>
                  <a:gd name="connsiteY0" fmla="*/ 0 h 990006"/>
                  <a:gd name="connsiteX1" fmla="*/ 1500565 w 1500565"/>
                  <a:gd name="connsiteY1" fmla="*/ 0 h 990006"/>
                  <a:gd name="connsiteX2" fmla="*/ 1500565 w 1500565"/>
                  <a:gd name="connsiteY2" fmla="*/ 699241 h 990006"/>
                  <a:gd name="connsiteX3" fmla="*/ 1454656 w 1500565"/>
                  <a:gd name="connsiteY3" fmla="*/ 699241 h 990006"/>
                  <a:gd name="connsiteX4" fmla="*/ 1454656 w 1500565"/>
                  <a:gd name="connsiteY4" fmla="*/ 958222 h 990006"/>
                  <a:gd name="connsiteX5" fmla="*/ 1500565 w 1500565"/>
                  <a:gd name="connsiteY5" fmla="*/ 958222 h 990006"/>
                  <a:gd name="connsiteX6" fmla="*/ 1500565 w 1500565"/>
                  <a:gd name="connsiteY6" fmla="*/ 990006 h 990006"/>
                  <a:gd name="connsiteX7" fmla="*/ 0 w 1500565"/>
                  <a:gd name="connsiteY7" fmla="*/ 990006 h 9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0565" h="990006">
                    <a:moveTo>
                      <a:pt x="0" y="0"/>
                    </a:moveTo>
                    <a:lnTo>
                      <a:pt x="1500565" y="0"/>
                    </a:lnTo>
                    <a:lnTo>
                      <a:pt x="1500565" y="699241"/>
                    </a:lnTo>
                    <a:lnTo>
                      <a:pt x="1454656" y="699241"/>
                    </a:lnTo>
                    <a:lnTo>
                      <a:pt x="1454656" y="958222"/>
                    </a:lnTo>
                    <a:lnTo>
                      <a:pt x="1500565" y="958222"/>
                    </a:lnTo>
                    <a:lnTo>
                      <a:pt x="1500565" y="990006"/>
                    </a:lnTo>
                    <a:lnTo>
                      <a:pt x="0" y="990006"/>
                    </a:lnTo>
                    <a:close/>
                  </a:path>
                </a:pathLst>
              </a:custGeom>
            </p:spPr>
          </p:pic>
        </p:grpSp>
      </p:grpSp>
      <p:cxnSp>
        <p:nvCxnSpPr>
          <p:cNvPr id="76" name="ตัวเชื่อมต่อตรง 75"/>
          <p:cNvCxnSpPr/>
          <p:nvPr/>
        </p:nvCxnSpPr>
        <p:spPr>
          <a:xfrm>
            <a:off x="4577097" y="2761843"/>
            <a:ext cx="0" cy="150824"/>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p:cNvCxnSpPr/>
          <p:nvPr/>
        </p:nvCxnSpPr>
        <p:spPr>
          <a:xfrm>
            <a:off x="4970547" y="2913830"/>
            <a:ext cx="0" cy="144918"/>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6" name="กล่องข้อความ 15"/>
          <p:cNvSpPr txBox="1"/>
          <p:nvPr/>
        </p:nvSpPr>
        <p:spPr>
          <a:xfrm>
            <a:off x="5652321" y="4196406"/>
            <a:ext cx="1331259" cy="230832"/>
          </a:xfrm>
          <a:prstGeom prst="rect">
            <a:avLst/>
          </a:prstGeom>
          <a:noFill/>
        </p:spPr>
        <p:txBody>
          <a:bodyPr wrap="square" rtlCol="0">
            <a:spAutoFit/>
          </a:bodyPr>
          <a:lstStyle/>
          <a:p>
            <a:r>
              <a:rPr lang="th-TH" sz="900" b="1" dirty="0">
                <a:latin typeface="Chulabhorn Likit Text Light" panose="00000400000000000000" pitchFamily="50" charset="-34"/>
                <a:cs typeface="Chulabhorn Likit Text Light" panose="00000400000000000000" pitchFamily="50" charset="-34"/>
              </a:rPr>
              <a:t>หนี้กองทุนใหม่</a:t>
            </a:r>
          </a:p>
        </p:txBody>
      </p:sp>
      <p:cxnSp>
        <p:nvCxnSpPr>
          <p:cNvPr id="79" name="ตัวเชื่อมต่อตรง 78"/>
          <p:cNvCxnSpPr/>
          <p:nvPr/>
        </p:nvCxnSpPr>
        <p:spPr>
          <a:xfrm>
            <a:off x="4958045" y="3831328"/>
            <a:ext cx="0" cy="146738"/>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p:cNvCxnSpPr/>
          <p:nvPr/>
        </p:nvCxnSpPr>
        <p:spPr>
          <a:xfrm>
            <a:off x="4415270" y="3970417"/>
            <a:ext cx="0" cy="144918"/>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p:cNvCxnSpPr/>
          <p:nvPr/>
        </p:nvCxnSpPr>
        <p:spPr>
          <a:xfrm>
            <a:off x="5897632" y="3978066"/>
            <a:ext cx="0" cy="146738"/>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0" name="สี่เหลี่ยมผืนผ้า 19"/>
          <p:cNvSpPr/>
          <p:nvPr/>
        </p:nvSpPr>
        <p:spPr>
          <a:xfrm>
            <a:off x="6668142" y="2168068"/>
            <a:ext cx="2172390" cy="276999"/>
          </a:xfrm>
          <a:prstGeom prst="rect">
            <a:avLst/>
          </a:prstGeom>
        </p:spPr>
        <p:txBody>
          <a:bodyPr wrap="none">
            <a:spAutoFit/>
          </a:bodyPr>
          <a:lstStyle/>
          <a:p>
            <a:r>
              <a:rPr lang="th-TH" sz="1200" b="1" dirty="0">
                <a:latin typeface="Chulabhorn Likit Text Light" panose="00000400000000000000" pitchFamily="50" charset="-34"/>
                <a:cs typeface="Chulabhorn Likit Text Light" panose="00000400000000000000" pitchFamily="50" charset="-34"/>
              </a:rPr>
              <a:t>ข้อมูล ณ วันที่ </a:t>
            </a:r>
            <a:r>
              <a:rPr lang="th-TH" sz="1200" b="1" dirty="0" smtClean="0">
                <a:latin typeface="Chulabhorn Likit Text Light" panose="00000400000000000000" pitchFamily="50" charset="-34"/>
                <a:cs typeface="Chulabhorn Likit Text Light" panose="00000400000000000000" pitchFamily="50" charset="-34"/>
              </a:rPr>
              <a:t>31 ตุลาคม 2565</a:t>
            </a:r>
            <a:endParaRPr lang="th-TH" sz="1200" b="1" dirty="0">
              <a:effectLst>
                <a:outerShdw blurRad="38100" dist="38100" dir="2700000" algn="tl">
                  <a:srgbClr val="000000">
                    <a:alpha val="43137"/>
                  </a:srgbClr>
                </a:outerShdw>
              </a:effectLst>
              <a:latin typeface="Chulabhorn Likit Text Light" panose="00000400000000000000" pitchFamily="50" charset="-34"/>
              <a:cs typeface="Chulabhorn Likit Text Light" panose="00000400000000000000" pitchFamily="50" charset="-34"/>
            </a:endParaRPr>
          </a:p>
        </p:txBody>
      </p:sp>
      <p:sp>
        <p:nvSpPr>
          <p:cNvPr id="18" name="สี่เหลี่ยมผืนผ้า 17"/>
          <p:cNvSpPr/>
          <p:nvPr/>
        </p:nvSpPr>
        <p:spPr>
          <a:xfrm>
            <a:off x="618797" y="101644"/>
            <a:ext cx="4572000" cy="553998"/>
          </a:xfrm>
          <a:prstGeom prst="rect">
            <a:avLst/>
          </a:prstGeom>
        </p:spPr>
        <p:txBody>
          <a:bodyPr>
            <a:spAutoFit/>
          </a:bodyPr>
          <a:lstStyle/>
          <a:p>
            <a:r>
              <a:rPr lang="th-TH" sz="1500" b="1" dirty="0" smtClean="0">
                <a:solidFill>
                  <a:schemeClr val="bg1"/>
                </a:solidFill>
                <a:latin typeface="Chulabhorn Likit Text Light" panose="00000400000000000000" pitchFamily="50" charset="-34"/>
                <a:cs typeface="Chulabhorn Likit Text Light" panose="00000400000000000000" pitchFamily="50" charset="-34"/>
              </a:rPr>
              <a:t>3.2 การ</a:t>
            </a:r>
            <a:r>
              <a:rPr lang="th-TH" sz="1500" b="1" dirty="0">
                <a:solidFill>
                  <a:schemeClr val="bg1"/>
                </a:solidFill>
                <a:latin typeface="Chulabhorn Likit Text Light" panose="00000400000000000000" pitchFamily="50" charset="-34"/>
                <a:cs typeface="Chulabhorn Likit Text Light" panose="00000400000000000000" pitchFamily="50" charset="-34"/>
              </a:rPr>
              <a:t>บริหารจัดการหนี้กองทุนพัฒนาบทบาทสตรี ประจำปีงบระมาณ พ.ศ. 2556 -2565</a:t>
            </a:r>
            <a:endParaRPr lang="th-TH" sz="1500" b="1" dirty="0">
              <a:solidFill>
                <a:schemeClr val="bg1"/>
              </a:solidFill>
              <a:effectLst>
                <a:outerShdw blurRad="38100" dist="38100" dir="2700000" algn="tl">
                  <a:srgbClr val="000000">
                    <a:alpha val="43137"/>
                  </a:srgbClr>
                </a:outerShdw>
              </a:effectLst>
              <a:latin typeface="Chulabhorn Likit Text Light" panose="00000400000000000000" pitchFamily="50" charset="-34"/>
              <a:cs typeface="Chulabhorn Likit Text Light" panose="00000400000000000000" pitchFamily="50" charset="-34"/>
            </a:endParaRPr>
          </a:p>
        </p:txBody>
      </p:sp>
      <p:cxnSp>
        <p:nvCxnSpPr>
          <p:cNvPr id="73" name="ตัวเชื่อมต่อตรง 72"/>
          <p:cNvCxnSpPr/>
          <p:nvPr/>
        </p:nvCxnSpPr>
        <p:spPr>
          <a:xfrm>
            <a:off x="7962526" y="2897146"/>
            <a:ext cx="8069" cy="205559"/>
          </a:xfrm>
          <a:prstGeom prst="line">
            <a:avLst/>
          </a:prstGeom>
          <a:solidFill>
            <a:srgbClr val="92D050"/>
          </a:solidFill>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75" name="สี่เหลี่ยมผืนผ้ามุมมน 74"/>
          <p:cNvSpPr/>
          <p:nvPr/>
        </p:nvSpPr>
        <p:spPr>
          <a:xfrm>
            <a:off x="6705677" y="3009835"/>
            <a:ext cx="1962332" cy="713369"/>
          </a:xfrm>
          <a:prstGeom prst="roundRect">
            <a:avLst/>
          </a:prstGeom>
          <a:solidFill>
            <a:schemeClr val="accent4">
              <a:lumMod val="40000"/>
              <a:lumOff val="60000"/>
              <a:alpha val="93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275"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p>
          <a:p>
            <a:pPr algn="ctr"/>
            <a:endParaRPr lang="en-US" sz="1500" b="1" dirty="0">
              <a:solidFill>
                <a:schemeClr val="tx1"/>
              </a:solidFill>
              <a:latin typeface="TH SarabunPSK" panose="020B0500040200020003" pitchFamily="34" charset="-34"/>
              <a:cs typeface="TH SarabunPSK" panose="020B0500040200020003" pitchFamily="34" charset="-34"/>
            </a:endParaRPr>
          </a:p>
          <a:p>
            <a:pPr algn="ctr"/>
            <a:r>
              <a:rPr lang="th-TH" sz="1200" b="1" dirty="0">
                <a:solidFill>
                  <a:schemeClr val="tx1"/>
                </a:solidFill>
                <a:latin typeface="Chulabhorn Likit Text Light" panose="00000400000000000000" pitchFamily="50" charset="-34"/>
                <a:cs typeface="Chulabhorn Likit Text Light" panose="00000400000000000000" pitchFamily="50" charset="-34"/>
              </a:rPr>
              <a:t>   </a:t>
            </a:r>
            <a:endParaRPr lang="th-TH" sz="1500" dirty="0">
              <a:solidFill>
                <a:schemeClr val="accent5">
                  <a:lumMod val="50000"/>
                </a:schemeClr>
              </a:solidFill>
              <a:latin typeface="TH SarabunPSK" panose="020B0500040200020003" pitchFamily="34" charset="-34"/>
              <a:cs typeface="TH SarabunPSK" panose="020B0500040200020003" pitchFamily="34" charset="-34"/>
            </a:endParaRPr>
          </a:p>
        </p:txBody>
      </p:sp>
      <p:sp>
        <p:nvSpPr>
          <p:cNvPr id="27" name="กล่องข้อความ 26"/>
          <p:cNvSpPr txBox="1"/>
          <p:nvPr/>
        </p:nvSpPr>
        <p:spPr>
          <a:xfrm>
            <a:off x="6893470" y="3021169"/>
            <a:ext cx="1503196" cy="276999"/>
          </a:xfrm>
          <a:prstGeom prst="rect">
            <a:avLst/>
          </a:prstGeom>
          <a:noFill/>
        </p:spPr>
        <p:txBody>
          <a:bodyPr wrap="square" rtlCol="0">
            <a:spAutoFit/>
          </a:bodyPr>
          <a:lstStyle/>
          <a:p>
            <a:pPr algn="ctr"/>
            <a:r>
              <a:rPr lang="th-TH" sz="1200" b="1" dirty="0">
                <a:latin typeface="Chulabhorn Likit Text Light" panose="00000400000000000000" pitchFamily="50" charset="-34"/>
                <a:cs typeface="Chulabhorn Likit Text Light" panose="00000400000000000000" pitchFamily="50" charset="-34"/>
              </a:rPr>
              <a:t>ดำเนินคดี</a:t>
            </a:r>
          </a:p>
        </p:txBody>
      </p:sp>
      <p:sp>
        <p:nvSpPr>
          <p:cNvPr id="28" name="สี่เหลี่ยมผืนผ้า 27"/>
          <p:cNvSpPr/>
          <p:nvPr/>
        </p:nvSpPr>
        <p:spPr>
          <a:xfrm>
            <a:off x="6717312" y="3134206"/>
            <a:ext cx="1978015" cy="784830"/>
          </a:xfrm>
          <a:prstGeom prst="rect">
            <a:avLst/>
          </a:prstGeom>
        </p:spPr>
        <p:txBody>
          <a:bodyPr wrap="square">
            <a:spAutoFit/>
          </a:bodyPr>
          <a:lstStyle/>
          <a:p>
            <a:pPr algn="ctr"/>
            <a:r>
              <a:rPr lang="th-TH" sz="2100" b="1" dirty="0">
                <a:solidFill>
                  <a:srgbClr val="000000"/>
                </a:solidFill>
                <a:latin typeface="TH SarabunPSK" panose="020B0500040200020003" pitchFamily="34" charset="-34"/>
                <a:cs typeface="TH SarabunPSK" panose="020B0500040200020003" pitchFamily="34" charset="-34"/>
              </a:rPr>
              <a:t> </a:t>
            </a:r>
            <a:r>
              <a:rPr lang="th-TH" sz="1050" b="1" dirty="0" smtClean="0">
                <a:latin typeface="Chulabhorn Likit Text Light" panose="00000400000000000000" pitchFamily="50" charset="-34"/>
                <a:cs typeface="Chulabhorn Likit Text Light" panose="00000400000000000000" pitchFamily="50" charset="-34"/>
              </a:rPr>
              <a:t>99</a:t>
            </a:r>
            <a:r>
              <a:rPr lang="en-US" sz="1050" b="1" dirty="0" smtClean="0">
                <a:latin typeface="Chulabhorn Likit Text Light" panose="00000400000000000000" pitchFamily="50" charset="-34"/>
                <a:cs typeface="Chulabhorn Likit Text Light" panose="00000400000000000000" pitchFamily="50" charset="-34"/>
              </a:rPr>
              <a:t>,745,517.71</a:t>
            </a:r>
            <a:r>
              <a:rPr lang="th-TH" sz="1050" b="1" dirty="0" smtClean="0">
                <a:latin typeface="Chulabhorn Likit Text Light" panose="00000400000000000000" pitchFamily="50" charset="-34"/>
                <a:cs typeface="Chulabhorn Likit Text Light" panose="00000400000000000000" pitchFamily="50" charset="-34"/>
              </a:rPr>
              <a:t> </a:t>
            </a:r>
            <a:r>
              <a:rPr lang="th-TH" sz="1050" b="1" dirty="0">
                <a:latin typeface="Chulabhorn Likit Text Light" panose="00000400000000000000" pitchFamily="50" charset="-34"/>
                <a:cs typeface="Chulabhorn Likit Text Light" panose="00000400000000000000" pitchFamily="50" charset="-34"/>
              </a:rPr>
              <a:t>บาท</a:t>
            </a:r>
            <a:endParaRPr lang="th-TH" sz="1050" b="1" dirty="0">
              <a:solidFill>
                <a:srgbClr val="000000"/>
              </a:solidFill>
              <a:latin typeface="Chulabhorn Likit Text Light" panose="00000400000000000000" pitchFamily="50" charset="-34"/>
              <a:cs typeface="Chulabhorn Likit Text Light" panose="00000400000000000000" pitchFamily="50" charset="-34"/>
            </a:endParaRPr>
          </a:p>
          <a:p>
            <a:pPr algn="ctr"/>
            <a:r>
              <a:rPr lang="en-US" sz="1200" b="1" dirty="0">
                <a:latin typeface="Chulabhorn Likit Text Light" panose="00000400000000000000" pitchFamily="50" charset="-34"/>
                <a:cs typeface="Chulabhorn Likit Text Light" panose="00000400000000000000" pitchFamily="50" charset="-34"/>
              </a:rPr>
              <a:t>(</a:t>
            </a:r>
            <a:r>
              <a:rPr lang="th-TH" sz="1050" b="1" dirty="0">
                <a:latin typeface="Chulabhorn Likit Text Light" panose="00000400000000000000" pitchFamily="50" charset="-34"/>
                <a:cs typeface="Chulabhorn Likit Text Light" panose="00000400000000000000" pitchFamily="50" charset="-34"/>
              </a:rPr>
              <a:t>ร้อยละ </a:t>
            </a:r>
            <a:r>
              <a:rPr lang="th-TH" sz="1050" b="1" dirty="0" smtClean="0">
                <a:latin typeface="Chulabhorn Likit Text Light" panose="00000400000000000000" pitchFamily="50" charset="-34"/>
                <a:cs typeface="Chulabhorn Likit Text Light" panose="00000400000000000000" pitchFamily="50" charset="-34"/>
              </a:rPr>
              <a:t>2.25 </a:t>
            </a:r>
            <a:r>
              <a:rPr lang="th-TH" sz="1050" b="1" dirty="0">
                <a:latin typeface="Chulabhorn Likit Text Light" panose="00000400000000000000" pitchFamily="50" charset="-34"/>
                <a:cs typeface="Chulabhorn Likit Text Light" panose="00000400000000000000" pitchFamily="50" charset="-34"/>
              </a:rPr>
              <a:t>ของหนี้คงเหลือ</a:t>
            </a:r>
            <a:r>
              <a:rPr lang="en-US" sz="1050" b="1" dirty="0">
                <a:latin typeface="Chulabhorn Likit Text Light" panose="00000400000000000000" pitchFamily="50" charset="-34"/>
                <a:cs typeface="Chulabhorn Likit Text Light" panose="00000400000000000000" pitchFamily="50" charset="-34"/>
              </a:rPr>
              <a:t>)</a:t>
            </a:r>
          </a:p>
          <a:p>
            <a:endParaRPr lang="th-TH" sz="1200" dirty="0">
              <a:latin typeface="Chulabhorn Likit Text Light" panose="00000400000000000000" pitchFamily="50" charset="-34"/>
              <a:cs typeface="Chulabhorn Likit Text Light" panose="00000400000000000000" pitchFamily="50" charset="-34"/>
            </a:endParaRPr>
          </a:p>
        </p:txBody>
      </p:sp>
      <p:grpSp>
        <p:nvGrpSpPr>
          <p:cNvPr id="74" name="กลุ่ม 73"/>
          <p:cNvGrpSpPr/>
          <p:nvPr/>
        </p:nvGrpSpPr>
        <p:grpSpPr>
          <a:xfrm>
            <a:off x="-425532" y="4710612"/>
            <a:ext cx="5576155" cy="475468"/>
            <a:chOff x="-425532" y="4710612"/>
            <a:chExt cx="5576155" cy="475468"/>
          </a:xfrm>
        </p:grpSpPr>
        <p:grpSp>
          <p:nvGrpSpPr>
            <p:cNvPr id="77" name="กลุ่ม 76"/>
            <p:cNvGrpSpPr/>
            <p:nvPr/>
          </p:nvGrpSpPr>
          <p:grpSpPr>
            <a:xfrm>
              <a:off x="-425532" y="4710612"/>
              <a:ext cx="5576155" cy="475468"/>
              <a:chOff x="-425532" y="4710612"/>
              <a:chExt cx="5576155" cy="475468"/>
            </a:xfrm>
          </p:grpSpPr>
          <p:grpSp>
            <p:nvGrpSpPr>
              <p:cNvPr id="83" name="กลุ่ม 82"/>
              <p:cNvGrpSpPr/>
              <p:nvPr/>
            </p:nvGrpSpPr>
            <p:grpSpPr>
              <a:xfrm>
                <a:off x="-425532" y="4744286"/>
                <a:ext cx="3197332" cy="419753"/>
                <a:chOff x="-468560" y="4744285"/>
                <a:chExt cx="3197332" cy="419753"/>
              </a:xfrm>
            </p:grpSpPr>
            <p:sp>
              <p:nvSpPr>
                <p:cNvPr id="93" name="รูปห้าเหลี่ยม 92">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รูปห้าเหลี่ยม 93">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4" name="กลุ่ม 83"/>
              <p:cNvGrpSpPr/>
              <p:nvPr/>
            </p:nvGrpSpPr>
            <p:grpSpPr>
              <a:xfrm>
                <a:off x="2771800" y="4710612"/>
                <a:ext cx="2378823" cy="475468"/>
                <a:chOff x="3507388" y="4717424"/>
                <a:chExt cx="2378823" cy="475468"/>
              </a:xfrm>
            </p:grpSpPr>
            <p:grpSp>
              <p:nvGrpSpPr>
                <p:cNvPr id="85" name="กลุ่ม 84"/>
                <p:cNvGrpSpPr/>
                <p:nvPr/>
              </p:nvGrpSpPr>
              <p:grpSpPr>
                <a:xfrm>
                  <a:off x="4284268" y="4717424"/>
                  <a:ext cx="1601943" cy="405692"/>
                  <a:chOff x="6239008" y="4519859"/>
                  <a:chExt cx="1601943" cy="405692"/>
                </a:xfrm>
              </p:grpSpPr>
              <p:pic>
                <p:nvPicPr>
                  <p:cNvPr id="87"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88"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89" name="กลุ่ม 88"/>
                  <p:cNvGrpSpPr/>
                  <p:nvPr/>
                </p:nvGrpSpPr>
                <p:grpSpPr>
                  <a:xfrm>
                    <a:off x="6619048" y="4614121"/>
                    <a:ext cx="626890" cy="294323"/>
                    <a:chOff x="6589062" y="4638694"/>
                    <a:chExt cx="413122" cy="193959"/>
                  </a:xfrm>
                </p:grpSpPr>
                <p:pic>
                  <p:nvPicPr>
                    <p:cNvPr id="90"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91"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86"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0" name="TextBox 7"/>
            <p:cNvSpPr txBox="1"/>
            <p:nvPr/>
          </p:nvSpPr>
          <p:spPr>
            <a:xfrm>
              <a:off x="96576" y="4794706"/>
              <a:ext cx="2387192" cy="369332"/>
            </a:xfrm>
            <a:prstGeom prst="rect">
              <a:avLst/>
            </a:prstGeom>
            <a:noFill/>
          </p:spPr>
          <p:txBody>
            <a:bodyPr wrap="none" rtlCol="0">
              <a:spAutoFit/>
            </a:bodyPr>
            <a:lstStyle/>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900" b="1" dirty="0" smtClean="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endParaRPr lang="th-TH" sz="900" b="1" dirty="0">
                <a:solidFill>
                  <a:schemeClr val="bg1"/>
                </a:solidFill>
                <a:latin typeface="Chulabhorn Likit Text Light๙" panose="00000400000000000000" pitchFamily="2" charset="-34"/>
                <a:cs typeface="Chulabhorn Likit Text Light๙" panose="00000400000000000000" pitchFamily="2" charset="-34"/>
              </a:endParaRPr>
            </a:p>
          </p:txBody>
        </p:sp>
      </p:grpSp>
    </p:spTree>
    <p:extLst>
      <p:ext uri="{BB962C8B-B14F-4D97-AF65-F5344CB8AC3E}">
        <p14:creationId xmlns:p14="http://schemas.microsoft.com/office/powerpoint/2010/main" val="1916095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622</TotalTime>
  <Words>7558</Words>
  <Application>Microsoft Office PowerPoint</Application>
  <PresentationFormat>นำเสนอทางหน้าจอ (16:9)</PresentationFormat>
  <Paragraphs>2694</Paragraphs>
  <Slides>71</Slides>
  <Notes>6</Notes>
  <HiddenSlides>0</HiddenSlides>
  <MMClips>0</MMClips>
  <ScaleCrop>false</ScaleCrop>
  <HeadingPairs>
    <vt:vector size="6" baseType="variant">
      <vt:variant>
        <vt:lpstr>ฟอนต์ที่ถูกใช้</vt:lpstr>
      </vt:variant>
      <vt:variant>
        <vt:i4>13</vt:i4>
      </vt:variant>
      <vt:variant>
        <vt:lpstr>ธีม</vt:lpstr>
      </vt:variant>
      <vt:variant>
        <vt:i4>1</vt:i4>
      </vt:variant>
      <vt:variant>
        <vt:lpstr>ชื่อเรื่องสไลด์</vt:lpstr>
      </vt:variant>
      <vt:variant>
        <vt:i4>71</vt:i4>
      </vt:variant>
    </vt:vector>
  </HeadingPairs>
  <TitlesOfParts>
    <vt:vector size="85" baseType="lpstr">
      <vt:lpstr>SimSun</vt:lpstr>
      <vt:lpstr>Angsana New</vt:lpstr>
      <vt:lpstr>Arial</vt:lpstr>
      <vt:lpstr>Calibri</vt:lpstr>
      <vt:lpstr>Chulabhorn Likit Text</vt:lpstr>
      <vt:lpstr>Chulabhorn Likit Text Light</vt:lpstr>
      <vt:lpstr>Chulabhorn Likit Text Light๙</vt:lpstr>
      <vt:lpstr>Cordia New</vt:lpstr>
      <vt:lpstr>JasmineUPC</vt:lpstr>
      <vt:lpstr>Roboto Slab</vt:lpstr>
      <vt:lpstr>TH SarabunPSK</vt:lpstr>
      <vt:lpstr>Times New Roman</vt:lpstr>
      <vt:lpstr>Wingdings</vt:lpstr>
      <vt:lpstr>ชุดรูปแบบของ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สรุปผลการส่งเอกสารหลักฐาน  งานการเงินและบัญชี  สำหรับปีสิ้นสุดวันที่ 30 กันยายน 2565      </vt:lpstr>
      <vt:lpstr>      สรุปผลการดำเนินงาน  ตามประกาศคณะกรรมการบริหารกองทุนพัฒนาบทบาทสตรี  เรื่อง มาตรการการโอนเงินรับรอตรวจสอบ   เป็นรายได้ของกองทุนพัฒนาบทบาทสตรี      </vt:lpstr>
      <vt:lpstr>    สรุปผลการตรวจสอบบัญชีเงินฝากธนาคาร  ของกองทุนพัฒนาบทบาทสตรี      </vt:lpstr>
      <vt:lpstr>งานนำเสนอ PowerPoint</vt:lpstr>
      <vt:lpstr>งานนำเสนอ PowerPoint</vt:lpstr>
      <vt:lpstr>งานนำเสนอ PowerPoint</vt:lpstr>
      <vt:lpstr>งานนำเสนอ PowerPoint</vt:lpstr>
      <vt:lpstr>  สรุปผลการโอนขายบิล เงินฝากธนาคาร 3 ธนาคาร ของ อกส.จ./อกส.กทม.  ณ วันที่ 30 กันยายน 2565    </vt:lpstr>
      <vt:lpstr>การปฏิบัติ</vt:lpstr>
      <vt:lpstr>งานนำเสนอ PowerPoint</vt:lpstr>
      <vt:lpstr>    สรุปลูกหนี้เงินยืมกองทุนคงเหลือ   ของสำนักงานเลขานุการคณะอนุกรรมการ  บริหารกองทุนพัฒนาบทบาทสตรีระดับจังหวัด  ณ วันที่ 30 กันยายน 2565   </vt:lpstr>
      <vt:lpstr>การปฏิบัติ</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Maythawee</dc:creator>
  <cp:lastModifiedBy>TWDF-CDD</cp:lastModifiedBy>
  <cp:revision>72</cp:revision>
  <cp:lastPrinted>2022-11-02T01:52:32Z</cp:lastPrinted>
  <dcterms:created xsi:type="dcterms:W3CDTF">2022-09-20T03:41:11Z</dcterms:created>
  <dcterms:modified xsi:type="dcterms:W3CDTF">2022-11-03T09:22:06Z</dcterms:modified>
</cp:coreProperties>
</file>